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7"/>
  </p:notesMasterIdLst>
  <p:sldIdLst>
    <p:sldId id="256" r:id="rId4"/>
    <p:sldId id="345" r:id="rId5"/>
    <p:sldId id="346" r:id="rId6"/>
    <p:sldId id="312" r:id="rId7"/>
    <p:sldId id="371" r:id="rId8"/>
    <p:sldId id="347" r:id="rId9"/>
    <p:sldId id="315" r:id="rId10"/>
    <p:sldId id="339" r:id="rId11"/>
    <p:sldId id="317" r:id="rId12"/>
    <p:sldId id="357" r:id="rId13"/>
    <p:sldId id="318" r:id="rId14"/>
    <p:sldId id="319" r:id="rId15"/>
    <p:sldId id="320" r:id="rId16"/>
    <p:sldId id="366" r:id="rId17"/>
    <p:sldId id="349" r:id="rId18"/>
    <p:sldId id="351" r:id="rId19"/>
    <p:sldId id="353" r:id="rId20"/>
    <p:sldId id="368" r:id="rId21"/>
    <p:sldId id="370" r:id="rId22"/>
    <p:sldId id="327" r:id="rId23"/>
    <p:sldId id="354" r:id="rId24"/>
    <p:sldId id="331" r:id="rId25"/>
    <p:sldId id="332" r:id="rId26"/>
    <p:sldId id="359" r:id="rId27"/>
    <p:sldId id="335" r:id="rId28"/>
    <p:sldId id="340" r:id="rId29"/>
    <p:sldId id="342" r:id="rId30"/>
    <p:sldId id="367" r:id="rId31"/>
    <p:sldId id="305" r:id="rId32"/>
    <p:sldId id="364" r:id="rId33"/>
    <p:sldId id="363" r:id="rId34"/>
    <p:sldId id="344" r:id="rId35"/>
    <p:sldId id="360" r:id="rId36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1" autoAdjust="0"/>
  </p:normalViewPr>
  <p:slideViewPr>
    <p:cSldViewPr snapToGrid="0">
      <p:cViewPr varScale="1">
        <p:scale>
          <a:sx n="74" d="100"/>
          <a:sy n="74" d="100"/>
        </p:scale>
        <p:origin x="17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4BEBEC5-403C-4DC4-9D5E-355927C18437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8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77880" y="4714920"/>
            <a:ext cx="5425560" cy="44668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41920" y="9428040"/>
            <a:ext cx="293796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7E800A-1CC4-4083-AC74-1FE908BE6568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Gulim"/>
              </a:rPr>
              <a:t>1</a:t>
            </a:fld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3841920" y="0"/>
            <a:ext cx="2937960" cy="49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>
                <a:uFill>
                  <a:solidFill>
                    <a:srgbClr val="FFFFFF"/>
                  </a:solidFill>
                </a:uFill>
                <a:latin typeface="+mn-lt"/>
                <a:ea typeface="Gulim"/>
              </a:rPr>
              <a:t>10/9/18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68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4BEBEC5-403C-4DC4-9D5E-355927C18437}" type="slidenum">
              <a:rPr lang="en-US" sz="1400" spc="-1" smtClean="0">
                <a:latin typeface="Times New Roman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4BEBEC5-403C-4DC4-9D5E-355927C18437}" type="slidenum">
              <a:rPr lang="en-US" sz="1400" spc="-1" smtClean="0">
                <a:latin typeface="Times New Roman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4360" y="378684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72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436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036440" y="928440"/>
            <a:ext cx="6857640" cy="547164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036440" y="928440"/>
            <a:ext cx="6857640" cy="54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87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4436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72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44360" y="378684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44360" y="378684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72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4436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036440" y="928440"/>
            <a:ext cx="6857640" cy="547164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1036440" y="928440"/>
            <a:ext cx="6857640" cy="54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87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4436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72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44360" y="378684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44360" y="378684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72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4436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1036440" y="928440"/>
            <a:ext cx="6857640" cy="547164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1036440" y="928440"/>
            <a:ext cx="6857640" cy="54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87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436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547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720" y="378684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436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720" y="928800"/>
            <a:ext cx="421704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4360" y="3786840"/>
            <a:ext cx="8642160" cy="2609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 hidden="1"/>
          <p:cNvSpPr/>
          <p:nvPr/>
        </p:nvSpPr>
        <p:spPr>
          <a:xfrm>
            <a:off x="2857680" y="640080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DDD1DF8-9746-4D8E-9E4C-F69BB615A72F}" type="slidenum">
              <a:rPr lang="en-US" sz="105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Gulim"/>
              </a:rPr>
              <a:t>‹#›</a:t>
            </a:fld>
            <a:endParaRPr/>
          </a:p>
        </p:txBody>
      </p:sp>
      <p:sp>
        <p:nvSpPr>
          <p:cNvPr id="11" name="CustomShape 2" hidden="1"/>
          <p:cNvSpPr/>
          <p:nvPr/>
        </p:nvSpPr>
        <p:spPr>
          <a:xfrm>
            <a:off x="6072120" y="6215040"/>
            <a:ext cx="3142800" cy="5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Gulim"/>
              </a:rPr>
              <a:t>Department of CSE, CUET</a:t>
            </a:r>
            <a:endParaRPr/>
          </a:p>
        </p:txBody>
      </p:sp>
      <p:sp>
        <p:nvSpPr>
          <p:cNvPr id="2" name="CustomShape 3" hidden="1"/>
          <p:cNvSpPr/>
          <p:nvPr/>
        </p:nvSpPr>
        <p:spPr>
          <a:xfrm>
            <a:off x="0" y="6351480"/>
            <a:ext cx="9143640" cy="6948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/>
          </a:gradFill>
          <a:ln w="3240">
            <a:solidFill>
              <a:srgbClr val="ABABA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857160"/>
            <a:ext cx="9143640" cy="7092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/>
          </a:gradFill>
          <a:ln w="3240">
            <a:solidFill>
              <a:srgbClr val="E8B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8"/>
          <p:cNvPicPr/>
          <p:nvPr/>
        </p:nvPicPr>
        <p:blipFill>
          <a:blip r:embed="rId14"/>
          <a:stretch/>
        </p:blipFill>
        <p:spPr>
          <a:xfrm>
            <a:off x="71280" y="6215040"/>
            <a:ext cx="499680" cy="6141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495360" y="3933720"/>
            <a:ext cx="8152920" cy="93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0" y="2637000"/>
            <a:ext cx="9143640" cy="7092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/>
          </a:gradFill>
          <a:ln w="3240">
            <a:solidFill>
              <a:srgbClr val="FFDE5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8"/>
          <p:cNvPicPr/>
          <p:nvPr/>
        </p:nvPicPr>
        <p:blipFill>
          <a:blip r:embed="rId15"/>
          <a:stretch/>
        </p:blipFill>
        <p:spPr>
          <a:xfrm>
            <a:off x="3648240" y="3429000"/>
            <a:ext cx="1685520" cy="198072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174600" y="981000"/>
            <a:ext cx="8718120" cy="1466640"/>
          </a:xfrm>
          <a:prstGeom prst="rect">
            <a:avLst/>
          </a:prstGeom>
        </p:spPr>
        <p:txBody>
          <a:bodyPr anchor="b" anchorCtr="1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휴먼명조"/>
              </a:rPr>
              <a:t>Click to edit Master title style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>
                <a:latin typeface="Times New Roman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>
                <a:latin typeface="Times New Roman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Times New Roman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latin typeface="Times New Roman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imes New Roman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imes New Roman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imes New Roman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857680" y="640080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3A782F-BA00-44FF-8FE6-75A156392B42}" type="slidenum">
              <a:rPr lang="en-US" sz="105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Gulim"/>
              </a:rPr>
              <a:t>‹#›</a:t>
            </a:fld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6072120" y="6215040"/>
            <a:ext cx="3142800" cy="5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Gulim"/>
              </a:rPr>
              <a:t>Department of CSE, CUET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0" y="6351480"/>
            <a:ext cx="9143640" cy="6948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/>
          </a:gradFill>
          <a:ln w="3240">
            <a:solidFill>
              <a:srgbClr val="ABABA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857160"/>
            <a:ext cx="9143640" cy="7092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/>
          </a:gradFill>
          <a:ln w="3240">
            <a:solidFill>
              <a:srgbClr val="E8B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Picture 8"/>
          <p:cNvPicPr/>
          <p:nvPr/>
        </p:nvPicPr>
        <p:blipFill>
          <a:blip r:embed="rId14"/>
          <a:stretch/>
        </p:blipFill>
        <p:spPr>
          <a:xfrm>
            <a:off x="71280" y="6215040"/>
            <a:ext cx="499680" cy="61416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Click to edit Master title style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Sixth Outline Level</a:t>
            </a:r>
            <a:endParaRPr/>
          </a:p>
          <a:p>
            <a:pPr marL="257040" indent="-256680">
              <a:lnSpc>
                <a:spcPct val="100000"/>
              </a:lnSpc>
              <a:buBlip>
                <a:blip r:embed="rId15"/>
              </a:buBlip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Seventh Outline LevelClick to edit Master text styles</a:t>
            </a:r>
            <a:endParaRPr/>
          </a:p>
          <a:p>
            <a:pPr marL="557640" lvl="1" indent="-214200">
              <a:lnSpc>
                <a:spcPct val="100000"/>
              </a:lnSpc>
              <a:buBlip>
                <a:blip r:embed="rId15"/>
              </a:buBlip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Second level</a:t>
            </a:r>
            <a:endParaRPr/>
          </a:p>
          <a:p>
            <a:pPr marL="857160" lvl="2" indent="-171000">
              <a:lnSpc>
                <a:spcPct val="100000"/>
              </a:lnSpc>
              <a:buBlip>
                <a:blip r:embed="rId15"/>
              </a:buBlip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Third level</a:t>
            </a:r>
            <a:endParaRPr/>
          </a:p>
          <a:p>
            <a:pPr marL="1200240" lvl="3" indent="-171000">
              <a:lnSpc>
                <a:spcPct val="100000"/>
              </a:lnSpc>
              <a:buBlip>
                <a:blip r:embed="rId15"/>
              </a:buBlip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Fourth level</a:t>
            </a:r>
            <a:endParaRPr/>
          </a:p>
          <a:p>
            <a:pPr marL="1542960" lvl="4" indent="-171000">
              <a:lnSpc>
                <a:spcPct val="100000"/>
              </a:lnSpc>
              <a:buBlip>
                <a:blip r:embed="rId15"/>
              </a:buBlip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576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8496E0-7189-4429-B589-C764F09665D4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Gulim"/>
              </a:rPr>
              <a:t>‹#›</a:t>
            </a:fld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6072120" y="6215040"/>
            <a:ext cx="3142800" cy="571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444444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Gulim"/>
              </a:rPr>
              <a:t>Department of CSE, CUET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0" y="6351480"/>
            <a:ext cx="9143640" cy="6948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/>
          </a:gradFill>
          <a:ln w="3240">
            <a:solidFill>
              <a:srgbClr val="ABABA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0" y="857160"/>
            <a:ext cx="9143640" cy="7092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/>
          </a:gradFill>
          <a:ln w="3240">
            <a:solidFill>
              <a:srgbClr val="E8B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8"/>
          <p:cNvPicPr/>
          <p:nvPr/>
        </p:nvPicPr>
        <p:blipFill>
          <a:blip r:embed="rId14"/>
          <a:stretch/>
        </p:blipFill>
        <p:spPr>
          <a:xfrm>
            <a:off x="71280" y="6215040"/>
            <a:ext cx="499680" cy="614160"/>
          </a:xfrm>
          <a:prstGeom prst="rect">
            <a:avLst/>
          </a:prstGeom>
          <a:ln>
            <a:noFill/>
          </a:ln>
        </p:spPr>
      </p:pic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36280"/>
          </a:xfrm>
          <a:prstGeom prst="rect">
            <a:avLst/>
          </a:prstGeom>
        </p:spPr>
        <p:txBody>
          <a:bodyPr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Click to edit Master title style</a:t>
            </a:r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44360" y="928800"/>
            <a:ext cx="8642160" cy="5471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Blip>
                <a:blip r:embed="rId15"/>
              </a:buBlip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Seventh Outline LevelClick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Blip>
                <a:blip r:embed="rId15"/>
              </a:buBlip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Blip>
                <a:blip r:embed="rId15"/>
              </a:buBlip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Blip>
                <a:blip r:embed="rId15"/>
              </a:buBlip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Blip>
                <a:blip r:embed="rId15"/>
              </a:buBlip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2"/>
          <p:cNvSpPr/>
          <p:nvPr/>
        </p:nvSpPr>
        <p:spPr>
          <a:xfrm>
            <a:off x="1657440" y="3657600"/>
            <a:ext cx="1828440" cy="36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257039" y="3486240"/>
            <a:ext cx="3006665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Presented by 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Md. Amdad Hossain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ID : 1704100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715000" y="3486240"/>
            <a:ext cx="3733560" cy="17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Mahfuzulhoq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Chowdhury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Associate Professor 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
Department of CSE,CUET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E6B1-8264-1CFC-75FF-396E772C8535}"/>
              </a:ext>
            </a:extLst>
          </p:cNvPr>
          <p:cNvSpPr txBox="1">
            <a:spLocks/>
          </p:cNvSpPr>
          <p:nvPr/>
        </p:nvSpPr>
        <p:spPr>
          <a:xfrm>
            <a:off x="324464" y="762000"/>
            <a:ext cx="8495071" cy="14700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C09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휴먼명조"/>
                <a:cs typeface="Times New Roman" panose="02020603050405020304" pitchFamily="18" charset="0"/>
              </a:rPr>
              <a:t>Developing a  Machine Learning Based Assistance System to Endure Time and Cost Burden of Bangladeshi Diabetic and Hypertensive  Patients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delay="8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84A3BF6-5708-005A-AF9F-652C208A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Related Works (Cont.)</a:t>
            </a:r>
            <a:endParaRPr lang="en-US" alt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2CE07F-78F0-ADC7-A4E8-06FA87007D7B}"/>
              </a:ext>
            </a:extLst>
          </p:cNvPr>
          <p:cNvSpPr txBox="1">
            <a:spLocks/>
          </p:cNvSpPr>
          <p:nvPr/>
        </p:nvSpPr>
        <p:spPr bwMode="auto">
          <a:xfrm>
            <a:off x="250825" y="990600"/>
            <a:ext cx="864235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2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US" sz="2200" b="1" kern="0" dirty="0">
                <a:solidFill>
                  <a:srgbClr val="000000"/>
                </a:solidFill>
              </a:rPr>
              <a:t>12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]D. LaFreniere, F. </a:t>
            </a:r>
            <a:r>
              <a:rPr kumimoji="1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Zulkernine</a:t>
            </a: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D. Barber and K. Martin, ‘Using machine learning to predict hypertension from a clinical dataset,’ in 2016 IEEE symposium series on computational intelligence</a:t>
            </a:r>
            <a:r>
              <a:rPr lang="en-US" sz="2200" b="1" kern="0" dirty="0">
                <a:solidFill>
                  <a:srgbClr val="000000"/>
                </a:solidFill>
              </a:rPr>
              <a:t>.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50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authors was applied  to explore the application of machine learning techniques for predicting hypertension using a clinical dataset and the accuracy of this paper is 82%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Limitation: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authors didn’t develop any application for users to interact with the system to know the results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specific algorithm used in the study is not mentioned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lang="en-US" sz="2200" kern="0" dirty="0">
                <a:solidFill>
                  <a:srgbClr val="000000"/>
                </a:solidFill>
              </a:rPr>
              <a:t>The study may be limited by potential biases in the clinical dataset</a:t>
            </a: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5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84A3BF6-5708-005A-AF9F-652C208A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Related Works (Cont.)</a:t>
            </a:r>
            <a:endParaRPr lang="en-US" alt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E63461-5326-ECBF-8EF3-245523980E0A}"/>
              </a:ext>
            </a:extLst>
          </p:cNvPr>
          <p:cNvSpPr txBox="1">
            <a:spLocks/>
          </p:cNvSpPr>
          <p:nvPr/>
        </p:nvSpPr>
        <p:spPr bwMode="auto">
          <a:xfrm>
            <a:off x="250825" y="914400"/>
            <a:ext cx="86423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5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[11]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b="1" dirty="0"/>
              <a:t>L. Jia, Z. Wang, S. </a:t>
            </a:r>
            <a:r>
              <a:rPr lang="en-US" sz="2400" b="1" dirty="0" err="1"/>
              <a:t>Lv</a:t>
            </a:r>
            <a:r>
              <a:rPr lang="en-US" sz="2400" b="1" dirty="0"/>
              <a:t> and Z. Xu, ‘</a:t>
            </a:r>
            <a:r>
              <a:rPr lang="en-US" sz="2400" b="1" dirty="0" err="1"/>
              <a:t>Pe_dim</a:t>
            </a:r>
            <a:r>
              <a:rPr lang="en-US" sz="2400" b="1" dirty="0"/>
              <a:t>: An efficient probabilistic ensemble classification algorithm for diabetes handling class imbalance missing values,’ IEEE Access, vol. 10, pp. 107 459–107 476, 2022 .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</a:t>
            </a:r>
            <a:r>
              <a:rPr lang="en-US" sz="2200" kern="0" dirty="0">
                <a:solidFill>
                  <a:srgbClr val="000000"/>
                </a:solidFill>
              </a:rPr>
              <a:t>authors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introduced a novel algorithm called </a:t>
            </a:r>
            <a:r>
              <a:rPr kumimoji="1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Pe_dim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that aims to address class imbalance and missing values in the classification of diabetes and the accuracy of this paper is 93%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Limitation: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algorithm does not perform well when the data is highly imbalanced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Pe-dim is computationally expensive to train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Limited evaluation on diverse datasets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kumimoji="1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kumimoji="1" lang="en-US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1" lang="en-US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4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E94-79EB-542C-AFF5-46E2FA6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1988A-D54A-4E2E-239F-25577B2CC59B}"/>
              </a:ext>
            </a:extLst>
          </p:cNvPr>
          <p:cNvSpPr txBox="1"/>
          <p:nvPr/>
        </p:nvSpPr>
        <p:spPr>
          <a:xfrm>
            <a:off x="2655483" y="5980868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Machine Learning Model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F50CF-32E7-18C0-FBF9-F1278E47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007918"/>
            <a:ext cx="8759537" cy="4894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91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E94-79EB-542C-AFF5-46E2FA6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(Cont.)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1988A-D54A-4E2E-239F-25577B2CC59B}"/>
              </a:ext>
            </a:extLst>
          </p:cNvPr>
          <p:cNvSpPr txBox="1"/>
          <p:nvPr/>
        </p:nvSpPr>
        <p:spPr>
          <a:xfrm>
            <a:off x="2355362" y="5970149"/>
            <a:ext cx="460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Process Flow Diagram of Mobile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08669-88B6-D0B9-2FCD-F797B8FA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" y="1246909"/>
            <a:ext cx="7938655" cy="4374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8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E94-79EB-542C-AFF5-46E2FA6E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(Cont.)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1988A-D54A-4E2E-239F-25577B2CC59B}"/>
              </a:ext>
            </a:extLst>
          </p:cNvPr>
          <p:cNvSpPr txBox="1"/>
          <p:nvPr/>
        </p:nvSpPr>
        <p:spPr>
          <a:xfrm>
            <a:off x="1676751" y="5970149"/>
            <a:ext cx="59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Process Flow Diagram of ML model to Android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DF048-D0C7-D20E-34ED-C053225F5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1683327"/>
            <a:ext cx="7034645" cy="29886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2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37920" y="939800"/>
            <a:ext cx="9067800" cy="5461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Dataset :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collected data is 779 &amp; has 18 features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created from these collected data is used for data analysis and classification model generation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171206" y="6031468"/>
            <a:ext cx="402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Dataset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4FDC3-9389-7BAA-D157-8FC3ED9F7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2" y="2397125"/>
            <a:ext cx="8250382" cy="33074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35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37920" y="939800"/>
            <a:ext cx="9067800" cy="54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CFE39AA8-6E6F-03DA-A944-1E6619D8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4" y="2342050"/>
            <a:ext cx="388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Figure (a): Evaluation using Accuracy 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C4697AD2-79BD-51AD-2866-E02E6EED1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70" y="5529752"/>
            <a:ext cx="3805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Figure (b): Accuracy comparison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E2AC912-0534-0985-223F-71A41BCB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030" y="5918200"/>
            <a:ext cx="7256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Figure 5: Comparison of Machine Learning Models using various Metrics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6BE18-1A40-544A-11F5-C78DB153A8EF}"/>
              </a:ext>
            </a:extLst>
          </p:cNvPr>
          <p:cNvSpPr/>
          <p:nvPr/>
        </p:nvSpPr>
        <p:spPr>
          <a:xfrm>
            <a:off x="875070" y="3691378"/>
            <a:ext cx="2939845" cy="212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50718-554E-A677-008A-7049C1827CDB}"/>
              </a:ext>
            </a:extLst>
          </p:cNvPr>
          <p:cNvSpPr/>
          <p:nvPr/>
        </p:nvSpPr>
        <p:spPr>
          <a:xfrm>
            <a:off x="5756803" y="1383948"/>
            <a:ext cx="2939845" cy="212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81EC10-2880-365F-335F-9AD04E73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7" y="958916"/>
            <a:ext cx="7256207" cy="12955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14C305-95FF-6804-6CF4-ACBC88FE9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7" y="2747503"/>
            <a:ext cx="7256207" cy="27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37920" y="939800"/>
            <a:ext cx="9067800" cy="54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104720" y="5580358"/>
            <a:ext cx="693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Confusion Matrix for Best Algorithm (SVM)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11760-ACD4-D122-058E-843939ACB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718" y="1078572"/>
            <a:ext cx="5340927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37920" y="939800"/>
            <a:ext cx="9067800" cy="54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104720" y="5580358"/>
            <a:ext cx="693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Comparison of Existing cost and Proposed method cost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56887-2337-A599-C07A-6CA1112EB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" y="1017243"/>
            <a:ext cx="4407830" cy="4110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3DDF4-67D1-A6DF-F875-07F48E7F4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53" y="1017243"/>
            <a:ext cx="4237930" cy="41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37920" y="939800"/>
            <a:ext cx="9067800" cy="54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104720" y="5580358"/>
            <a:ext cx="693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Comparison of Existing time cost and proposed method time cost)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9623A-1271-48CB-0C3E-49FC8E48F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621"/>
            <a:ext cx="4572000" cy="3950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A413B-7604-0FE4-29E8-358E6BAD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20" y="1178000"/>
            <a:ext cx="4572000" cy="38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77338" cy="860425"/>
          </a:xfrm>
        </p:spPr>
        <p:txBody>
          <a:bodyPr vert="horz" wrap="square"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Contents</a:t>
            </a:r>
            <a:endParaRPr lang="en-US" sz="3200" dirty="0"/>
          </a:p>
        </p:txBody>
      </p:sp>
      <p:sp>
        <p:nvSpPr>
          <p:cNvPr id="7171" name="TextBox 1"/>
          <p:cNvSpPr txBox="1"/>
          <p:nvPr/>
        </p:nvSpPr>
        <p:spPr>
          <a:xfrm>
            <a:off x="116759" y="1086568"/>
            <a:ext cx="8772833" cy="4170372"/>
          </a:xfrm>
          <a:prstGeom prst="rect">
            <a:avLst/>
          </a:prstGeom>
          <a:noFill/>
          <a:ln w="9525">
            <a:noFill/>
          </a:ln>
        </p:spPr>
        <p:txBody>
          <a:bodyPr wrap="square" numCol="2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</a:lstStyle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Motivation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Objectives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Application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Challenges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Contributions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Related Works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Proposed Methodology</a:t>
            </a:r>
            <a:endParaRPr lang="bn-IN" altLang="en-US" sz="24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GB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Dataset Preparation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GB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Experimental Result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GB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Mobile Application Features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GB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Mobile Application Evaluation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GB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Limitations</a:t>
            </a:r>
            <a:endParaRPr lang="en-US" altLang="en-US" sz="24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Conclusion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r>
              <a:rPr lang="en-US" altLang="en-US" sz="2400" dirty="0">
                <a:solidFill>
                  <a:srgbClr val="000000"/>
                </a:solidFill>
                <a:ea typeface="Gulim" panose="020B0600000101010101" pitchFamily="34" charset="-127"/>
              </a:rPr>
              <a:t>References</a:t>
            </a:r>
          </a:p>
          <a:p>
            <a:pPr marL="514350" indent="-514350" eaLnBrk="1" hangingPunct="1">
              <a:spcBef>
                <a:spcPts val="600"/>
              </a:spcBef>
              <a:buClrTx/>
              <a:buFont typeface="+mj-lt"/>
              <a:buAutoNum type="romanUcPeriod"/>
            </a:pPr>
            <a:endParaRPr lang="en-US" altLang="en-US" sz="2400" dirty="0">
              <a:solidFill>
                <a:srgbClr val="000000"/>
              </a:solidFill>
              <a:ea typeface="Gulim" panose="020B0600000101010101" pitchFamily="34" charset="-127"/>
            </a:endParaRPr>
          </a:p>
          <a:p>
            <a:pPr marL="514350" lvl="0" indent="-514350" latinLnBrk="0">
              <a:lnSpc>
                <a:spcPct val="150000"/>
              </a:lnSpc>
              <a:spcBef>
                <a:spcPts val="600"/>
              </a:spcBef>
              <a:buClrTx/>
              <a:buSzTx/>
              <a:buFont typeface="+mj-lt"/>
              <a:buAutoNum type="romanUcPeriod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3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82EE-8667-C5D6-D98F-6A9D2A2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  <a:buClrTx/>
            </a:pPr>
            <a:r>
              <a:rPr lang="en-GB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Mobile Application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24B1B-8B9C-AEAF-A8FB-5566F0E46384}"/>
              </a:ext>
            </a:extLst>
          </p:cNvPr>
          <p:cNvSpPr txBox="1"/>
          <p:nvPr/>
        </p:nvSpPr>
        <p:spPr>
          <a:xfrm>
            <a:off x="2540518" y="5976640"/>
            <a:ext cx="438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App open  and 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F3C92-765A-CBDF-600C-1FDA92BC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0" y="999850"/>
            <a:ext cx="3713885" cy="4320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7AF599-1F90-237F-6DF5-291131CCE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78" y="999850"/>
            <a:ext cx="3713885" cy="4320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26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Features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37920" y="939800"/>
            <a:ext cx="9067800" cy="54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994096" y="5954068"/>
            <a:ext cx="693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 : Login and Signup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B1C88-8622-7EFC-A46F-5D06CB921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1" y="939801"/>
            <a:ext cx="2903407" cy="456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73DAC-5C3C-A6E1-9DFD-388AF874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73" y="939799"/>
            <a:ext cx="2453853" cy="456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AA6B-79F0-68E7-BEC0-E9F3B6BF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Features (Cont.)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6B8E0-66BA-33E8-EA50-ABF6473415D3}"/>
              </a:ext>
            </a:extLst>
          </p:cNvPr>
          <p:cNvSpPr txBox="1"/>
          <p:nvPr/>
        </p:nvSpPr>
        <p:spPr>
          <a:xfrm>
            <a:off x="1009152" y="5959452"/>
            <a:ext cx="711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prediction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F8C0A-FFBC-AC7F-698B-5C7D33BF9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6" y="1101437"/>
            <a:ext cx="2583439" cy="4353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17E5AF-EB27-C38E-C728-868FB4E3C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30" y="1101437"/>
            <a:ext cx="2583439" cy="4353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70CF3B-E310-7E47-0FC4-959A32BB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72" y="1101437"/>
            <a:ext cx="2583440" cy="4353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6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D7BD-1C06-AF9A-9BDE-B2DABC59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Mobile Application Features (Cont.)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2C83D-9BD7-F548-C45E-A1ED4BD3A6A1}"/>
              </a:ext>
            </a:extLst>
          </p:cNvPr>
          <p:cNvSpPr txBox="1"/>
          <p:nvPr/>
        </p:nvSpPr>
        <p:spPr>
          <a:xfrm>
            <a:off x="2359744" y="5780055"/>
            <a:ext cx="506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12: Prediction Page(Continued)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95EE6-7AE1-6020-DF9C-499203A59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2" y="1049482"/>
            <a:ext cx="3238068" cy="4405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E2CC6-1CEC-3A28-E214-FBB30C8BA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77" y="1049481"/>
            <a:ext cx="3238069" cy="44057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78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0D3-14C9-C846-EBD9-834F8866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Mobile Application Features (Cont.)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ADD91-572B-F1C8-C2FD-DC87308CE03A}"/>
              </a:ext>
            </a:extLst>
          </p:cNvPr>
          <p:cNvSpPr txBox="1"/>
          <p:nvPr/>
        </p:nvSpPr>
        <p:spPr>
          <a:xfrm>
            <a:off x="1107078" y="5527335"/>
            <a:ext cx="708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13: Suggestion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5D90F-97D4-8B9A-DB8C-349CC8611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31" y="961333"/>
            <a:ext cx="3632922" cy="3969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B4D99-E66A-B8C2-5C27-FBB4830AA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" y="961333"/>
            <a:ext cx="3200401" cy="39693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88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3A92-3E7A-DDD0-CD63-3064E3D1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Mobile Application Evaluation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17C50-E6F3-6847-D0D1-219A6367F1D8}"/>
              </a:ext>
            </a:extLst>
          </p:cNvPr>
          <p:cNvSpPr txBox="1"/>
          <p:nvPr/>
        </p:nvSpPr>
        <p:spPr>
          <a:xfrm>
            <a:off x="245232" y="5541632"/>
            <a:ext cx="86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14: User ratings of our mobile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2EF72-6DB3-BCCD-2F16-D1773381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947036"/>
            <a:ext cx="6991425" cy="41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B36-3E1E-FAF4-3D10-9387F580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10491"/>
          </a:xfrm>
        </p:spPr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99E8-3DAF-0BA6-96FD-A3F697D009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650" y="467591"/>
            <a:ext cx="8296619" cy="3724094"/>
          </a:xfrm>
          <a:prstGeom prst="rect">
            <a:avLst/>
          </a:prstGeo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could only be collected from few sources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PKL files can be large, which can make them slow to load and save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API can be complex and not as secure as some other frameworks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5939-30B3-9E32-7B2B-5E6DAAB2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F38B-183E-A588-C65B-658A6A367C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311" y="954064"/>
            <a:ext cx="8629387" cy="513639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larger dataset would have led to more precise and generalizable findings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encryption to protect data at rest and in transit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app usability and user experience by adding new features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0" indent="0">
              <a:buClrTx/>
              <a:buNone/>
            </a:pPr>
            <a:endParaRPr lang="en-GB" sz="2400" dirty="0"/>
          </a:p>
          <a:p>
            <a:pPr marL="0" indent="0">
              <a:buClr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560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5939-30B3-9E32-7B2B-5E6DAAB2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F38B-183E-A588-C65B-658A6A367C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093" y="1338527"/>
            <a:ext cx="8629387" cy="513639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algorithms can be used to build predictive models that can aid in early detection, risk assessment, and personalized treatment planning for individuals at risk of diabetes and hypertension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time and cost burden of diabetic and hypertensive patients in Bangladesh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apps can provide personalized treatment recommendations based on patient data</a:t>
            </a:r>
          </a:p>
          <a:p>
            <a:pPr marL="0" indent="0">
              <a:buClrTx/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0" indent="0">
              <a:buClrTx/>
              <a:buNone/>
            </a:pPr>
            <a:endParaRPr lang="en-GB" sz="2400" dirty="0"/>
          </a:p>
          <a:p>
            <a:pPr marL="0" indent="0">
              <a:buClr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90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References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B836A7-5DA0-4DB6-FE65-FFF38BD1396B}"/>
              </a:ext>
            </a:extLst>
          </p:cNvPr>
          <p:cNvSpPr txBox="1">
            <a:spLocks/>
          </p:cNvSpPr>
          <p:nvPr/>
        </p:nvSpPr>
        <p:spPr bwMode="auto">
          <a:xfrm>
            <a:off x="250825" y="1039760"/>
            <a:ext cx="864235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[1] M. Nour and K. </a:t>
            </a:r>
            <a:r>
              <a:rPr lang="en-US" sz="1600" dirty="0" err="1"/>
              <a:t>Polat</a:t>
            </a:r>
            <a:r>
              <a:rPr lang="en-US" sz="1600" dirty="0"/>
              <a:t>, ‘Automatic classification of hypertension types based on personal features by machine learning algorithms,’ Mathematical Problems in Engineering, vol. 2020, 2020 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[2] F. Haque et al., ‘Performance analysis of conventional machine learning algorithms for diabetic sensorimotor polyneuropathy severity classification using nerve conduction studies,’ Computational Intelligence and Neuroscience, vol. 2022, 2022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[3] M. Bader </a:t>
            </a:r>
            <a:r>
              <a:rPr lang="en-US" sz="1600" dirty="0" err="1"/>
              <a:t>Alazzam</a:t>
            </a:r>
            <a:r>
              <a:rPr lang="en-US" sz="1600" dirty="0"/>
              <a:t>, F. </a:t>
            </a:r>
            <a:r>
              <a:rPr lang="en-US" sz="1600" dirty="0" err="1"/>
              <a:t>Alassery</a:t>
            </a:r>
            <a:r>
              <a:rPr lang="en-US" sz="1600" dirty="0"/>
              <a:t> and A. </a:t>
            </a:r>
            <a:r>
              <a:rPr lang="en-US" sz="1600" dirty="0" err="1"/>
              <a:t>Almulihi</a:t>
            </a:r>
            <a:r>
              <a:rPr lang="en-US" sz="1600" dirty="0"/>
              <a:t>, ‘Identification of diabetic retinopathy through machine learning,’ Mobile Information Systems, vol. 2021, 2021  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[4] E. </a:t>
            </a:r>
            <a:r>
              <a:rPr lang="en-US" sz="1600" dirty="0" err="1"/>
              <a:t>Adane</a:t>
            </a:r>
            <a:r>
              <a:rPr lang="en-US" sz="1600" dirty="0"/>
              <a:t>, A. </a:t>
            </a:r>
            <a:r>
              <a:rPr lang="en-US" sz="1600" dirty="0" err="1"/>
              <a:t>Atnafu</a:t>
            </a:r>
            <a:r>
              <a:rPr lang="en-US" sz="1600" dirty="0"/>
              <a:t> and A. Y. </a:t>
            </a:r>
            <a:r>
              <a:rPr lang="en-US" sz="1600" dirty="0" err="1"/>
              <a:t>Aschalew</a:t>
            </a:r>
            <a:r>
              <a:rPr lang="en-US" sz="1600" dirty="0"/>
              <a:t>, ‘The cost of illness of hypertension and associated factors at the university of </a:t>
            </a:r>
            <a:r>
              <a:rPr lang="en-US" sz="1600" dirty="0" err="1"/>
              <a:t>gondar</a:t>
            </a:r>
            <a:r>
              <a:rPr lang="en-US" sz="1600" dirty="0"/>
              <a:t> comprehensive specialized hospital northwest </a:t>
            </a:r>
            <a:r>
              <a:rPr lang="en-US" sz="1600" dirty="0" err="1"/>
              <a:t>ethiopia</a:t>
            </a:r>
            <a:r>
              <a:rPr lang="en-US" sz="1600" dirty="0"/>
              <a:t>, 2018,’ </a:t>
            </a:r>
            <a:r>
              <a:rPr lang="en-US" sz="1600" dirty="0" err="1"/>
              <a:t>ClinicoEconomics</a:t>
            </a:r>
            <a:r>
              <a:rPr lang="en-US" sz="1600" dirty="0"/>
              <a:t> and Outcomes Research, pp. 133–140, 2020 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[5] L. Zhang, L. Li and H. Zha, ‘</a:t>
            </a:r>
            <a:r>
              <a:rPr lang="en-US" sz="1600" dirty="0" err="1"/>
              <a:t>Adaboost</a:t>
            </a:r>
            <a:r>
              <a:rPr lang="en-US" sz="1600" dirty="0"/>
              <a:t>: Still a powerful machine learning tool,’ Journal of Zhejiang University-SCIENCE C, vol. 13, no. 5, pp. 349– 367, 2012.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[6] M. S. Rahman et al., ‘Awareness, treatment, and control of diabetes in </a:t>
            </a:r>
            <a:r>
              <a:rPr lang="en-US" sz="1600" dirty="0" err="1"/>
              <a:t>bangladesh</a:t>
            </a:r>
            <a:r>
              <a:rPr lang="en-US" sz="1600" dirty="0"/>
              <a:t>: A nationwide population-based study,’ </a:t>
            </a:r>
            <a:r>
              <a:rPr lang="en-US" sz="1600" dirty="0" err="1"/>
              <a:t>PloS</a:t>
            </a:r>
            <a:r>
              <a:rPr lang="en-US" sz="1600" dirty="0"/>
              <a:t> one, vol. 10, no. 2, e0118365, 2015.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[7] M. S. Islam, M. R. Islam and M. M. Islam, ‘Machine learning based decision support system for diabetes management,’ Diabetes and Metabolic Syndrome: Clinical Research and Reviews, vol. 13, no. 1, pp. 123–130, 2019.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[8] W. H. Organization et al., ‘National guidelines for management of hypertension in </a:t>
            </a:r>
            <a:r>
              <a:rPr lang="en-US" sz="1600" dirty="0" err="1"/>
              <a:t>bangladesh</a:t>
            </a:r>
            <a:r>
              <a:rPr lang="en-US" sz="1600" dirty="0"/>
              <a:t>,’ 2013.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4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Introduction</a:t>
            </a:r>
            <a:endParaRPr dirty="0"/>
          </a:p>
        </p:txBody>
      </p:sp>
      <p:sp>
        <p:nvSpPr>
          <p:cNvPr id="138" name="TextShape 2"/>
          <p:cNvSpPr txBox="1"/>
          <p:nvPr/>
        </p:nvSpPr>
        <p:spPr>
          <a:xfrm>
            <a:off x="0" y="1315299"/>
            <a:ext cx="9143640" cy="49346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4CFBB7-6846-508B-14AC-3BDA5B9945A2}"/>
              </a:ext>
            </a:extLst>
          </p:cNvPr>
          <p:cNvSpPr txBox="1">
            <a:spLocks/>
          </p:cNvSpPr>
          <p:nvPr/>
        </p:nvSpPr>
        <p:spPr>
          <a:xfrm>
            <a:off x="80325" y="1371600"/>
            <a:ext cx="914364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Diabetes and hypertension are two of the most common life long diseases</a:t>
            </a:r>
          </a:p>
          <a:p>
            <a:pPr marL="0" indent="0">
              <a:spcAft>
                <a:spcPts val="2500"/>
              </a:spcAft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and hypertension can cause a variety of symptoms, including high blood sugar, weight loss, fatigue, headache, and dizziness</a:t>
            </a:r>
          </a:p>
          <a:p>
            <a:pPr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have a significant time and cost burden on individuals, families, and healthcare systems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References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B836A7-5DA0-4DB6-FE65-FFF38BD1396B}"/>
              </a:ext>
            </a:extLst>
          </p:cNvPr>
          <p:cNvSpPr txBox="1">
            <a:spLocks/>
          </p:cNvSpPr>
          <p:nvPr/>
        </p:nvSpPr>
        <p:spPr bwMode="auto">
          <a:xfrm>
            <a:off x="250645" y="979091"/>
            <a:ext cx="8642350" cy="525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[9] M. J. Husain et al., ‘Cost of primary care approaches for hypertension management and risk-based cardiovascular disease prevention in </a:t>
            </a:r>
            <a:r>
              <a:rPr lang="en-US" sz="1600" dirty="0" err="1"/>
              <a:t>bangladesh</a:t>
            </a:r>
            <a:r>
              <a:rPr lang="en-US" sz="1600" dirty="0"/>
              <a:t>: A hearts costing tool application,’ BMJ open, vol. 12, no. 6, e061467, 2022.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[10] M. </a:t>
            </a:r>
            <a:r>
              <a:rPr lang="en-US" sz="1600" dirty="0" err="1"/>
              <a:t>Maniruzzaman</a:t>
            </a:r>
            <a:r>
              <a:rPr lang="en-US" sz="1600" dirty="0"/>
              <a:t>, M. J. Rahman, B. </a:t>
            </a:r>
            <a:r>
              <a:rPr lang="en-US" sz="1600" dirty="0" err="1"/>
              <a:t>Ahammed</a:t>
            </a:r>
            <a:r>
              <a:rPr lang="en-US" sz="1600" dirty="0"/>
              <a:t> and M. M. Abedin, ‘Classification and prediction of diabetes disease using machine learning paradigm,’ Health information science and systems, vol. 8, pp. 1–14, 2020.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[11] L. Jia, Z. Wang, S. </a:t>
            </a:r>
            <a:r>
              <a:rPr lang="en-US" sz="1600" dirty="0" err="1"/>
              <a:t>Lv</a:t>
            </a:r>
            <a:r>
              <a:rPr lang="en-US" sz="1600" dirty="0"/>
              <a:t> and Z. Xu, ‘</a:t>
            </a:r>
            <a:r>
              <a:rPr lang="en-US" sz="1600" dirty="0" err="1"/>
              <a:t>Pe_dim</a:t>
            </a:r>
            <a:r>
              <a:rPr lang="en-US" sz="1600" dirty="0"/>
              <a:t>: An efficient probabilistic ensemble classification algorithm for diabetes handling class imbalance missing values,’ IEEE Access, vol. 10, pp. 107 459–107 476, 2022.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[12] D. LaFreniere, F. </a:t>
            </a:r>
            <a:r>
              <a:rPr lang="en-US" sz="1600" dirty="0" err="1"/>
              <a:t>Zulkernine</a:t>
            </a:r>
            <a:r>
              <a:rPr lang="en-US" sz="1600" dirty="0"/>
              <a:t>, D. Barber and K. Martin, ‘Using machine learning to predict hypertension from a clinical dataset,’ in 2016 IEEE symposium series on computational intelligence (SSCI), IEEE, 2016, pp. 1– 7.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[13] M. A. </a:t>
            </a:r>
            <a:r>
              <a:rPr lang="en-US" sz="1600" dirty="0" err="1"/>
              <a:t>Makroum</a:t>
            </a:r>
            <a:r>
              <a:rPr lang="en-US" sz="1600" dirty="0"/>
              <a:t>, M. Adda, A. </a:t>
            </a:r>
            <a:r>
              <a:rPr lang="en-US" sz="1600" dirty="0" err="1"/>
              <a:t>Bouzouane</a:t>
            </a:r>
            <a:r>
              <a:rPr lang="en-US" sz="1600" dirty="0"/>
              <a:t> and H. Ibrahim, ‘Machine learning and smart devices for diabetes management: Systematic review,’ Sensors, vol. 22, no. 5, p. 1843, 2022.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[14] V. Mohan, Y. K. Seedat and R. </a:t>
            </a:r>
            <a:r>
              <a:rPr lang="en-US" sz="1600" dirty="0" err="1"/>
              <a:t>Pradeepa</a:t>
            </a:r>
            <a:r>
              <a:rPr lang="en-US" sz="1600" dirty="0"/>
              <a:t>, ‘The rising burden of diabetes and hypertension in southeast </a:t>
            </a:r>
            <a:r>
              <a:rPr lang="en-US" sz="1600" dirty="0" err="1"/>
              <a:t>asian</a:t>
            </a:r>
            <a:r>
              <a:rPr lang="en-US" sz="1600" dirty="0"/>
              <a:t> and </a:t>
            </a:r>
            <a:r>
              <a:rPr lang="en-US" sz="1600" dirty="0" err="1"/>
              <a:t>african</a:t>
            </a:r>
            <a:r>
              <a:rPr lang="en-US" sz="1600" dirty="0"/>
              <a:t> regions: Need for effective strategies for prevention and control in primary health care settings,’ International journal of hypertension, vol. 2013, 2013.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[15] S. I. Ayon and M. M. Islam, ‘Diabetes prediction: A deep learning approach,’ International Journal of Information Engineering Electronic Business, vol. 11, no. 2, pp. 1–12, 2019. </a:t>
            </a:r>
            <a:r>
              <a:rPr lang="en-US" sz="1600" dirty="0" err="1"/>
              <a:t>doi</a:t>
            </a:r>
            <a:r>
              <a:rPr lang="en-US" sz="1600" dirty="0"/>
              <a:t>: 10.5772/intechopen.88705.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References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B836A7-5DA0-4DB6-FE65-FFF38BD1396B}"/>
              </a:ext>
            </a:extLst>
          </p:cNvPr>
          <p:cNvSpPr txBox="1">
            <a:spLocks/>
          </p:cNvSpPr>
          <p:nvPr/>
        </p:nvSpPr>
        <p:spPr bwMode="auto">
          <a:xfrm>
            <a:off x="143642" y="1018979"/>
            <a:ext cx="8856355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[16] [Online]. Available: https : / / www . android . com / </a:t>
            </a:r>
            <a:r>
              <a:rPr lang="en-US" sz="1600" dirty="0" err="1"/>
              <a:t>intl</a:t>
            </a:r>
            <a:r>
              <a:rPr lang="en-US" sz="1600" dirty="0"/>
              <a:t> / </a:t>
            </a:r>
            <a:r>
              <a:rPr lang="en-US" sz="1600" dirty="0" err="1"/>
              <a:t>en</a:t>
            </a:r>
            <a:r>
              <a:rPr lang="en-US" sz="1600" dirty="0"/>
              <a:t> _ ca/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[17] C. </a:t>
            </a:r>
            <a:r>
              <a:rPr lang="en-US" sz="1600" dirty="0" err="1"/>
              <a:t>Khawas</a:t>
            </a:r>
            <a:r>
              <a:rPr lang="en-US" sz="1600" dirty="0"/>
              <a:t> and P. Shah, ‘Application of firebase in android app </a:t>
            </a:r>
            <a:r>
              <a:rPr lang="en-US" sz="1600" dirty="0" err="1"/>
              <a:t>developmenta</a:t>
            </a:r>
            <a:r>
              <a:rPr lang="en-US" sz="1600" dirty="0"/>
              <a:t> study,’ International Journal of Computer Applications, vol. 179, no. 46, pp. 49–53, 2018.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[18] </a:t>
            </a:r>
            <a:r>
              <a:rPr lang="en-US" sz="1600" dirty="0" err="1"/>
              <a:t>Tiangolo</a:t>
            </a:r>
            <a:r>
              <a:rPr lang="en-US" sz="1600" dirty="0"/>
              <a:t>, </a:t>
            </a:r>
            <a:r>
              <a:rPr lang="en-US" sz="1600" dirty="0" err="1"/>
              <a:t>Fastapi</a:t>
            </a:r>
            <a:r>
              <a:rPr lang="en-US" sz="1600" dirty="0"/>
              <a:t>, https://fastapi.tiangolo.com/, [Online; accessed 2023-05-19.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[19] T. </a:t>
            </a:r>
            <a:r>
              <a:rPr lang="en-US" sz="1600" dirty="0" err="1"/>
              <a:t>Lv</a:t>
            </a:r>
            <a:r>
              <a:rPr lang="en-US" sz="1600" dirty="0"/>
              <a:t>, P. Yan and W. He, ‘Survey on </a:t>
            </a:r>
            <a:r>
              <a:rPr lang="en-US" sz="1600" dirty="0" err="1"/>
              <a:t>json</a:t>
            </a:r>
            <a:r>
              <a:rPr lang="en-US" sz="1600" dirty="0"/>
              <a:t> data modelling,’ in Journal of Physics: Conference Series, IOP Publishing, vol. 1069, 2018, p. 012 101.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[20] Scikit-Learn Contributors, Scikit-Learn - </a:t>
            </a:r>
            <a:r>
              <a:rPr lang="en-US" sz="1600" dirty="0" err="1"/>
              <a:t>randomforestclassifier</a:t>
            </a:r>
            <a:r>
              <a:rPr lang="en-US" sz="1600" dirty="0"/>
              <a:t>, Scikit-Learn, 2023. [Online]. Available: https://scikit-learn.org/stable/modul/ generated/sklearn.ensemble.RandomForestClassifier.html (visited on 13th Jul. 2023).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[21] C. M. Bishop, Pattern Recognition and Machine Learning. Springer, 2006.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[22]Scikit-</a:t>
            </a:r>
            <a:r>
              <a:rPr lang="en-US" sz="1600" dirty="0" err="1"/>
              <a:t>Learn,https</a:t>
            </a:r>
            <a:r>
              <a:rPr lang="en-US" sz="1600" dirty="0"/>
              <a:t>://scikitlearn.org/stable/modules/generated/sklearntree.DecisionTreeClassifier.html, Online; accessed 2023-05- 18.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sz="1600" dirty="0"/>
              <a:t> [23] G. Guo, H. Wang, D. Bell, Y. Bi and K. Greer, ‘</a:t>
            </a:r>
            <a:r>
              <a:rPr lang="en-US" sz="1600" dirty="0" err="1"/>
              <a:t>Knn</a:t>
            </a:r>
            <a:r>
              <a:rPr lang="en-US" sz="1600" dirty="0"/>
              <a:t> model-based approach in classification,’ in On The Move to Meaningful Internet Systems 2003: </a:t>
            </a:r>
            <a:r>
              <a:rPr lang="en-US" sz="1600" dirty="0" err="1"/>
              <a:t>CoopIS</a:t>
            </a:r>
            <a:r>
              <a:rPr lang="en-US" sz="1600" dirty="0"/>
              <a:t>, DOA, and ODBASE: OTM Confederated International Conferences, </a:t>
            </a:r>
            <a:r>
              <a:rPr lang="en-US" sz="1600" dirty="0" err="1"/>
              <a:t>CoopIS</a:t>
            </a:r>
            <a:r>
              <a:rPr lang="en-US" sz="1600" dirty="0"/>
              <a:t>, DOA, and ODBASE 2003, Catania, Sicily, Italy, November 3-7, 2003. Proceedings, Springer, 2003, pp. 986–996.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7"/>
          <p:cNvSpPr>
            <a:spLocks noGrp="1"/>
          </p:cNvSpPr>
          <p:nvPr>
            <p:ph idx="4294967295"/>
          </p:nvPr>
        </p:nvSpPr>
        <p:spPr>
          <a:xfrm>
            <a:off x="304800" y="381000"/>
            <a:ext cx="8229600" cy="411480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5400" b="1" dirty="0"/>
              <a:t> 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-839771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5939-30B3-9E32-7B2B-5E6DAAB2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F38B-183E-A588-C65B-658A6A367C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7129" y="1130709"/>
            <a:ext cx="8409741" cy="513639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by: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Khandaker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Mahmudul Rahman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MBBS,MD,FCPS (Endocrinology and Medicine Specialist)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Salimullah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Medical College Mitford Hospital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6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EA073A7-A98F-F730-3565-2D8051C0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C6CF-910C-D293-0F73-8251C931386D}"/>
              </a:ext>
            </a:extLst>
          </p:cNvPr>
          <p:cNvSpPr txBox="1"/>
          <p:nvPr/>
        </p:nvSpPr>
        <p:spPr>
          <a:xfrm>
            <a:off x="93518" y="1334671"/>
            <a:ext cx="8444937" cy="396005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would use machine learning to analyze patient data and suggest personalized treatments </a:t>
            </a:r>
          </a:p>
          <a:p>
            <a:pPr>
              <a:spcAft>
                <a:spcPts val="2500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improve the quality of life for patients</a:t>
            </a:r>
          </a:p>
          <a:p>
            <a:pPr marL="342900" indent="-342900" algn="just"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would provide remote monitoring and decision-making support to rural healthcare workers</a:t>
            </a:r>
          </a:p>
        </p:txBody>
      </p:sp>
    </p:spTree>
    <p:extLst>
      <p:ext uri="{BB962C8B-B14F-4D97-AF65-F5344CB8AC3E}">
        <p14:creationId xmlns:p14="http://schemas.microsoft.com/office/powerpoint/2010/main" val="396566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EA073A7-A98F-F730-3565-2D8051C0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C6CF-910C-D293-0F73-8251C931386D}"/>
              </a:ext>
            </a:extLst>
          </p:cNvPr>
          <p:cNvSpPr txBox="1"/>
          <p:nvPr/>
        </p:nvSpPr>
        <p:spPr>
          <a:xfrm>
            <a:off x="127562" y="1325492"/>
            <a:ext cx="8424156" cy="3541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personalized treatment recommendations</a:t>
            </a:r>
          </a:p>
          <a:p>
            <a:pPr marL="342900" indent="-342900" algn="just"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reduce the financial burden on patients</a:t>
            </a:r>
          </a:p>
          <a:p>
            <a:pPr marL="342900" indent="-342900" algn="just"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25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reduces time burden with quick and accurate assistance</a:t>
            </a:r>
          </a:p>
          <a:p>
            <a:pPr algn="just">
              <a:spcAft>
                <a:spcPts val="2500"/>
              </a:spcAft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1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9143640" cy="836280"/>
          </a:xfrm>
          <a:prstGeom prst="rect">
            <a:avLst/>
          </a:prstGeom>
          <a:noFill/>
          <a:ln>
            <a:noFill/>
          </a:ln>
        </p:spPr>
        <p:txBody>
          <a:bodyPr lIns="18000" tIns="10800" rIns="18000" bIns="108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Applications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-353602" y="1209590"/>
            <a:ext cx="9497602" cy="42898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00100" lvl="1" indent="-342900" algn="just">
              <a:lnSpc>
                <a:spcPct val="150000"/>
              </a:lnSpc>
              <a:spcAft>
                <a:spcPts val="25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mobile apps with health dashboards to track vital health parameters</a:t>
            </a:r>
          </a:p>
          <a:p>
            <a:pPr marL="800100" lvl="1" indent="-342900" algn="just">
              <a:lnSpc>
                <a:spcPct val="150000"/>
              </a:lnSpc>
              <a:spcAft>
                <a:spcPts val="25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medication reminder function to ensure that treatment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followed on time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Organizational health monitoring programs for diabetics and hypertensives</a:t>
            </a:r>
          </a:p>
        </p:txBody>
      </p:sp>
    </p:spTree>
    <p:extLst>
      <p:ext uri="{BB962C8B-B14F-4D97-AF65-F5344CB8AC3E}">
        <p14:creationId xmlns:p14="http://schemas.microsoft.com/office/powerpoint/2010/main" val="9864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FA21-038E-60D4-EF11-DF7DFB02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1A72-0A63-BFDA-010A-3C9FAA03B1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46" y="965950"/>
            <a:ext cx="8978747" cy="4293124"/>
          </a:xfrm>
          <a:prstGeom prst="rect">
            <a:avLst/>
          </a:prstGeo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preparing the dataset is very challenging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 the right model and integrating it with the mobile application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Android database schema needs to be API and platform compatible, so it's difficult to design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8AD1-C796-B5F8-9414-D925649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9175-9F07-918F-C7B7-7703D921B4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649" y="971361"/>
            <a:ext cx="8458200" cy="444945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gather data for potential future research purpose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select the best model suited for predicting a patient is diabetic and hypertensive or not and system to reduce the time and cost 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Android app to provide personalized suggestions for diabetic and hypertensive patients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CF6894A-10B6-2FCA-F251-4D50D336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ulim"/>
              </a:rPr>
              <a:t>Related Works 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8E0A80-6B0B-EBB9-63C8-EA9BB5358944}"/>
              </a:ext>
            </a:extLst>
          </p:cNvPr>
          <p:cNvSpPr txBox="1">
            <a:spLocks/>
          </p:cNvSpPr>
          <p:nvPr/>
        </p:nvSpPr>
        <p:spPr bwMode="auto">
          <a:xfrm>
            <a:off x="250722" y="934065"/>
            <a:ext cx="8642555" cy="533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Courier New" panose="02070309020205020404" pitchFamily="49" charset="0"/>
              <a:buChar char="o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[7] M. S. Islam, M. R. Islam and M. M. Islam, ‘Machine learning based de- </a:t>
            </a:r>
            <a:r>
              <a:rPr kumimoji="1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cision</a:t>
            </a: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support system for diabetes management,’ Diabetes and Metabolic Syndrome: Clinical Research and Reviews, vol. 13, no. 1, pp. 123–130, 2019</a:t>
            </a:r>
            <a:r>
              <a:rPr lang="fi-FI" altLang="en-US" sz="2200" b="1" kern="0" dirty="0">
                <a:solidFill>
                  <a:srgbClr val="000000"/>
                </a:solidFill>
              </a:rPr>
              <a:t>.</a:t>
            </a:r>
            <a:endParaRPr kumimoji="1" lang="en-US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10000"/>
              </a:lnSpc>
              <a:spcAft>
                <a:spcPts val="1500"/>
              </a:spcAft>
              <a:buClrTx/>
              <a:buFont typeface="Wingdings" panose="05000000000000000000" pitchFamily="2" charset="2"/>
              <a:buChar char="v"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They built a machine learning-based decision support system for diabetes management  using decision trees, random forests, and support vector machines, with an accuracy of 85%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Limitations: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dataset was limited by a small sample size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paper does not consider the impact of cultural factors on diabetes management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v"/>
              <a:tabLst/>
              <a:defRPr/>
            </a:pPr>
            <a:r>
              <a:rPr kumimoji="1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system is not able to provide real-time feedback to patients</a:t>
            </a:r>
          </a:p>
        </p:txBody>
      </p:sp>
    </p:spTree>
    <p:extLst>
      <p:ext uri="{BB962C8B-B14F-4D97-AF65-F5344CB8AC3E}">
        <p14:creationId xmlns:p14="http://schemas.microsoft.com/office/powerpoint/2010/main" val="28924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6613</TotalTime>
  <Words>2087</Words>
  <Application>Microsoft Office PowerPoint</Application>
  <PresentationFormat>On-screen Show (4:3)</PresentationFormat>
  <Paragraphs>192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Constantia</vt:lpstr>
      <vt:lpstr>StarSymbol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Contents</vt:lpstr>
      <vt:lpstr>PowerPoint Presentation</vt:lpstr>
      <vt:lpstr>Motivation</vt:lpstr>
      <vt:lpstr>Objectives</vt:lpstr>
      <vt:lpstr>PowerPoint Presentation</vt:lpstr>
      <vt:lpstr>Challenges</vt:lpstr>
      <vt:lpstr>Contributions</vt:lpstr>
      <vt:lpstr>Related Works </vt:lpstr>
      <vt:lpstr>Related Works (Cont.)</vt:lpstr>
      <vt:lpstr>Related Works (Cont.)</vt:lpstr>
      <vt:lpstr>Proposed Methodology</vt:lpstr>
      <vt:lpstr>Proposed Methodology (Cont.)</vt:lpstr>
      <vt:lpstr>Proposed Methodology (Cont.)</vt:lpstr>
      <vt:lpstr>Dataset preparation</vt:lpstr>
      <vt:lpstr>Experimental Result</vt:lpstr>
      <vt:lpstr>Experimental Result (Cont.)</vt:lpstr>
      <vt:lpstr>Experimental Result (Cont.)</vt:lpstr>
      <vt:lpstr>Experimental Result (Cont.)</vt:lpstr>
      <vt:lpstr>Mobile Application Features</vt:lpstr>
      <vt:lpstr>Mobile Application Features (Cont.)</vt:lpstr>
      <vt:lpstr>Mobile Application Features (Cont.)</vt:lpstr>
      <vt:lpstr>Mobile Application Features (Cont.)</vt:lpstr>
      <vt:lpstr>Mobile Application Features (Cont.)</vt:lpstr>
      <vt:lpstr>Mobile Application Evaluation</vt:lpstr>
      <vt:lpstr>Limitations</vt:lpstr>
      <vt:lpstr>Future Works</vt:lpstr>
      <vt:lpstr>Conclusion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Fahim Abrar</dc:creator>
  <cp:lastModifiedBy>Amdad Hossain</cp:lastModifiedBy>
  <cp:revision>1184</cp:revision>
  <dcterms:created xsi:type="dcterms:W3CDTF">2012-03-24T22:43:00Z</dcterms:created>
  <dcterms:modified xsi:type="dcterms:W3CDTF">2023-07-19T06:11:53Z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1033-10.2.0.5824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