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slideLayouts/slideLayout10.xml" ContentType="application/vnd.openxmlformats-officedocument.presentationml.slideLayout+xml"/>
  <Override PartName="/ppt/tags/tag33.xml" ContentType="application/vnd.openxmlformats-officedocument.presentationml.tags+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2" r:id="rId3"/>
  </p:sldMasterIdLst>
  <p:notesMasterIdLst>
    <p:notesMasterId r:id="rId55"/>
  </p:notesMasterIdLst>
  <p:sldIdLst>
    <p:sldId id="316" r:id="rId4"/>
    <p:sldId id="257" r:id="rId5"/>
    <p:sldId id="289" r:id="rId6"/>
    <p:sldId id="297" r:id="rId7"/>
    <p:sldId id="290" r:id="rId8"/>
    <p:sldId id="291" r:id="rId9"/>
    <p:sldId id="292" r:id="rId10"/>
    <p:sldId id="293" r:id="rId11"/>
    <p:sldId id="294" r:id="rId12"/>
    <p:sldId id="300" r:id="rId13"/>
    <p:sldId id="295" r:id="rId14"/>
    <p:sldId id="260" r:id="rId15"/>
    <p:sldId id="269" r:id="rId16"/>
    <p:sldId id="298" r:id="rId17"/>
    <p:sldId id="262" r:id="rId18"/>
    <p:sldId id="299" r:id="rId19"/>
    <p:sldId id="279" r:id="rId20"/>
    <p:sldId id="321" r:id="rId21"/>
    <p:sldId id="303" r:id="rId22"/>
    <p:sldId id="317" r:id="rId23"/>
    <p:sldId id="305" r:id="rId24"/>
    <p:sldId id="322" r:id="rId25"/>
    <p:sldId id="320" r:id="rId26"/>
    <p:sldId id="302" r:id="rId27"/>
    <p:sldId id="306" r:id="rId28"/>
    <p:sldId id="278" r:id="rId29"/>
    <p:sldId id="307" r:id="rId30"/>
    <p:sldId id="323" r:id="rId31"/>
    <p:sldId id="311" r:id="rId32"/>
    <p:sldId id="309" r:id="rId33"/>
    <p:sldId id="301" r:id="rId34"/>
    <p:sldId id="324" r:id="rId35"/>
    <p:sldId id="287" r:id="rId36"/>
    <p:sldId id="308" r:id="rId37"/>
    <p:sldId id="325" r:id="rId38"/>
    <p:sldId id="318" r:id="rId39"/>
    <p:sldId id="326" r:id="rId40"/>
    <p:sldId id="261" r:id="rId41"/>
    <p:sldId id="264" r:id="rId42"/>
    <p:sldId id="312" r:id="rId43"/>
    <p:sldId id="313" r:id="rId44"/>
    <p:sldId id="280" r:id="rId45"/>
    <p:sldId id="281" r:id="rId46"/>
    <p:sldId id="314" r:id="rId47"/>
    <p:sldId id="315" r:id="rId48"/>
    <p:sldId id="327" r:id="rId49"/>
    <p:sldId id="283" r:id="rId50"/>
    <p:sldId id="284" r:id="rId51"/>
    <p:sldId id="319" r:id="rId52"/>
    <p:sldId id="285" r:id="rId53"/>
    <p:sldId id="286" r:id="rId5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autoAdjust="0"/>
    <p:restoredTop sz="79000" autoAdjust="0"/>
  </p:normalViewPr>
  <p:slideViewPr>
    <p:cSldViewPr>
      <p:cViewPr varScale="1">
        <p:scale>
          <a:sx n="58" d="100"/>
          <a:sy n="58" d="100"/>
        </p:scale>
        <p:origin x="-148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C9EAB-0F18-4603-B3AB-74F8C7906428}" type="datetimeFigureOut">
              <a:rPr lang="fr-FR" smtClean="0"/>
              <a:pPr/>
              <a:t>08/09/2016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B217FA-CC20-4396-93B1-BD684D5CD31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5</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Cible : 11 minutes</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20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Il</a:t>
            </a:r>
            <a:r>
              <a:rPr lang="fr-FR" baseline="0" dirty="0" smtClean="0"/>
              <a:t> y a actuellement + de 600 modules disponibles de la création de machines chez Amazon, jusqu’à la configuration d’un broker </a:t>
            </a:r>
            <a:r>
              <a:rPr lang="fr-FR" baseline="0" dirty="0" err="1" smtClean="0"/>
              <a:t>rabbitMQ</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21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Cette</a:t>
            </a:r>
            <a:r>
              <a:rPr lang="fr-FR" baseline="0" dirty="0" smtClean="0"/>
              <a:t> série de module va s’</a:t>
            </a:r>
            <a:r>
              <a:rPr lang="fr-FR" baseline="0" dirty="0" err="1" smtClean="0"/>
              <a:t>éxécuter</a:t>
            </a:r>
            <a:r>
              <a:rPr lang="fr-FR" baseline="0" dirty="0" smtClean="0"/>
              <a:t> sur toutes les machines référencés dans le groupe de machine </a:t>
            </a:r>
            <a:r>
              <a:rPr lang="fr-FR" baseline="0" dirty="0" err="1" smtClean="0"/>
              <a:t>mongodb_database</a:t>
            </a:r>
            <a:endParaRPr lang="fr-FR" baseline="0" dirty="0" smtClean="0"/>
          </a:p>
          <a:p>
            <a:endParaRPr lang="fr-FR" baseline="0" dirty="0" smtClean="0"/>
          </a:p>
          <a:p>
            <a:r>
              <a:rPr lang="fr-FR" baseline="0" dirty="0" smtClean="0"/>
              <a:t>C’est pratique, mais les </a:t>
            </a:r>
            <a:r>
              <a:rPr lang="fr-FR" baseline="0" dirty="0" err="1" smtClean="0"/>
              <a:t>playbooks</a:t>
            </a:r>
            <a:r>
              <a:rPr lang="fr-FR" baseline="0" dirty="0" smtClean="0"/>
              <a:t> ne sont pas génériques, il ne s’applique qu’à un nombre restreint de machine. </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23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D’où </a:t>
            </a:r>
            <a:r>
              <a:rPr lang="fr-FR" dirty="0" err="1" smtClean="0"/>
              <a:t>Ansible</a:t>
            </a:r>
            <a:r>
              <a:rPr lang="fr-FR" baseline="0" dirty="0" smtClean="0"/>
              <a:t> a introduit la notion de rôle. </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24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Manière</a:t>
            </a:r>
            <a:r>
              <a:rPr lang="fr-FR" baseline="0" dirty="0" smtClean="0"/>
              <a:t> d’organiser un </a:t>
            </a:r>
            <a:r>
              <a:rPr lang="fr-FR" baseline="0" dirty="0" err="1" smtClean="0"/>
              <a:t>playbook</a:t>
            </a:r>
            <a:r>
              <a:rPr lang="fr-FR" baseline="0" dirty="0" smtClean="0"/>
              <a:t>, et de rendre les </a:t>
            </a:r>
            <a:r>
              <a:rPr lang="fr-FR" baseline="0" dirty="0" err="1" smtClean="0"/>
              <a:t>playbooks</a:t>
            </a:r>
            <a:r>
              <a:rPr lang="fr-FR" baseline="0" dirty="0" smtClean="0"/>
              <a:t> réutilisables</a:t>
            </a:r>
          </a:p>
          <a:p>
            <a:r>
              <a:rPr lang="fr-FR" baseline="0" dirty="0" smtClean="0"/>
              <a:t>Basé sur des conventions (les tâches, les triggers, les variables)</a:t>
            </a:r>
          </a:p>
          <a:p>
            <a:r>
              <a:rPr lang="fr-FR" baseline="0" dirty="0" smtClean="0"/>
              <a:t>Réutilisable même sur un parc hétérogène (</a:t>
            </a:r>
            <a:r>
              <a:rPr lang="fr-FR" baseline="0" dirty="0" err="1" smtClean="0"/>
              <a:t>Debian</a:t>
            </a:r>
            <a:r>
              <a:rPr lang="fr-FR" baseline="0" dirty="0" smtClean="0"/>
              <a:t>, </a:t>
            </a:r>
            <a:r>
              <a:rPr lang="fr-FR" baseline="0" dirty="0" err="1" smtClean="0"/>
              <a:t>Ubuntu</a:t>
            </a:r>
            <a:r>
              <a:rPr lang="fr-FR" baseline="0" dirty="0" smtClean="0"/>
              <a:t>, </a:t>
            </a:r>
            <a:r>
              <a:rPr lang="fr-FR" baseline="0" dirty="0" err="1" smtClean="0"/>
              <a:t>RedHat</a:t>
            </a:r>
            <a:r>
              <a:rPr lang="fr-FR" baseline="0" dirty="0" smtClean="0"/>
              <a:t>)</a:t>
            </a:r>
          </a:p>
          <a:p>
            <a:r>
              <a:rPr lang="fr-FR" baseline="0" dirty="0" smtClean="0"/>
              <a:t>On applique un </a:t>
            </a:r>
            <a:r>
              <a:rPr lang="fr-FR" baseline="0" dirty="0" err="1" smtClean="0"/>
              <a:t>role</a:t>
            </a:r>
            <a:r>
              <a:rPr lang="fr-FR" baseline="0" dirty="0" smtClean="0"/>
              <a:t> à un groupe de machine</a:t>
            </a:r>
          </a:p>
          <a:p>
            <a:r>
              <a:rPr lang="fr-FR" baseline="0" dirty="0" smtClean="0"/>
              <a:t>Par exemple le </a:t>
            </a:r>
            <a:r>
              <a:rPr lang="fr-FR" baseline="0" dirty="0" err="1" smtClean="0"/>
              <a:t>role</a:t>
            </a:r>
            <a:r>
              <a:rPr lang="fr-FR" baseline="0" dirty="0" smtClean="0"/>
              <a:t> </a:t>
            </a:r>
            <a:r>
              <a:rPr lang="fr-FR" baseline="0" dirty="0" err="1" smtClean="0"/>
              <a:t>apache_httpd</a:t>
            </a:r>
            <a:r>
              <a:rPr lang="fr-FR" baseline="0" dirty="0" smtClean="0"/>
              <a:t> aux serveurs front</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25</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26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27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Cible : 16 minutes</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30</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33</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Exécuter d’un seul module </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En une seule ligne</a:t>
            </a:r>
            <a:endParaRPr lang="fr-FR" b="1" dirty="0" smtClean="0"/>
          </a:p>
          <a:p>
            <a:endParaRPr lang="fr-FR" dirty="0" smtClean="0"/>
          </a:p>
          <a:p>
            <a:r>
              <a:rPr lang="fr-FR" dirty="0" smtClean="0"/>
              <a:t>Sans écrire de </a:t>
            </a:r>
            <a:r>
              <a:rPr lang="fr-FR" dirty="0" err="1" smtClean="0"/>
              <a:t>playbook</a:t>
            </a:r>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38</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2 AS </a:t>
            </a:r>
            <a:r>
              <a:rPr lang="fr-FR" dirty="0" err="1" smtClean="0"/>
              <a:t>Step</a:t>
            </a:r>
            <a:r>
              <a:rPr lang="fr-FR" dirty="0" smtClean="0"/>
              <a:t> Web + 1 BDD Oracle</a:t>
            </a:r>
          </a:p>
          <a:p>
            <a:r>
              <a:rPr lang="fr-FR" dirty="0" smtClean="0"/>
              <a:t>7/8 </a:t>
            </a:r>
            <a:r>
              <a:rPr lang="fr-FR" dirty="0" err="1" smtClean="0"/>
              <a:t>rpm</a:t>
            </a:r>
            <a:r>
              <a:rPr lang="fr-FR" dirty="0" smtClean="0"/>
              <a:t> à installer par serveur</a:t>
            </a:r>
          </a:p>
          <a:p>
            <a:r>
              <a:rPr lang="fr-FR" dirty="0" smtClean="0"/>
              <a:t>10 commandes </a:t>
            </a:r>
            <a:r>
              <a:rPr lang="fr-FR" dirty="0" err="1" smtClean="0"/>
              <a:t>shell</a:t>
            </a:r>
            <a:r>
              <a:rPr lang="fr-FR" dirty="0" smtClean="0"/>
              <a:t> par serveur</a:t>
            </a:r>
          </a:p>
          <a:p>
            <a:r>
              <a:rPr lang="fr-FR" dirty="0" smtClean="0"/>
              <a:t>5 fichiers de configuration à éditer</a:t>
            </a:r>
          </a:p>
          <a:p>
            <a:r>
              <a:rPr lang="fr-FR" dirty="0" smtClean="0"/>
              <a:t>Installer la </a:t>
            </a:r>
            <a:r>
              <a:rPr lang="fr-FR" dirty="0" err="1" smtClean="0"/>
              <a:t>Bdd</a:t>
            </a:r>
            <a:r>
              <a:rPr lang="fr-FR" dirty="0" smtClean="0"/>
              <a:t> avant les AS</a:t>
            </a:r>
          </a:p>
          <a:p>
            <a:r>
              <a:rPr lang="fr-FR" dirty="0" smtClean="0"/>
              <a:t>+ les applications connexes</a:t>
            </a:r>
          </a:p>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6</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Redémarrer apache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Installer ou mettre à jour un package</a:t>
            </a:r>
          </a:p>
          <a:p>
            <a:r>
              <a:rPr lang="fr-FR" dirty="0" smtClean="0"/>
              <a:t>Exécuter une commande </a:t>
            </a:r>
            <a:r>
              <a:rPr lang="fr-FR" dirty="0" err="1" smtClean="0"/>
              <a:t>shell</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39</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Cible : 22 minutes</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40</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Il</a:t>
            </a:r>
            <a:r>
              <a:rPr lang="fr-FR" baseline="0" dirty="0" smtClean="0"/>
              <a:t> faut installer le plugin </a:t>
            </a:r>
            <a:r>
              <a:rPr lang="fr-FR" baseline="0" dirty="0" err="1" smtClean="0"/>
              <a:t>Ansible</a:t>
            </a:r>
            <a:r>
              <a:rPr lang="fr-FR" baseline="0" dirty="0" smtClean="0"/>
              <a:t> sur Jenkins</a:t>
            </a:r>
          </a:p>
          <a:p>
            <a:endParaRPr lang="fr-FR" dirty="0" smtClean="0"/>
          </a:p>
          <a:p>
            <a:endParaRPr lang="fr-FR" dirty="0" smtClean="0"/>
          </a:p>
          <a:p>
            <a:r>
              <a:rPr lang="fr-FR" dirty="0" err="1" smtClean="0"/>
              <a:t>Next</a:t>
            </a:r>
            <a:r>
              <a:rPr lang="fr-FR" dirty="0" smtClean="0"/>
              <a:t> : configurer Jenkins</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42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Cible : 25 minutes</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47</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8</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Cible : 5</a:t>
            </a:r>
            <a:r>
              <a:rPr lang="fr-FR" baseline="0" dirty="0" smtClean="0"/>
              <a:t> minutes</a:t>
            </a:r>
            <a:endParaRPr lang="fr-FR" dirty="0" smtClean="0"/>
          </a:p>
          <a:p>
            <a:endParaRPr lang="fr-FR" dirty="0" smtClean="0"/>
          </a:p>
          <a:p>
            <a:r>
              <a:rPr lang="fr-FR" dirty="0" smtClean="0"/>
              <a:t>Accélérer </a:t>
            </a:r>
            <a:r>
              <a:rPr lang="fr-FR" dirty="0" smtClean="0"/>
              <a:t>les déploiements</a:t>
            </a:r>
          </a:p>
          <a:p>
            <a:r>
              <a:rPr lang="fr-FR" dirty="0" smtClean="0"/>
              <a:t>Fiabiliser les environnements</a:t>
            </a:r>
          </a:p>
          <a:p>
            <a:endParaRPr lang="fr-FR" dirty="0" smtClean="0"/>
          </a:p>
          <a:p>
            <a:r>
              <a:rPr lang="fr-FR" dirty="0" smtClean="0"/>
              <a:t>Faciliter la gestion des serveurs</a:t>
            </a:r>
          </a:p>
          <a:p>
            <a:endParaRPr lang="fr-FR" dirty="0" smtClean="0"/>
          </a:p>
          <a:p>
            <a:r>
              <a:rPr lang="fr-FR" dirty="0" smtClean="0"/>
              <a:t>Automatiser des tâches récurrentes</a:t>
            </a:r>
          </a:p>
          <a:p>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10</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charset="0"/>
              <a:buChar char="•"/>
            </a:pPr>
            <a:r>
              <a:rPr lang="fr-FR" dirty="0" smtClean="0"/>
              <a:t>Pas d’agents pas de master, pas besoin de manager le manageur</a:t>
            </a:r>
          </a:p>
          <a:p>
            <a:pPr>
              <a:buFont typeface="Arial" charset="0"/>
              <a:buChar char="•"/>
            </a:pPr>
            <a:r>
              <a:rPr lang="fr-FR" dirty="0" smtClean="0"/>
              <a:t>Configuration dans des fichiers textes</a:t>
            </a:r>
            <a:r>
              <a:rPr lang="fr-FR" baseline="0" dirty="0" smtClean="0"/>
              <a:t> en </a:t>
            </a:r>
            <a:r>
              <a:rPr lang="fr-FR" baseline="0" dirty="0" err="1" smtClean="0"/>
              <a:t>yaml</a:t>
            </a:r>
            <a:endParaRPr lang="fr-FR" baseline="0" dirty="0" smtClean="0"/>
          </a:p>
          <a:p>
            <a:pPr>
              <a:buFont typeface="Arial" charset="0"/>
              <a:buChar char="•"/>
            </a:pPr>
            <a:r>
              <a:rPr lang="fr-FR" baseline="0" dirty="0" smtClean="0"/>
              <a:t>Un seul package à installer </a:t>
            </a:r>
          </a:p>
          <a:p>
            <a:pPr>
              <a:buFont typeface="Arial" charset="0"/>
              <a:buChar char="•"/>
            </a:pPr>
            <a:r>
              <a:rPr lang="fr-FR" baseline="0" dirty="0" smtClean="0"/>
              <a:t>Simple à apprendre et à utiliser, </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12</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Installation très simple,</a:t>
            </a:r>
            <a:r>
              <a:rPr lang="fr-FR" baseline="0" dirty="0" smtClean="0"/>
              <a:t> </a:t>
            </a:r>
          </a:p>
          <a:p>
            <a:r>
              <a:rPr lang="fr-FR" baseline="0" dirty="0" smtClean="0"/>
              <a:t>package disponible via </a:t>
            </a:r>
            <a:r>
              <a:rPr lang="fr-FR" baseline="0" dirty="0" err="1" smtClean="0"/>
              <a:t>epel</a:t>
            </a:r>
            <a:r>
              <a:rPr lang="fr-FR" baseline="0" dirty="0" smtClean="0"/>
              <a:t> ou </a:t>
            </a:r>
            <a:r>
              <a:rPr lang="fr-FR" baseline="0" dirty="0" err="1" smtClean="0"/>
              <a:t>pip</a:t>
            </a:r>
            <a:endParaRPr lang="fr-FR" baseline="0" dirty="0" smtClean="0"/>
          </a:p>
          <a:p>
            <a:r>
              <a:rPr lang="fr-FR" baseline="0" dirty="0" smtClean="0"/>
              <a:t>Nécessite des packages python</a:t>
            </a:r>
          </a:p>
          <a:p>
            <a:r>
              <a:rPr lang="fr-FR" baseline="0" dirty="0" smtClean="0"/>
              <a:t>Pas besoin de base de données</a:t>
            </a:r>
          </a:p>
          <a:p>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15</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Un </a:t>
            </a:r>
            <a:r>
              <a:rPr lang="fr-FR" dirty="0" err="1" smtClean="0"/>
              <a:t>playbook</a:t>
            </a:r>
            <a:r>
              <a:rPr lang="fr-FR" dirty="0" smtClean="0"/>
              <a:t> peut être directement composé de modules </a:t>
            </a:r>
          </a:p>
          <a:p>
            <a:r>
              <a:rPr lang="fr-FR" dirty="0" smtClean="0"/>
              <a:t>Ou introduit depuis </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16</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Fichier</a:t>
            </a:r>
            <a:r>
              <a:rPr lang="fr-FR" baseline="0" dirty="0" smtClean="0"/>
              <a:t> texte simple qui référence vos serveurs </a:t>
            </a:r>
          </a:p>
          <a:p>
            <a:r>
              <a:rPr lang="fr-FR" baseline="0" dirty="0" smtClean="0"/>
              <a:t>et que vous allez réunir par groupe de serveurs</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17</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Ici</a:t>
            </a:r>
            <a:r>
              <a:rPr lang="fr-FR" baseline="0" dirty="0" smtClean="0"/>
              <a:t> un module d’installation de package qui va s’assurer d’installer </a:t>
            </a:r>
            <a:r>
              <a:rPr lang="fr-FR" baseline="0" dirty="0" err="1" smtClean="0"/>
              <a:t>httpd</a:t>
            </a:r>
            <a:r>
              <a:rPr lang="fr-FR" baseline="0" dirty="0" smtClean="0"/>
              <a:t> via </a:t>
            </a:r>
            <a:r>
              <a:rPr lang="fr-FR" baseline="0" dirty="0" err="1" smtClean="0"/>
              <a:t>yum</a:t>
            </a:r>
            <a:endParaRPr lang="fr-FR" baseline="0" dirty="0" smtClean="0"/>
          </a:p>
          <a:p>
            <a:r>
              <a:rPr lang="fr-FR" baseline="0" dirty="0" smtClean="0"/>
              <a:t>Idempotent, pour tous les modules </a:t>
            </a:r>
            <a:r>
              <a:rPr lang="fr-FR" baseline="0" dirty="0" err="1" smtClean="0"/>
              <a:t>Ansible</a:t>
            </a:r>
            <a:r>
              <a:rPr lang="fr-FR" baseline="0" dirty="0" smtClean="0"/>
              <a:t> va tester si le package </a:t>
            </a:r>
            <a:r>
              <a:rPr lang="fr-FR" baseline="0" dirty="0" err="1" smtClean="0"/>
              <a:t>httpd</a:t>
            </a:r>
            <a:r>
              <a:rPr lang="fr-FR" baseline="0" dirty="0" smtClean="0"/>
              <a:t>, et si ça n’est pas le cas il va l’installer</a:t>
            </a:r>
            <a:endParaRPr lang="fr-FR" dirty="0"/>
          </a:p>
        </p:txBody>
      </p:sp>
      <p:sp>
        <p:nvSpPr>
          <p:cNvPr id="4" name="Espace réservé du numéro de diapositive 3"/>
          <p:cNvSpPr>
            <a:spLocks noGrp="1"/>
          </p:cNvSpPr>
          <p:nvPr>
            <p:ph type="sldNum" sz="quarter" idx="10"/>
          </p:nvPr>
        </p:nvSpPr>
        <p:spPr/>
        <p:txBody>
          <a:bodyPr/>
          <a:lstStyle/>
          <a:p>
            <a:fld id="{33B217FA-CC20-4396-93B1-BD684D5CD316}" type="slidenum">
              <a:rPr lang="fr-FR" smtClean="0"/>
              <a:pPr/>
              <a:t>19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9.xml"/><Relationship Id="rId7" Type="http://schemas.openxmlformats.org/officeDocument/2006/relationships/image" Target="../media/image3.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6.png"/><Relationship Id="rId5" Type="http://schemas.openxmlformats.org/officeDocument/2006/relationships/tags" Target="../tags/tag11.xml"/><Relationship Id="rId10" Type="http://schemas.openxmlformats.org/officeDocument/2006/relationships/image" Target="../media/image5.png"/><Relationship Id="rId4" Type="http://schemas.openxmlformats.org/officeDocument/2006/relationships/tags" Target="../tags/tag10.xml"/><Relationship Id="rId9"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11.vml"/><Relationship Id="rId5" Type="http://schemas.openxmlformats.org/officeDocument/2006/relationships/image" Target="../media/image4.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image" Target="../media/image3.jpeg"/><Relationship Id="rId4"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pic>
        <p:nvPicPr>
          <p:cNvPr id="1065988" name="Picture 4" descr="D:\My Work\ODS\Others\TEMPLATES\AppsOne\Final\Cover4_ppt.jpg"/>
          <p:cNvPicPr>
            <a:picLocks noChangeAspect="1" noChangeArrowheads="1"/>
          </p:cNvPicPr>
          <p:nvPr/>
        </p:nvPicPr>
        <p:blipFill>
          <a:blip r:embed="rId7" cstate="print"/>
          <a:srcRect b="13315"/>
          <a:stretch>
            <a:fillRect/>
          </a:stretch>
        </p:blipFill>
        <p:spPr bwMode="auto">
          <a:xfrm>
            <a:off x="0" y="1131138"/>
            <a:ext cx="9144000" cy="5726862"/>
          </a:xfrm>
          <a:prstGeom prst="rect">
            <a:avLst/>
          </a:prstGeom>
          <a:noFill/>
          <a:ln>
            <a:noFill/>
          </a:ln>
        </p:spPr>
      </p:pic>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050" name="think-cell Slide" r:id="rId8" imgW="360" imgH="360" progId="">
              <p:embed/>
            </p:oleObj>
          </a:graphicData>
        </a:graphic>
      </p:graphicFrame>
      <p:sp>
        <p:nvSpPr>
          <p:cNvPr id="15" name="Rectangle 7"/>
          <p:cNvSpPr/>
          <p:nvPr>
            <p:custDataLst>
              <p:tags r:id="rId2"/>
            </p:custDataLst>
          </p:nvPr>
        </p:nvSpPr>
        <p:spPr bwMode="auto">
          <a:xfrm>
            <a:off x="0" y="1"/>
            <a:ext cx="9144445" cy="252323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67171 w 10562585"/>
              <a:gd name="connsiteY0" fmla="*/ 264277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67171 w 10562585"/>
              <a:gd name="connsiteY7" fmla="*/ 264277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0 w 10560398"/>
              <a:gd name="connsiteY0" fmla="*/ 0 h 2781983"/>
              <a:gd name="connsiteX1" fmla="*/ 10559885 w 10560398"/>
              <a:gd name="connsiteY1" fmla="*/ 0 h 2781983"/>
              <a:gd name="connsiteX2" fmla="*/ 10558970 w 10560398"/>
              <a:gd name="connsiteY2" fmla="*/ 1300153 h 2781983"/>
              <a:gd name="connsiteX3" fmla="*/ 9286407 w 10560398"/>
              <a:gd name="connsiteY3" fmla="*/ 1976918 h 2781983"/>
              <a:gd name="connsiteX4" fmla="*/ 2315371 w 10560398"/>
              <a:gd name="connsiteY4" fmla="*/ 1983327 h 2781983"/>
              <a:gd name="connsiteX5" fmla="*/ 1178702 w 10560398"/>
              <a:gd name="connsiteY5" fmla="*/ 2781983 h 2781983"/>
              <a:gd name="connsiteX6" fmla="*/ 0 w 10560398"/>
              <a:gd name="connsiteY6" fmla="*/ 1997880 h 2781983"/>
              <a:gd name="connsiteX7" fmla="*/ 0 w 10560398"/>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398" h="2781983">
                <a:moveTo>
                  <a:pt x="0" y="0"/>
                </a:moveTo>
                <a:lnTo>
                  <a:pt x="10559885" y="0"/>
                </a:lnTo>
                <a:cubicBezTo>
                  <a:pt x="10560398" y="67600"/>
                  <a:pt x="10560224" y="1256738"/>
                  <a:pt x="10558970" y="1300153"/>
                </a:cubicBezTo>
                <a:cubicBezTo>
                  <a:pt x="10081574" y="1972162"/>
                  <a:pt x="9702993" y="1982238"/>
                  <a:pt x="9286407" y="1976918"/>
                </a:cubicBezTo>
                <a:lnTo>
                  <a:pt x="2315371" y="1983327"/>
                </a:lnTo>
                <a:cubicBezTo>
                  <a:pt x="1738157" y="2016469"/>
                  <a:pt x="1370311" y="2319161"/>
                  <a:pt x="1178702" y="2781983"/>
                </a:cubicBezTo>
                <a:cubicBezTo>
                  <a:pt x="880348" y="2078206"/>
                  <a:pt x="278640" y="1997002"/>
                  <a:pt x="0" y="1997880"/>
                </a:cubicBezTo>
                <a:lnTo>
                  <a:pt x="0" y="0"/>
                </a:ln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 name="Title 1"/>
          <p:cNvSpPr>
            <a:spLocks noGrp="1"/>
          </p:cNvSpPr>
          <p:nvPr>
            <p:ph type="ctrTitle" hasCustomPrompt="1"/>
            <p:custDataLst>
              <p:tags r:id="rId3"/>
            </p:custDataLst>
          </p:nvPr>
        </p:nvSpPr>
        <p:spPr>
          <a:xfrm>
            <a:off x="5146317" y="5071762"/>
            <a:ext cx="3682626" cy="1188720"/>
          </a:xfrm>
          <a:effectLst>
            <a:outerShdw blurRad="50800" dist="25400" dir="2700000" algn="tl" rotWithShape="0">
              <a:schemeClr val="tx1">
                <a:alpha val="40000"/>
              </a:schemeClr>
            </a:outerShdw>
          </a:effectLst>
        </p:spPr>
        <p:txBody>
          <a:bodyPr lIns="0" tIns="33059" rIns="33059" bIns="33059" anchor="b"/>
          <a:lstStyle>
            <a:lvl1pPr algn="l">
              <a:defRPr sz="2600" b="0">
                <a:solidFill>
                  <a:schemeClr val="bg1"/>
                </a:solidFill>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146317" y="6261820"/>
            <a:ext cx="3682627" cy="542912"/>
          </a:xfrm>
          <a:effectLst>
            <a:outerShdw blurRad="50800" dist="25400" dir="2700000" algn="tl" rotWithShape="0">
              <a:schemeClr val="tx1">
                <a:alpha val="40000"/>
              </a:schemeClr>
            </a:outerShdw>
          </a:effectLst>
        </p:spPr>
        <p:txBody>
          <a:bodyPr lIns="0" tIns="33059" rIns="33059" bIns="33059"/>
          <a:lstStyle>
            <a:lvl1pPr marL="0" indent="0" algn="l">
              <a:buNone/>
              <a:defRPr sz="20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104" descr="C:\Users\UserSim\Desktop\Capgemini\moto.emf"/>
          <p:cNvPicPr>
            <a:picLocks noChangeAspect="1" noChangeArrowheads="1"/>
          </p:cNvPicPr>
          <p:nvPr>
            <p:custDataLst>
              <p:tags r:id="rId5"/>
            </p:custDataLst>
          </p:nvPr>
        </p:nvPicPr>
        <p:blipFill>
          <a:blip r:embed="rId9" cstate="email"/>
          <a:srcRect/>
          <a:stretch>
            <a:fillRect/>
          </a:stretch>
        </p:blipFill>
        <p:spPr bwMode="auto">
          <a:xfrm>
            <a:off x="6159305" y="783641"/>
            <a:ext cx="2363372" cy="203893"/>
          </a:xfrm>
          <a:prstGeom prst="rect">
            <a:avLst/>
          </a:prstGeom>
          <a:noFill/>
        </p:spPr>
      </p:pic>
      <p:sp>
        <p:nvSpPr>
          <p:cNvPr id="11" name="Rectangle 10"/>
          <p:cNvSpPr/>
          <p:nvPr/>
        </p:nvSpPr>
        <p:spPr bwMode="auto">
          <a:xfrm>
            <a:off x="7548544" y="1478008"/>
            <a:ext cx="1013099" cy="104644"/>
          </a:xfrm>
          <a:prstGeom prst="rect">
            <a:avLst/>
          </a:prstGeom>
          <a:noFill/>
          <a:ln w="635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800" b="1" i="0" u="none" strike="noStrike" cap="none" normalizeH="0" baseline="0" dirty="0" smtClean="0">
                <a:ln>
                  <a:noFill/>
                </a:ln>
                <a:solidFill>
                  <a:schemeClr val="bg2"/>
                </a:solidFill>
                <a:effectLst/>
                <a:latin typeface="+mn-lt"/>
                <a:cs typeface="Arial" charset="0"/>
              </a:rPr>
              <a:t>For internal use only</a:t>
            </a:r>
          </a:p>
        </p:txBody>
      </p:sp>
      <p:pic>
        <p:nvPicPr>
          <p:cNvPr id="17" name="Picture 7" descr="D:\My Work\Template\Logos\Capgemini\Capgemini_logo_300dpi.png"/>
          <p:cNvPicPr>
            <a:picLocks noChangeAspect="1" noChangeArrowheads="1"/>
          </p:cNvPicPr>
          <p:nvPr/>
        </p:nvPicPr>
        <p:blipFill>
          <a:blip r:embed="rId10" cstate="print"/>
          <a:srcRect/>
          <a:stretch>
            <a:fillRect/>
          </a:stretch>
        </p:blipFill>
        <p:spPr bwMode="auto">
          <a:xfrm>
            <a:off x="625720" y="603027"/>
            <a:ext cx="2363372" cy="609447"/>
          </a:xfrm>
          <a:prstGeom prst="rect">
            <a:avLst/>
          </a:prstGeom>
          <a:noFill/>
          <a:ln>
            <a:noFill/>
          </a:ln>
        </p:spPr>
      </p:pic>
      <p:pic>
        <p:nvPicPr>
          <p:cNvPr id="12" name="Picture 4" descr="D:\My Work\ODS\Others\TEMPLATES\AppsOne\AppsOne Logo_reverse.png"/>
          <p:cNvPicPr>
            <a:picLocks noChangeAspect="1" noChangeArrowheads="1"/>
          </p:cNvPicPr>
          <p:nvPr/>
        </p:nvPicPr>
        <p:blipFill>
          <a:blip r:embed="rId11" cstate="print"/>
          <a:srcRect/>
          <a:stretch>
            <a:fillRect/>
          </a:stretch>
        </p:blipFill>
        <p:spPr bwMode="auto">
          <a:xfrm>
            <a:off x="625720" y="2740921"/>
            <a:ext cx="2110154" cy="483970"/>
          </a:xfrm>
          <a:prstGeom prst="rect">
            <a:avLst/>
          </a:prstGeom>
          <a:noFill/>
          <a:effectLst>
            <a:outerShdw blurRad="50800" dist="25400" dir="2700000" algn="tl" rotWithShape="0">
              <a:prstClr val="black">
                <a:alpha val="40000"/>
              </a:prstClr>
            </a:outerShdw>
          </a:effec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1"/>
          <a:ext cx="135749" cy="143985"/>
        </p:xfrm>
        <a:graphic>
          <a:graphicData uri="http://schemas.openxmlformats.org/presentationml/2006/ole">
            <p:oleObj spid="_x0000_s11266" name="think-cell Slide" r:id="rId4" imgW="360" imgH="360" progId="">
              <p:embed/>
            </p:oleObj>
          </a:graphicData>
        </a:graphic>
      </p:graphicFrame>
      <p:pic>
        <p:nvPicPr>
          <p:cNvPr id="76" name="Picture 104" descr="C:\Users\UserSim\Desktop\Capgemini\moto.emf"/>
          <p:cNvPicPr>
            <a:picLocks noChangeAspect="1" noChangeArrowheads="1"/>
          </p:cNvPicPr>
          <p:nvPr userDrawn="1">
            <p:custDataLst>
              <p:tags r:id="rId2"/>
            </p:custDataLst>
          </p:nvPr>
        </p:nvPicPr>
        <p:blipFill>
          <a:blip r:embed="rId5" cstate="email"/>
          <a:srcRect/>
          <a:stretch>
            <a:fillRect/>
          </a:stretch>
        </p:blipFill>
        <p:spPr bwMode="auto">
          <a:xfrm>
            <a:off x="6159305" y="783644"/>
            <a:ext cx="2363372" cy="203893"/>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7" name="Picture 4" descr="D:\My Work\ODS\Others\TEMPLATES\AppsOne\Final\Cover4_ppt.jpg"/>
          <p:cNvPicPr>
            <a:picLocks noChangeAspect="1" noChangeArrowheads="1"/>
          </p:cNvPicPr>
          <p:nvPr userDrawn="1"/>
        </p:nvPicPr>
        <p:blipFill>
          <a:blip r:embed="rId5" cstate="print"/>
          <a:srcRect b="13315"/>
          <a:stretch>
            <a:fillRect/>
          </a:stretch>
        </p:blipFill>
        <p:spPr bwMode="auto">
          <a:xfrm>
            <a:off x="444" y="0"/>
            <a:ext cx="9144000" cy="6400800"/>
          </a:xfrm>
          <a:prstGeom prst="rect">
            <a:avLst/>
          </a:prstGeom>
          <a:noFill/>
          <a:ln>
            <a:noFill/>
          </a:ln>
        </p:spPr>
      </p:pic>
      <p:sp>
        <p:nvSpPr>
          <p:cNvPr id="10" name="Rectangle 9"/>
          <p:cNvSpPr/>
          <p:nvPr userDrawn="1"/>
        </p:nvSpPr>
        <p:spPr>
          <a:xfrm>
            <a:off x="0" y="0"/>
            <a:ext cx="9144000" cy="6418555"/>
          </a:xfrm>
          <a:prstGeom prst="rect">
            <a:avLst/>
          </a:prstGeom>
          <a:solidFill>
            <a:schemeClr val="tx1">
              <a:lumMod val="75000"/>
              <a:lumOff val="2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4" hidden="1"/>
          <p:cNvGraphicFramePr>
            <a:graphicFrameLocks noChangeAspect="1"/>
          </p:cNvGraphicFramePr>
          <p:nvPr/>
        </p:nvGraphicFramePr>
        <p:xfrm>
          <a:off x="8" y="1"/>
          <a:ext cx="146539" cy="158750"/>
        </p:xfrm>
        <a:graphic>
          <a:graphicData uri="http://schemas.openxmlformats.org/presentationml/2006/ole">
            <p:oleObj spid="_x0000_s13314" name="think-cell Slide" r:id="rId6" imgW="360" imgH="360" progId="">
              <p:embed/>
            </p:oleObj>
          </a:graphicData>
        </a:graphic>
      </p:graphicFrame>
      <p:sp>
        <p:nvSpPr>
          <p:cNvPr id="26" name="Rectangle 7"/>
          <p:cNvSpPr/>
          <p:nvPr userDrawn="1">
            <p:custDataLst>
              <p:tags r:id="rId2"/>
            </p:custDataLst>
          </p:nvPr>
        </p:nvSpPr>
        <p:spPr bwMode="auto">
          <a:xfrm flipV="1">
            <a:off x="-1082" y="4938581"/>
            <a:ext cx="9145528" cy="191942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2 w 10564100"/>
              <a:gd name="connsiteY6" fmla="*/ 1251668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2 w 10564100"/>
              <a:gd name="connsiteY6" fmla="*/ 1696930 h 3793347"/>
              <a:gd name="connsiteX0" fmla="*/ 10564097 w 10564610"/>
              <a:gd name="connsiteY0" fmla="*/ 0 h 2096417"/>
              <a:gd name="connsiteX1" fmla="*/ 10562846 w 10564610"/>
              <a:gd name="connsiteY1" fmla="*/ 2096417 h 2096417"/>
              <a:gd name="connsiteX2" fmla="*/ 9024256 w 10564610"/>
              <a:gd name="connsiteY2" fmla="*/ 1247676 h 2096417"/>
              <a:gd name="connsiteX3" fmla="*/ 2294717 w 10564610"/>
              <a:gd name="connsiteY3" fmla="*/ 1232820 h 2096417"/>
              <a:gd name="connsiteX4" fmla="*/ 1200045 w 10564610"/>
              <a:gd name="connsiteY4" fmla="*/ 511020 h 2096417"/>
              <a:gd name="connsiteX5" fmla="*/ 0 w 10564610"/>
              <a:gd name="connsiteY5" fmla="*/ 1236841 h 2096417"/>
              <a:gd name="connsiteX6" fmla="*/ 1252 w 10564610"/>
              <a:gd name="connsiteY6" fmla="*/ 0 h 209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0" h="2096417">
                <a:moveTo>
                  <a:pt x="10564097" y="0"/>
                </a:moveTo>
                <a:cubicBezTo>
                  <a:pt x="10564610" y="67600"/>
                  <a:pt x="10564100" y="2053002"/>
                  <a:pt x="10562846" y="2096417"/>
                </a:cubicBezTo>
                <a:cubicBezTo>
                  <a:pt x="10190427" y="1359080"/>
                  <a:pt x="9461842" y="1231731"/>
                  <a:pt x="9024256" y="1247676"/>
                </a:cubicBezTo>
                <a:lnTo>
                  <a:pt x="2294717" y="1232820"/>
                </a:lnTo>
                <a:cubicBezTo>
                  <a:pt x="1854084" y="1233368"/>
                  <a:pt x="1423155" y="983066"/>
                  <a:pt x="1200045" y="511020"/>
                </a:cubicBezTo>
                <a:cubicBezTo>
                  <a:pt x="964689" y="1189474"/>
                  <a:pt x="278640" y="1235963"/>
                  <a:pt x="0" y="1236841"/>
                </a:cubicBezTo>
                <a:cubicBezTo>
                  <a:pt x="2067" y="1201328"/>
                  <a:pt x="2524" y="95582"/>
                  <a:pt x="1252" y="0"/>
                </a:cubicBezTo>
              </a:path>
            </a:pathLst>
          </a:custGeom>
          <a:solidFill>
            <a:schemeClr val="bg1"/>
          </a:solidFill>
          <a:ln w="12700" cmpd="sng" algn="ctr">
            <a:noFill/>
            <a:miter lim="800000"/>
            <a:headEnd/>
            <a:tailEnd/>
          </a:ln>
          <a:effectLst>
            <a:outerShdw blurRad="127000" dist="38100" dir="16200000" rotWithShape="0">
              <a:schemeClr val="tx1">
                <a:lumMod val="50000"/>
                <a:alpha val="40000"/>
              </a:schemeClr>
            </a:outerShdw>
          </a:effectLst>
        </p:spPr>
        <p:txBody>
          <a:bodyPr wrap="square" lIns="30816" tIns="40062" rIns="30816" bIns="40062"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0" name="Titre 1"/>
          <p:cNvSpPr>
            <a:spLocks noGrp="1"/>
          </p:cNvSpPr>
          <p:nvPr>
            <p:ph type="title" hasCustomPrompt="1"/>
            <p:custDataLst>
              <p:tags r:id="rId3"/>
            </p:custDataLst>
          </p:nvPr>
        </p:nvSpPr>
        <p:spPr>
          <a:xfrm>
            <a:off x="626802" y="472469"/>
            <a:ext cx="4684494" cy="845754"/>
          </a:xfrm>
          <a:prstGeom prst="rect">
            <a:avLst/>
          </a:prstGeom>
        </p:spPr>
        <p:txBody>
          <a:bodyPr lIns="0" tIns="0" rIns="0" bIns="0" anchor="b" anchorCtr="0"/>
          <a:lstStyle>
            <a:lvl1pPr marL="0" indent="0" algn="l" defTabSz="852333" rtl="0" eaLnBrk="1" latinLnBrk="0" hangingPunct="1">
              <a:spcBef>
                <a:spcPct val="0"/>
              </a:spcBef>
              <a:buNone/>
              <a:defRPr lang="en-US" sz="2600" b="0" kern="1200" noProof="0" dirty="0" smtClean="0">
                <a:solidFill>
                  <a:schemeClr val="bg1"/>
                </a:solidFill>
                <a:latin typeface="+mn-lt"/>
                <a:ea typeface="+mn-ea"/>
                <a:cs typeface="+mn-cs"/>
              </a:defRPr>
            </a:lvl1pPr>
          </a:lstStyle>
          <a:p>
            <a:pPr marL="314885" lvl="0" indent="-314885" algn="l" defTabSz="839694" rtl="0" eaLnBrk="1" latinLnBrk="0" hangingPunct="1">
              <a:spcBef>
                <a:spcPct val="20000"/>
              </a:spcBef>
              <a:buFontTx/>
              <a:buNone/>
            </a:pPr>
            <a:r>
              <a:rPr lang="en-US" noProof="0" dirty="0" smtClean="0"/>
              <a:t>Click to edit Master text style</a:t>
            </a:r>
          </a:p>
        </p:txBody>
      </p:sp>
      <p:sp>
        <p:nvSpPr>
          <p:cNvPr id="21" name="Text Placeholder 11"/>
          <p:cNvSpPr>
            <a:spLocks noGrp="1"/>
          </p:cNvSpPr>
          <p:nvPr>
            <p:ph type="body" sz="quarter" idx="10"/>
          </p:nvPr>
        </p:nvSpPr>
        <p:spPr>
          <a:xfrm>
            <a:off x="626802" y="1358434"/>
            <a:ext cx="3731129" cy="456920"/>
          </a:xfrm>
          <a:prstGeom prst="rect">
            <a:avLst/>
          </a:prstGeom>
        </p:spPr>
        <p:txBody>
          <a:bodyPr lIns="0" tIns="0" rIns="0" bIns="0" anchor="t" anchorCtr="0"/>
          <a:lstStyle>
            <a:lvl1pPr marL="0" indent="0" algn="l">
              <a:buFont typeface="Arial" panose="020B0604020202020204" pitchFamily="34" charset="0"/>
              <a:buNone/>
              <a:defRPr lang="en-US" sz="2000" b="0" kern="1200" noProof="0" dirty="0" smtClean="0">
                <a:solidFill>
                  <a:schemeClr val="bg1"/>
                </a:solidFill>
                <a:latin typeface="+mn-lt"/>
                <a:ea typeface="+mn-ea"/>
                <a:cs typeface="+mn-cs"/>
              </a:defRPr>
            </a:lvl1pPr>
          </a:lstStyle>
          <a:p>
            <a:pPr marL="314885" lvl="0" indent="-314885" algn="l" defTabSz="839694" rtl="0" eaLnBrk="1" latinLnBrk="0" hangingPunct="1">
              <a:spcBef>
                <a:spcPct val="20000"/>
              </a:spcBef>
            </a:pPr>
            <a:r>
              <a:rPr lang="fr-FR" smtClean="0"/>
              <a:t>Cliquez pour modifier les styles du texte du masque</a:t>
            </a:r>
          </a:p>
        </p:txBody>
      </p:sp>
      <p:pic>
        <p:nvPicPr>
          <p:cNvPr id="9" name="Picture 4" descr="D:\My Work\ODS\Others\TEMPLATES\AppsOne\AppsOne Logo_reverse.png"/>
          <p:cNvPicPr>
            <a:picLocks noChangeAspect="1" noChangeArrowheads="1"/>
          </p:cNvPicPr>
          <p:nvPr userDrawn="1"/>
        </p:nvPicPr>
        <p:blipFill>
          <a:blip r:embed="rId7" cstate="print"/>
          <a:srcRect/>
          <a:stretch>
            <a:fillRect/>
          </a:stretch>
        </p:blipFill>
        <p:spPr bwMode="auto">
          <a:xfrm>
            <a:off x="6412523" y="4993167"/>
            <a:ext cx="2110154" cy="483970"/>
          </a:xfrm>
          <a:prstGeom prst="rect">
            <a:avLst/>
          </a:prstGeom>
          <a:noFill/>
          <a:effectLst/>
        </p:spPr>
      </p:pic>
    </p:spTree>
    <p:extLst>
      <p:ext uri="{BB962C8B-B14F-4D97-AF65-F5344CB8AC3E}">
        <p14:creationId xmlns:p14="http://schemas.microsoft.com/office/powerpoint/2010/main" xmlns="" val="26665341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 y="1"/>
            <a:ext cx="9143999" cy="790113"/>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315058" y="1282700"/>
            <a:ext cx="8513885" cy="4984749"/>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6FD77A4D-D4F6-46C2-B767-9D8281EA2BB9}" type="datetimeFigureOut">
              <a:rPr lang="fr-FR" smtClean="0"/>
              <a:pPr/>
              <a:t>08/09/2016</a:t>
            </a:fld>
            <a:endParaRPr lang="fr-F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E4774134-5582-4E86-80B0-0D98F2DD8BE3}" type="slidenum">
              <a:rPr lang="fr-FR" smtClean="0"/>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cSld name="V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7" descr="D:\My Work\ODS\Others\TEMPLATES\AppsOne\AppsOne Logo.png"/>
          <p:cNvPicPr>
            <a:picLocks noChangeAspect="1" noChangeArrowheads="1"/>
          </p:cNvPicPr>
          <p:nvPr/>
        </p:nvPicPr>
        <p:blipFill>
          <a:blip r:embed="rId6" cstate="print"/>
          <a:srcRect/>
          <a:stretch>
            <a:fillRect/>
          </a:stretch>
        </p:blipFill>
        <p:spPr bwMode="auto">
          <a:xfrm>
            <a:off x="5929799" y="5636037"/>
            <a:ext cx="2592878" cy="594683"/>
          </a:xfrm>
          <a:prstGeom prst="rect">
            <a:avLst/>
          </a:prstGeom>
          <a:noFill/>
        </p:spPr>
      </p:pic>
      <p:sp>
        <p:nvSpPr>
          <p:cNvPr id="9" name="Rectangle 8"/>
          <p:cNvSpPr/>
          <p:nvPr/>
        </p:nvSpPr>
        <p:spPr>
          <a:xfrm>
            <a:off x="0" y="0"/>
            <a:ext cx="9144000" cy="6368401"/>
          </a:xfrm>
          <a:prstGeom prst="rect">
            <a:avLst/>
          </a:prstGeom>
          <a:solidFill>
            <a:schemeClr val="accent5">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3074"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5"/>
                </a:solidFill>
              </a:defRPr>
            </a:lvl1pPr>
          </a:lstStyle>
          <a:p>
            <a:r>
              <a:rPr lang="en-US" dirty="0" smtClean="0"/>
              <a:t>Click to edit Master title style</a:t>
            </a:r>
            <a:endParaRPr lang="en-US" dirty="0"/>
          </a:p>
        </p:txBody>
      </p:sp>
      <p:sp>
        <p:nvSpPr>
          <p:cNvPr id="6" name="Espace réservé du contenu 5"/>
          <p:cNvSpPr>
            <a:spLocks noGrp="1"/>
          </p:cNvSpPr>
          <p:nvPr>
            <p:ph sz="quarter" idx="10"/>
            <p:custDataLst>
              <p:tags r:id="rId3"/>
            </p:custDataLst>
          </p:nvPr>
        </p:nvSpPr>
        <p:spPr>
          <a:xfrm>
            <a:off x="298668" y="1282699"/>
            <a:ext cx="6318969" cy="3253790"/>
          </a:xfrm>
        </p:spPr>
        <p:txBody>
          <a:bodyPr lIns="91440"/>
          <a:lstStyle>
            <a:lvl1pPr marL="228600" indent="-228600">
              <a:spcAft>
                <a:spcPts val="1200"/>
              </a:spcAft>
              <a:buClr>
                <a:schemeClr val="accent5"/>
              </a:buClr>
              <a:defRPr>
                <a:solidFill>
                  <a:schemeClr val="tx1"/>
                </a:solidFill>
              </a:defRPr>
            </a:lvl1pPr>
            <a:lvl2pPr marL="457200" indent="-228600">
              <a:spcAft>
                <a:spcPts val="1200"/>
              </a:spcAft>
              <a:buClr>
                <a:schemeClr val="accent5"/>
              </a:buClr>
              <a:defRPr>
                <a:solidFill>
                  <a:schemeClr val="tx1"/>
                </a:solidFill>
              </a:defRPr>
            </a:lvl2pPr>
            <a:lvl3pPr marL="685800" indent="-228600">
              <a:spcAft>
                <a:spcPts val="1200"/>
              </a:spcAft>
              <a:buClr>
                <a:schemeClr val="accent5"/>
              </a:buClr>
              <a:defRPr>
                <a:solidFill>
                  <a:schemeClr val="tx1"/>
                </a:solidFill>
              </a:defRPr>
            </a:lvl3pPr>
            <a:lvl4pPr>
              <a:buClr>
                <a:schemeClr val="accent5"/>
              </a:buClr>
              <a:defRPr>
                <a:solidFill>
                  <a:schemeClr val="tx1"/>
                </a:solidFill>
              </a:defRPr>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10" name="Freeform 4"/>
          <p:cNvSpPr>
            <a:spLocks/>
          </p:cNvSpPr>
          <p:nvPr>
            <p:custDataLst>
              <p:tags r:id="rId4"/>
            </p:custDataLst>
          </p:nvPr>
        </p:nvSpPr>
        <p:spPr bwMode="auto">
          <a:xfrm>
            <a:off x="8" y="468880"/>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2810" tIns="46406" rIns="92810" bIns="46406" numCol="1" anchor="t" anchorCtr="0" compatLnSpc="1">
            <a:prstTxWarp prst="textNoShape">
              <a:avLst/>
            </a:prstTxWarp>
          </a:bodyPr>
          <a:lstStyle/>
          <a:p>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4098"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15058" y="1282699"/>
            <a:ext cx="8513885" cy="4984751"/>
          </a:xfrm>
        </p:spPr>
        <p:txBody>
          <a:bodyPr/>
          <a:lstStyle>
            <a:lvl1pPr>
              <a:buClr>
                <a:schemeClr val="accent5"/>
              </a:buClr>
              <a:defRPr b="0">
                <a:solidFill>
                  <a:schemeClr val="bg2">
                    <a:lumMod val="50000"/>
                  </a:schemeClr>
                </a:solidFill>
              </a:defRPr>
            </a:lvl1pPr>
            <a:lvl2pPr marL="457200" indent="-228600">
              <a:buClr>
                <a:schemeClr val="accent5"/>
              </a:buClr>
              <a:defRPr>
                <a:solidFill>
                  <a:schemeClr val="bg2">
                    <a:lumMod val="50000"/>
                  </a:schemeClr>
                </a:solidFill>
              </a:defRPr>
            </a:lvl2pPr>
            <a:lvl3pPr marL="685800" indent="-228600">
              <a:buClr>
                <a:schemeClr val="accent5"/>
              </a:buClr>
              <a:defRPr>
                <a:solidFill>
                  <a:schemeClr val="bg2">
                    <a:lumMod val="50000"/>
                  </a:schemeClr>
                </a:solidFill>
              </a:defRPr>
            </a:lvl3pPr>
            <a:lvl4pPr>
              <a:buClr>
                <a:schemeClr val="accent5"/>
              </a:buClr>
              <a:defRPr>
                <a:solidFill>
                  <a:schemeClr val="bg2">
                    <a:lumMod val="50000"/>
                  </a:schemeClr>
                </a:solidFill>
              </a:defRPr>
            </a:lvl4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5122"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fr-FR" noProof="0" smtClean="0"/>
              <a:t>Cliquez pour modifier le style du titre</a:t>
            </a:r>
            <a:endParaRPr lang="en-US" dirty="0"/>
          </a:p>
        </p:txBody>
      </p:sp>
      <p:sp>
        <p:nvSpPr>
          <p:cNvPr id="3" name="Content Placeholder 2"/>
          <p:cNvSpPr>
            <a:spLocks noGrp="1"/>
          </p:cNvSpPr>
          <p:nvPr>
            <p:ph idx="1"/>
            <p:custDataLst>
              <p:tags r:id="rId3"/>
            </p:custDataLst>
          </p:nvPr>
        </p:nvSpPr>
        <p:spPr>
          <a:xfrm>
            <a:off x="315058" y="1930401"/>
            <a:ext cx="8513886" cy="4337049"/>
          </a:xfrm>
        </p:spPr>
        <p:txBody>
          <a:bodyPr/>
          <a:lstStyle>
            <a:lvl1pPr>
              <a:buClr>
                <a:schemeClr val="accent5"/>
              </a:buClr>
              <a:defRPr b="0">
                <a:solidFill>
                  <a:schemeClr val="bg2">
                    <a:lumMod val="50000"/>
                  </a:schemeClr>
                </a:solidFill>
              </a:defRPr>
            </a:lvl1pPr>
            <a:lvl2pPr marL="457200" indent="-223838">
              <a:buClr>
                <a:schemeClr val="accent5"/>
              </a:buClr>
              <a:defRPr>
                <a:solidFill>
                  <a:schemeClr val="bg2">
                    <a:lumMod val="50000"/>
                  </a:schemeClr>
                </a:solidFill>
              </a:defRPr>
            </a:lvl2pPr>
            <a:lvl3pPr>
              <a:buClr>
                <a:schemeClr val="accent5"/>
              </a:buClr>
              <a:defRPr>
                <a:solidFill>
                  <a:schemeClr val="bg2">
                    <a:lumMod val="50000"/>
                  </a:schemeClr>
                </a:solidFill>
              </a:defRPr>
            </a:lvl3pPr>
            <a:lvl4pPr>
              <a:buClr>
                <a:schemeClr val="accent5"/>
              </a:buClr>
              <a:defRPr>
                <a:solidFill>
                  <a:schemeClr val="bg2">
                    <a:lumMod val="50000"/>
                  </a:schemeClr>
                </a:solidFill>
              </a:defRPr>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custDataLst>
              <p:tags r:id="rId4"/>
            </p:custDataLst>
          </p:nvPr>
        </p:nvSpPr>
        <p:spPr>
          <a:xfrm>
            <a:off x="315058" y="1282700"/>
            <a:ext cx="8513886" cy="643634"/>
          </a:xfrm>
        </p:spPr>
        <p:txBody>
          <a:bodyPr/>
          <a:lstStyle>
            <a:lvl1pPr marL="0" indent="0">
              <a:buNone/>
              <a:defRPr sz="2000" b="1">
                <a:solidFill>
                  <a:schemeClr val="accent5"/>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14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15058" y="1282700"/>
            <a:ext cx="4142642" cy="4984750"/>
          </a:xfrm>
        </p:spPr>
        <p:txBody>
          <a:bodyPr/>
          <a:lstStyle>
            <a:lvl1pPr>
              <a:defRPr/>
            </a:lvl1pPr>
            <a:lvl2pPr marL="457200" indent="-228600">
              <a:defRPr/>
            </a:lvl2pPr>
            <a:lvl3pPr marL="685800" indent="-228600">
              <a:defRPr/>
            </a:lvl3pPr>
            <a:lvl4pPr>
              <a:defRPr/>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custDataLst>
              <p:tags r:id="rId4"/>
            </p:custDataLst>
          </p:nvPr>
        </p:nvSpPr>
        <p:spPr>
          <a:xfrm>
            <a:off x="4686300" y="1282700"/>
            <a:ext cx="4142643" cy="4984750"/>
          </a:xfrm>
        </p:spPr>
        <p:txBody>
          <a:bodyPr/>
          <a:lstStyle>
            <a:lvl1pPr>
              <a:defRPr/>
            </a:lvl1pPr>
            <a:lvl2pPr marL="457200" indent="-228600">
              <a:defRPr/>
            </a:lvl2pPr>
            <a:lvl3pPr>
              <a:defRPr/>
            </a:lvl3pPr>
            <a:lvl4pPr>
              <a:defRPr/>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7170"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15058" y="1920875"/>
            <a:ext cx="4142642" cy="4346575"/>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custDataLst>
              <p:tags r:id="rId4"/>
            </p:custDataLst>
          </p:nvPr>
        </p:nvSpPr>
        <p:spPr>
          <a:xfrm>
            <a:off x="4686300" y="1920875"/>
            <a:ext cx="4142643" cy="4346575"/>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hasCustomPrompt="1"/>
            <p:custDataLst>
              <p:tags r:id="rId5"/>
            </p:custDataLst>
          </p:nvPr>
        </p:nvSpPr>
        <p:spPr>
          <a:xfrm>
            <a:off x="315058" y="1282700"/>
            <a:ext cx="4142642" cy="64008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86300" y="1282700"/>
            <a:ext cx="4142643" cy="64008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8194"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
          <a:ext cx="135749" cy="143985"/>
        </p:xfrm>
        <a:graphic>
          <a:graphicData uri="http://schemas.openxmlformats.org/presentationml/2006/ole">
            <p:oleObj spid="_x0000_s9218"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6FD77A4D-D4F6-46C2-B767-9D8281EA2BB9}" type="datetimeFigureOut">
              <a:rPr lang="fr-FR" smtClean="0"/>
              <a:pPr/>
              <a:t>08/09/2016</a:t>
            </a:fld>
            <a:endParaRPr lang="fr-F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E4774134-5582-4E86-80B0-0D98F2DD8BE3}"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theme" Target="../theme/theme1.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8.png"/><Relationship Id="rId26" Type="http://schemas.openxmlformats.org/officeDocument/2006/relationships/image" Target="../media/image12.gif"/><Relationship Id="rId3" Type="http://schemas.openxmlformats.org/officeDocument/2006/relationships/vmlDrawing" Target="../drawings/vmlDrawing10.vml"/><Relationship Id="rId21" Type="http://schemas.openxmlformats.org/officeDocument/2006/relationships/hyperlink" Target="http://www.twitter.com/capgemini" TargetMode="Externa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hyperlink" Target="http://www.capgemini.com/" TargetMode="External"/><Relationship Id="rId20" Type="http://schemas.openxmlformats.org/officeDocument/2006/relationships/image" Target="../media/image9.png"/><Relationship Id="rId29" Type="http://schemas.openxmlformats.org/officeDocument/2006/relationships/hyperlink" Target="http://www.capgemini.com/about/how-we-work/rightshorer" TargetMode="External"/><Relationship Id="rId1" Type="http://schemas.openxmlformats.org/officeDocument/2006/relationships/slideLayout" Target="../slideLayouts/slideLayout10.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image" Target="../media/image11.png"/><Relationship Id="rId5" Type="http://schemas.openxmlformats.org/officeDocument/2006/relationships/tags" Target="../tags/tag30.xml"/><Relationship Id="rId15" Type="http://schemas.openxmlformats.org/officeDocument/2006/relationships/oleObject" Target="../embeddings/oleObject10.bin"/><Relationship Id="rId23" Type="http://schemas.openxmlformats.org/officeDocument/2006/relationships/hyperlink" Target="http://www.youtube.com/capgemini" TargetMode="External"/><Relationship Id="rId28" Type="http://schemas.openxmlformats.org/officeDocument/2006/relationships/hyperlink" Target="http://www.capgemini.com/about/how-we-work/the-collaborative-business-experiencetm" TargetMode="External"/><Relationship Id="rId10" Type="http://schemas.openxmlformats.org/officeDocument/2006/relationships/tags" Target="../tags/tag35.xml"/><Relationship Id="rId19" Type="http://schemas.openxmlformats.org/officeDocument/2006/relationships/hyperlink" Target="http://www.linkedin.com/company/capgemini" TargetMode="External"/><Relationship Id="rId31" Type="http://schemas.openxmlformats.org/officeDocument/2006/relationships/image" Target="../media/image5.pn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image" Target="../media/image10.png"/><Relationship Id="rId27" Type="http://schemas.openxmlformats.org/officeDocument/2006/relationships/image" Target="../media/image13.png"/><Relationship Id="rId30"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oleObject" Target="../embeddings/oleObject12.bin"/><Relationship Id="rId5" Type="http://schemas.openxmlformats.org/officeDocument/2006/relationships/vmlDrawing" Target="../drawings/vmlDrawing12.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26" name="think-cell Slide" r:id="rId19" imgW="360" imgH="360" progId="">
              <p:embed/>
            </p:oleObj>
          </a:graphicData>
        </a:graphic>
      </p:graphicFrame>
      <p:sp>
        <p:nvSpPr>
          <p:cNvPr id="2" name="Title Placeholder 1"/>
          <p:cNvSpPr>
            <a:spLocks noGrp="1"/>
          </p:cNvSpPr>
          <p:nvPr>
            <p:ph type="title"/>
            <p:custDataLst>
              <p:tags r:id="rId12"/>
            </p:custDataLst>
          </p:nvPr>
        </p:nvSpPr>
        <p:spPr>
          <a:xfrm>
            <a:off x="1" y="1"/>
            <a:ext cx="9143999" cy="790113"/>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3"/>
            </p:custDataLst>
          </p:nvPr>
        </p:nvSpPr>
        <p:spPr>
          <a:xfrm>
            <a:off x="315058" y="1282700"/>
            <a:ext cx="8513885" cy="4984749"/>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8802430" y="6661691"/>
            <a:ext cx="160300"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bg2"/>
                </a:solidFill>
              </a:rPr>
              <a:pPr algn="ctr"/>
              <a:t>‹N°›</a:t>
            </a:fld>
            <a:endParaRPr lang="en-US" sz="700" dirty="0">
              <a:solidFill>
                <a:schemeClr val="bg2"/>
              </a:solidFill>
            </a:endParaRPr>
          </a:p>
        </p:txBody>
      </p:sp>
      <p:sp>
        <p:nvSpPr>
          <p:cNvPr id="12" name="Rectangle 11"/>
          <p:cNvSpPr>
            <a:spLocks noChangeArrowheads="1"/>
          </p:cNvSpPr>
          <p:nvPr>
            <p:custDataLst>
              <p:tags r:id="rId15"/>
            </p:custDataLst>
          </p:nvPr>
        </p:nvSpPr>
        <p:spPr bwMode="auto">
          <a:xfrm>
            <a:off x="5967046" y="6623404"/>
            <a:ext cx="2712161"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bg2"/>
                </a:solidFill>
                <a:latin typeface="+mj-lt"/>
                <a:cs typeface="Helvetica Light"/>
              </a:rPr>
              <a:t>Copyright © Capgemini 2016 – Internal use only. All Rights Reserved</a:t>
            </a:r>
          </a:p>
        </p:txBody>
      </p:sp>
      <p:sp>
        <p:nvSpPr>
          <p:cNvPr id="13" name="Rectangle 12"/>
          <p:cNvSpPr/>
          <p:nvPr>
            <p:custDataLst>
              <p:tags r:id="rId16"/>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chemeClr val="tx1"/>
                </a:solidFill>
                <a:latin typeface="+mj-lt"/>
              </a:rPr>
              <a:t>Presentation Title | Date</a:t>
            </a:r>
          </a:p>
        </p:txBody>
      </p:sp>
      <p:cxnSp>
        <p:nvCxnSpPr>
          <p:cNvPr id="15" name="Straight Connector 5"/>
          <p:cNvCxnSpPr/>
          <p:nvPr>
            <p:custDataLst>
              <p:tags r:id="rId1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4" name="Freeform 4"/>
          <p:cNvSpPr>
            <a:spLocks/>
          </p:cNvSpPr>
          <p:nvPr>
            <p:custDataLst>
              <p:tags r:id="rId18"/>
            </p:custDataLst>
          </p:nvPr>
        </p:nvSpPr>
        <p:spPr bwMode="auto">
          <a:xfrm>
            <a:off x="8" y="468880"/>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2810" tIns="46406" rIns="92810" bIns="46406" numCol="1" anchor="t" anchorCtr="0" compatLnSpc="1">
            <a:prstTxWarp prst="textNoShape">
              <a:avLst/>
            </a:prstTxWarp>
          </a:bodyPr>
          <a:lstStyle/>
          <a:p>
            <a:endParaRPr lang="fr-FR" dirty="0"/>
          </a:p>
        </p:txBody>
      </p:sp>
      <p:pic>
        <p:nvPicPr>
          <p:cNvPr id="18" name="Picture 7" descr="D:\My Work\Template\Logos\Capgemini\Capgemini_logo_300dpi.png"/>
          <p:cNvPicPr>
            <a:picLocks noChangeAspect="1" noChangeArrowheads="1"/>
          </p:cNvPicPr>
          <p:nvPr/>
        </p:nvPicPr>
        <p:blipFill>
          <a:blip r:embed="rId20" cstate="print"/>
          <a:srcRect/>
          <a:stretch>
            <a:fillRect/>
          </a:stretch>
        </p:blipFill>
        <p:spPr bwMode="auto">
          <a:xfrm>
            <a:off x="315058" y="6450734"/>
            <a:ext cx="1241082" cy="320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800" b="0" kern="1200">
          <a:solidFill>
            <a:schemeClr val="bg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5"/>
        </a:buClr>
        <a:buFont typeface="Arial" pitchFamily="34" charset="0"/>
        <a:buChar char="•"/>
        <a:defRPr sz="1600" kern="1200">
          <a:solidFill>
            <a:schemeClr val="bg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5"/>
        </a:buClr>
        <a:buFont typeface="Arial" pitchFamily="34" charset="0"/>
        <a:buChar char="–"/>
        <a:defRPr sz="1400" kern="1200">
          <a:solidFill>
            <a:schemeClr val="bg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600"/>
        </a:spcAft>
        <a:buClr>
          <a:schemeClr val="accent5"/>
        </a:buClr>
        <a:buSzTx/>
        <a:buFont typeface="Courier New" pitchFamily="49" charset="0"/>
        <a:buChar char="o"/>
        <a:tabLst/>
        <a:defRPr sz="12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7"/>
          <p:cNvSpPr/>
          <p:nvPr>
            <p:custDataLst>
              <p:tags r:id="rId4"/>
            </p:custDataLst>
          </p:nvPr>
        </p:nvSpPr>
        <p:spPr bwMode="auto">
          <a:xfrm flipV="1">
            <a:off x="0" y="870012"/>
            <a:ext cx="9144000" cy="5987988"/>
          </a:xfrm>
          <a:prstGeom prst="rect">
            <a:avLst/>
          </a:pr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816" tIns="40062" rIns="30816" bIns="40062" rtlCol="0" anchor="ctr"/>
          <a:lstStyle/>
          <a:p>
            <a:pPr marL="0" algn="ctr" defTabSz="892803"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3" name="Rectangle 7"/>
          <p:cNvSpPr/>
          <p:nvPr>
            <p:custDataLst>
              <p:tags r:id="rId5"/>
            </p:custDataLst>
          </p:nvPr>
        </p:nvSpPr>
        <p:spPr bwMode="auto">
          <a:xfrm>
            <a:off x="1" y="1"/>
            <a:ext cx="9144445" cy="252323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67171 w 10562585"/>
              <a:gd name="connsiteY0" fmla="*/ 264277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67171 w 10562585"/>
              <a:gd name="connsiteY7" fmla="*/ 264277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0 w 10560398"/>
              <a:gd name="connsiteY0" fmla="*/ 0 h 2781983"/>
              <a:gd name="connsiteX1" fmla="*/ 10559885 w 10560398"/>
              <a:gd name="connsiteY1" fmla="*/ 0 h 2781983"/>
              <a:gd name="connsiteX2" fmla="*/ 10558970 w 10560398"/>
              <a:gd name="connsiteY2" fmla="*/ 1300153 h 2781983"/>
              <a:gd name="connsiteX3" fmla="*/ 9286407 w 10560398"/>
              <a:gd name="connsiteY3" fmla="*/ 1976918 h 2781983"/>
              <a:gd name="connsiteX4" fmla="*/ 2315371 w 10560398"/>
              <a:gd name="connsiteY4" fmla="*/ 1983327 h 2781983"/>
              <a:gd name="connsiteX5" fmla="*/ 1178702 w 10560398"/>
              <a:gd name="connsiteY5" fmla="*/ 2781983 h 2781983"/>
              <a:gd name="connsiteX6" fmla="*/ 0 w 10560398"/>
              <a:gd name="connsiteY6" fmla="*/ 1997880 h 2781983"/>
              <a:gd name="connsiteX7" fmla="*/ 0 w 10560398"/>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398" h="2781983">
                <a:moveTo>
                  <a:pt x="0" y="0"/>
                </a:moveTo>
                <a:lnTo>
                  <a:pt x="10559885" y="0"/>
                </a:lnTo>
                <a:cubicBezTo>
                  <a:pt x="10560398" y="67600"/>
                  <a:pt x="10560224" y="1256738"/>
                  <a:pt x="10558970" y="1300153"/>
                </a:cubicBezTo>
                <a:cubicBezTo>
                  <a:pt x="10081574" y="1972162"/>
                  <a:pt x="9702993" y="1982238"/>
                  <a:pt x="9286407" y="1976918"/>
                </a:cubicBezTo>
                <a:lnTo>
                  <a:pt x="2315371" y="1983327"/>
                </a:lnTo>
                <a:cubicBezTo>
                  <a:pt x="1738157" y="2016469"/>
                  <a:pt x="1370311" y="2319161"/>
                  <a:pt x="1178702" y="2781983"/>
                </a:cubicBezTo>
                <a:cubicBezTo>
                  <a:pt x="880348" y="2078206"/>
                  <a:pt x="278640" y="1997002"/>
                  <a:pt x="0" y="1997880"/>
                </a:cubicBezTo>
                <a:lnTo>
                  <a:pt x="0" y="0"/>
                </a:ln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0242" name="think-cell Slide" r:id="rId15" imgW="360" imgH="360" progId="">
              <p:embed/>
            </p:oleObj>
          </a:graphicData>
        </a:graphic>
      </p:graphicFrame>
      <p:sp>
        <p:nvSpPr>
          <p:cNvPr id="15" name="Rectangle 14">
            <a:hlinkClick r:id="rId16"/>
          </p:cNvPr>
          <p:cNvSpPr/>
          <p:nvPr>
            <p:custDataLst>
              <p:tags r:id="rId6"/>
            </p:custDataLst>
          </p:nvPr>
        </p:nvSpPr>
        <p:spPr>
          <a:xfrm>
            <a:off x="5909465"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7"/>
            </p:custDataLst>
          </p:nvPr>
        </p:nvPicPr>
        <p:blipFill>
          <a:blip r:embed="rId18" cstate="email"/>
          <a:srcRect/>
          <a:stretch>
            <a:fillRect/>
          </a:stretch>
        </p:blipFill>
        <p:spPr bwMode="auto">
          <a:xfrm>
            <a:off x="7017129" y="5932547"/>
            <a:ext cx="256821"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8"/>
            </p:custDataLst>
          </p:nvPr>
        </p:nvPicPr>
        <p:blipFill>
          <a:blip r:embed="rId20" cstate="email"/>
          <a:srcRect/>
          <a:stretch>
            <a:fillRect/>
          </a:stretch>
        </p:blipFill>
        <p:spPr bwMode="auto">
          <a:xfrm>
            <a:off x="7326740" y="5932547"/>
            <a:ext cx="25967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9"/>
            </p:custDataLst>
          </p:nvPr>
        </p:nvPicPr>
        <p:blipFill>
          <a:blip r:embed="rId22" cstate="email"/>
          <a:srcRect/>
          <a:stretch>
            <a:fillRect/>
          </a:stretch>
        </p:blipFill>
        <p:spPr bwMode="auto">
          <a:xfrm>
            <a:off x="7907406" y="5932547"/>
            <a:ext cx="25967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0"/>
            </p:custDataLst>
          </p:nvPr>
        </p:nvPicPr>
        <p:blipFill>
          <a:blip r:embed="rId24" cstate="email"/>
          <a:srcRect/>
          <a:stretch>
            <a:fillRect/>
          </a:stretch>
        </p:blipFill>
        <p:spPr bwMode="auto">
          <a:xfrm>
            <a:off x="8219870" y="5932547"/>
            <a:ext cx="259674" cy="266700"/>
          </a:xfrm>
          <a:prstGeom prst="rect">
            <a:avLst/>
          </a:prstGeom>
          <a:noFill/>
        </p:spPr>
      </p:pic>
      <p:pic>
        <p:nvPicPr>
          <p:cNvPr id="20" name="Image 22" descr="Picto_Slideshare.gif">
            <a:hlinkClick r:id="rId25"/>
          </p:cNvPr>
          <p:cNvPicPr preferRelativeResize="0">
            <a:picLocks/>
          </p:cNvPicPr>
          <p:nvPr>
            <p:custDataLst>
              <p:tags r:id="rId11"/>
            </p:custDataLst>
          </p:nvPr>
        </p:nvPicPr>
        <p:blipFill>
          <a:blip r:embed="rId26" cstate="email"/>
          <a:srcRect l="4793" t="6316" r="5718" b="7969"/>
          <a:stretch>
            <a:fillRect/>
          </a:stretch>
        </p:blipFill>
        <p:spPr>
          <a:xfrm>
            <a:off x="7639205" y="5932550"/>
            <a:ext cx="215411" cy="238125"/>
          </a:xfrm>
          <a:prstGeom prst="roundRect">
            <a:avLst/>
          </a:prstGeom>
          <a:effectLst>
            <a:outerShdw blurRad="38100" dist="25400" dir="5400000" sx="98000" sy="98000" algn="t" rotWithShape="0">
              <a:schemeClr val="tx2">
                <a:alpha val="51000"/>
              </a:schemeClr>
            </a:outerShdw>
          </a:effectLst>
        </p:spPr>
      </p:pic>
      <p:sp>
        <p:nvSpPr>
          <p:cNvPr id="14" name="Rectangle 13"/>
          <p:cNvSpPr/>
          <p:nvPr>
            <p:custDataLst>
              <p:tags r:id="rId12"/>
            </p:custDataLst>
          </p:nvPr>
        </p:nvSpPr>
        <p:spPr>
          <a:xfrm>
            <a:off x="4787589" y="6271949"/>
            <a:ext cx="4045000" cy="389929"/>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and confidential.</a:t>
            </a:r>
            <a:br>
              <a:rPr lang="en-US" sz="700" dirty="0" smtClean="0">
                <a:solidFill>
                  <a:schemeClr val="bg1"/>
                </a:solidFill>
                <a:latin typeface="Arial"/>
                <a:cs typeface="Arial"/>
              </a:rPr>
            </a:br>
            <a:r>
              <a:rPr lang="en-US" sz="700" dirty="0" smtClean="0">
                <a:solidFill>
                  <a:schemeClr val="bg1"/>
                </a:solidFill>
                <a:latin typeface="Arial"/>
                <a:cs typeface="Arial"/>
              </a:rPr>
              <a:t>It is for Capgemini internal use only. Copyright © 2016 Capgemini. All rights reserved.</a:t>
            </a:r>
          </a:p>
          <a:p>
            <a:pPr algn="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grpSp>
        <p:nvGrpSpPr>
          <p:cNvPr id="2" name="Groupe 73"/>
          <p:cNvGrpSpPr/>
          <p:nvPr/>
        </p:nvGrpSpPr>
        <p:grpSpPr>
          <a:xfrm>
            <a:off x="4996447" y="3272047"/>
            <a:ext cx="3526230" cy="1825284"/>
            <a:chOff x="431810" y="1759566"/>
            <a:chExt cx="8937153" cy="4270262"/>
          </a:xfrm>
        </p:grpSpPr>
        <p:sp>
          <p:nvSpPr>
            <p:cNvPr id="22" name="Freeform 5"/>
            <p:cNvSpPr>
              <a:spLocks/>
            </p:cNvSpPr>
            <p:nvPr/>
          </p:nvSpPr>
          <p:spPr bwMode="auto">
            <a:xfrm>
              <a:off x="2829898" y="1815602"/>
              <a:ext cx="1086252" cy="875027"/>
            </a:xfrm>
            <a:custGeom>
              <a:avLst/>
              <a:gdLst/>
              <a:ahLst/>
              <a:cxnLst>
                <a:cxn ang="0">
                  <a:pos x="57" y="167"/>
                </a:cxn>
                <a:cxn ang="0">
                  <a:pos x="0" y="115"/>
                </a:cxn>
                <a:cxn ang="0">
                  <a:pos x="98" y="26"/>
                </a:cxn>
                <a:cxn ang="0">
                  <a:pos x="272" y="26"/>
                </a:cxn>
                <a:cxn ang="0">
                  <a:pos x="296" y="0"/>
                </a:cxn>
                <a:cxn ang="0">
                  <a:pos x="617" y="0"/>
                </a:cxn>
                <a:cxn ang="0">
                  <a:pos x="650" y="37"/>
                </a:cxn>
                <a:cxn ang="0">
                  <a:pos x="756" y="32"/>
                </a:cxn>
                <a:cxn ang="0">
                  <a:pos x="719" y="65"/>
                </a:cxn>
                <a:cxn ang="0">
                  <a:pos x="658" y="74"/>
                </a:cxn>
                <a:cxn ang="0">
                  <a:pos x="658" y="326"/>
                </a:cxn>
                <a:cxn ang="0">
                  <a:pos x="532" y="441"/>
                </a:cxn>
                <a:cxn ang="0">
                  <a:pos x="406" y="441"/>
                </a:cxn>
                <a:cxn ang="0">
                  <a:pos x="317" y="513"/>
                </a:cxn>
                <a:cxn ang="0">
                  <a:pos x="313" y="582"/>
                </a:cxn>
                <a:cxn ang="0">
                  <a:pos x="272" y="609"/>
                </a:cxn>
                <a:cxn ang="0">
                  <a:pos x="198" y="543"/>
                </a:cxn>
                <a:cxn ang="0">
                  <a:pos x="198" y="413"/>
                </a:cxn>
                <a:cxn ang="0">
                  <a:pos x="268" y="354"/>
                </a:cxn>
                <a:cxn ang="0">
                  <a:pos x="207" y="293"/>
                </a:cxn>
                <a:cxn ang="0">
                  <a:pos x="202" y="176"/>
                </a:cxn>
                <a:cxn ang="0">
                  <a:pos x="150" y="124"/>
                </a:cxn>
                <a:cxn ang="0">
                  <a:pos x="113" y="124"/>
                </a:cxn>
                <a:cxn ang="0">
                  <a:pos x="57" y="167"/>
                </a:cxn>
              </a:cxnLst>
              <a:rect l="0" t="0" r="r" b="b"/>
              <a:pathLst>
                <a:path w="756" h="609">
                  <a:moveTo>
                    <a:pt x="57" y="167"/>
                  </a:moveTo>
                  <a:lnTo>
                    <a:pt x="0" y="115"/>
                  </a:lnTo>
                  <a:lnTo>
                    <a:pt x="98" y="26"/>
                  </a:lnTo>
                  <a:lnTo>
                    <a:pt x="272" y="26"/>
                  </a:lnTo>
                  <a:lnTo>
                    <a:pt x="296" y="0"/>
                  </a:lnTo>
                  <a:lnTo>
                    <a:pt x="617" y="0"/>
                  </a:lnTo>
                  <a:lnTo>
                    <a:pt x="650" y="37"/>
                  </a:lnTo>
                  <a:lnTo>
                    <a:pt x="756" y="32"/>
                  </a:lnTo>
                  <a:lnTo>
                    <a:pt x="719" y="65"/>
                  </a:lnTo>
                  <a:lnTo>
                    <a:pt x="658" y="74"/>
                  </a:lnTo>
                  <a:lnTo>
                    <a:pt x="658" y="326"/>
                  </a:lnTo>
                  <a:lnTo>
                    <a:pt x="532" y="441"/>
                  </a:lnTo>
                  <a:lnTo>
                    <a:pt x="406" y="441"/>
                  </a:lnTo>
                  <a:lnTo>
                    <a:pt x="317" y="513"/>
                  </a:lnTo>
                  <a:lnTo>
                    <a:pt x="313" y="582"/>
                  </a:lnTo>
                  <a:lnTo>
                    <a:pt x="272" y="609"/>
                  </a:lnTo>
                  <a:lnTo>
                    <a:pt x="198" y="543"/>
                  </a:lnTo>
                  <a:lnTo>
                    <a:pt x="198" y="413"/>
                  </a:lnTo>
                  <a:lnTo>
                    <a:pt x="268" y="354"/>
                  </a:lnTo>
                  <a:lnTo>
                    <a:pt x="207" y="293"/>
                  </a:lnTo>
                  <a:lnTo>
                    <a:pt x="202" y="176"/>
                  </a:lnTo>
                  <a:lnTo>
                    <a:pt x="150" y="124"/>
                  </a:lnTo>
                  <a:lnTo>
                    <a:pt x="113" y="124"/>
                  </a:lnTo>
                  <a:lnTo>
                    <a:pt x="57" y="167"/>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24" name="Freeform 6"/>
            <p:cNvSpPr>
              <a:spLocks/>
            </p:cNvSpPr>
            <p:nvPr/>
          </p:nvSpPr>
          <p:spPr bwMode="auto">
            <a:xfrm>
              <a:off x="2462067" y="2102968"/>
              <a:ext cx="402315" cy="433920"/>
            </a:xfrm>
            <a:custGeom>
              <a:avLst/>
              <a:gdLst/>
              <a:ahLst/>
              <a:cxnLst>
                <a:cxn ang="0">
                  <a:pos x="150" y="172"/>
                </a:cxn>
                <a:cxn ang="0">
                  <a:pos x="85" y="232"/>
                </a:cxn>
                <a:cxn ang="0">
                  <a:pos x="159" y="302"/>
                </a:cxn>
                <a:cxn ang="0">
                  <a:pos x="215" y="252"/>
                </a:cxn>
                <a:cxn ang="0">
                  <a:pos x="235" y="252"/>
                </a:cxn>
                <a:cxn ang="0">
                  <a:pos x="280" y="213"/>
                </a:cxn>
                <a:cxn ang="0">
                  <a:pos x="183" y="130"/>
                </a:cxn>
                <a:cxn ang="0">
                  <a:pos x="174" y="54"/>
                </a:cxn>
                <a:cxn ang="0">
                  <a:pos x="98" y="45"/>
                </a:cxn>
                <a:cxn ang="0">
                  <a:pos x="94" y="0"/>
                </a:cxn>
                <a:cxn ang="0">
                  <a:pos x="0" y="4"/>
                </a:cxn>
                <a:cxn ang="0">
                  <a:pos x="0" y="17"/>
                </a:cxn>
                <a:cxn ang="0">
                  <a:pos x="57" y="74"/>
                </a:cxn>
                <a:cxn ang="0">
                  <a:pos x="150" y="139"/>
                </a:cxn>
                <a:cxn ang="0">
                  <a:pos x="150" y="172"/>
                </a:cxn>
              </a:cxnLst>
              <a:rect l="0" t="0" r="r" b="b"/>
              <a:pathLst>
                <a:path w="280" h="302">
                  <a:moveTo>
                    <a:pt x="150" y="172"/>
                  </a:moveTo>
                  <a:lnTo>
                    <a:pt x="85" y="232"/>
                  </a:lnTo>
                  <a:lnTo>
                    <a:pt x="159" y="302"/>
                  </a:lnTo>
                  <a:lnTo>
                    <a:pt x="215" y="252"/>
                  </a:lnTo>
                  <a:lnTo>
                    <a:pt x="235" y="252"/>
                  </a:lnTo>
                  <a:lnTo>
                    <a:pt x="280" y="213"/>
                  </a:lnTo>
                  <a:lnTo>
                    <a:pt x="183" y="130"/>
                  </a:lnTo>
                  <a:lnTo>
                    <a:pt x="174" y="54"/>
                  </a:lnTo>
                  <a:lnTo>
                    <a:pt x="98" y="45"/>
                  </a:lnTo>
                  <a:lnTo>
                    <a:pt x="94" y="0"/>
                  </a:lnTo>
                  <a:lnTo>
                    <a:pt x="0" y="4"/>
                  </a:lnTo>
                  <a:lnTo>
                    <a:pt x="0" y="17"/>
                  </a:lnTo>
                  <a:lnTo>
                    <a:pt x="57" y="74"/>
                  </a:lnTo>
                  <a:lnTo>
                    <a:pt x="150" y="139"/>
                  </a:lnTo>
                  <a:lnTo>
                    <a:pt x="150" y="172"/>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26" name="Freeform 7"/>
            <p:cNvSpPr>
              <a:spLocks/>
            </p:cNvSpPr>
            <p:nvPr/>
          </p:nvSpPr>
          <p:spPr bwMode="auto">
            <a:xfrm>
              <a:off x="1691919" y="1903249"/>
              <a:ext cx="380764" cy="264376"/>
            </a:xfrm>
            <a:custGeom>
              <a:avLst/>
              <a:gdLst/>
              <a:ahLst/>
              <a:cxnLst>
                <a:cxn ang="0">
                  <a:pos x="0" y="45"/>
                </a:cxn>
                <a:cxn ang="0">
                  <a:pos x="4" y="0"/>
                </a:cxn>
                <a:cxn ang="0">
                  <a:pos x="69" y="4"/>
                </a:cxn>
                <a:cxn ang="0">
                  <a:pos x="78" y="17"/>
                </a:cxn>
                <a:cxn ang="0">
                  <a:pos x="106" y="41"/>
                </a:cxn>
                <a:cxn ang="0">
                  <a:pos x="135" y="37"/>
                </a:cxn>
                <a:cxn ang="0">
                  <a:pos x="187" y="87"/>
                </a:cxn>
                <a:cxn ang="0">
                  <a:pos x="211" y="65"/>
                </a:cxn>
                <a:cxn ang="0">
                  <a:pos x="265" y="63"/>
                </a:cxn>
                <a:cxn ang="0">
                  <a:pos x="265" y="161"/>
                </a:cxn>
                <a:cxn ang="0">
                  <a:pos x="243" y="161"/>
                </a:cxn>
                <a:cxn ang="0">
                  <a:pos x="219" y="180"/>
                </a:cxn>
                <a:cxn ang="0">
                  <a:pos x="139" y="184"/>
                </a:cxn>
                <a:cxn ang="0">
                  <a:pos x="102" y="148"/>
                </a:cxn>
                <a:cxn ang="0">
                  <a:pos x="41" y="148"/>
                </a:cxn>
                <a:cxn ang="0">
                  <a:pos x="37" y="69"/>
                </a:cxn>
                <a:cxn ang="0">
                  <a:pos x="0" y="45"/>
                </a:cxn>
              </a:cxnLst>
              <a:rect l="0" t="0" r="r" b="b"/>
              <a:pathLst>
                <a:path w="265" h="184">
                  <a:moveTo>
                    <a:pt x="0" y="45"/>
                  </a:moveTo>
                  <a:lnTo>
                    <a:pt x="4" y="0"/>
                  </a:lnTo>
                  <a:lnTo>
                    <a:pt x="69" y="4"/>
                  </a:lnTo>
                  <a:lnTo>
                    <a:pt x="78" y="17"/>
                  </a:lnTo>
                  <a:lnTo>
                    <a:pt x="106" y="41"/>
                  </a:lnTo>
                  <a:lnTo>
                    <a:pt x="135" y="37"/>
                  </a:lnTo>
                  <a:lnTo>
                    <a:pt x="187" y="87"/>
                  </a:lnTo>
                  <a:lnTo>
                    <a:pt x="211" y="65"/>
                  </a:lnTo>
                  <a:lnTo>
                    <a:pt x="265" y="63"/>
                  </a:lnTo>
                  <a:lnTo>
                    <a:pt x="265" y="161"/>
                  </a:lnTo>
                  <a:lnTo>
                    <a:pt x="243" y="161"/>
                  </a:lnTo>
                  <a:lnTo>
                    <a:pt x="219" y="180"/>
                  </a:lnTo>
                  <a:lnTo>
                    <a:pt x="139" y="184"/>
                  </a:lnTo>
                  <a:lnTo>
                    <a:pt x="102" y="148"/>
                  </a:lnTo>
                  <a:lnTo>
                    <a:pt x="41" y="148"/>
                  </a:lnTo>
                  <a:lnTo>
                    <a:pt x="37" y="69"/>
                  </a:lnTo>
                  <a:lnTo>
                    <a:pt x="0" y="45"/>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27" name="Freeform 8"/>
            <p:cNvSpPr>
              <a:spLocks/>
            </p:cNvSpPr>
            <p:nvPr/>
          </p:nvSpPr>
          <p:spPr bwMode="auto">
            <a:xfrm>
              <a:off x="431810" y="1759566"/>
              <a:ext cx="2754425" cy="4076273"/>
            </a:xfrm>
            <a:custGeom>
              <a:avLst/>
              <a:gdLst/>
              <a:ahLst/>
              <a:cxnLst>
                <a:cxn ang="0">
                  <a:pos x="1474" y="2795"/>
                </a:cxn>
                <a:cxn ang="0">
                  <a:pos x="1474" y="2700"/>
                </a:cxn>
                <a:cxn ang="0">
                  <a:pos x="1422" y="2519"/>
                </a:cxn>
                <a:cxn ang="0">
                  <a:pos x="1498" y="2389"/>
                </a:cxn>
                <a:cxn ang="0">
                  <a:pos x="1735" y="2189"/>
                </a:cxn>
                <a:cxn ang="0">
                  <a:pos x="1867" y="2002"/>
                </a:cxn>
                <a:cxn ang="0">
                  <a:pos x="1758" y="1880"/>
                </a:cxn>
                <a:cxn ang="0">
                  <a:pos x="1520" y="1735"/>
                </a:cxn>
                <a:cxn ang="0">
                  <a:pos x="1385" y="1637"/>
                </a:cxn>
                <a:cxn ang="0">
                  <a:pos x="1214" y="1576"/>
                </a:cxn>
                <a:cxn ang="0">
                  <a:pos x="1083" y="1628"/>
                </a:cxn>
                <a:cxn ang="0">
                  <a:pos x="970" y="1615"/>
                </a:cxn>
                <a:cxn ang="0">
                  <a:pos x="918" y="1485"/>
                </a:cxn>
                <a:cxn ang="0">
                  <a:pos x="910" y="1400"/>
                </a:cxn>
                <a:cxn ang="0">
                  <a:pos x="703" y="1400"/>
                </a:cxn>
                <a:cxn ang="0">
                  <a:pos x="784" y="1232"/>
                </a:cxn>
                <a:cxn ang="0">
                  <a:pos x="1109" y="1319"/>
                </a:cxn>
                <a:cxn ang="0">
                  <a:pos x="1320" y="969"/>
                </a:cxn>
                <a:cxn ang="0">
                  <a:pos x="1520" y="928"/>
                </a:cxn>
                <a:cxn ang="0">
                  <a:pos x="1409" y="871"/>
                </a:cxn>
                <a:cxn ang="0">
                  <a:pos x="1665" y="817"/>
                </a:cxn>
                <a:cxn ang="0">
                  <a:pos x="1613" y="617"/>
                </a:cxn>
                <a:cxn ang="0">
                  <a:pos x="1348" y="615"/>
                </a:cxn>
                <a:cxn ang="0">
                  <a:pos x="1170" y="658"/>
                </a:cxn>
                <a:cxn ang="0">
                  <a:pos x="1170" y="484"/>
                </a:cxn>
                <a:cxn ang="0">
                  <a:pos x="1394" y="387"/>
                </a:cxn>
                <a:cxn ang="0">
                  <a:pos x="1296" y="263"/>
                </a:cxn>
                <a:cxn ang="0">
                  <a:pos x="1218" y="378"/>
                </a:cxn>
                <a:cxn ang="0">
                  <a:pos x="797" y="154"/>
                </a:cxn>
                <a:cxn ang="0">
                  <a:pos x="438" y="39"/>
                </a:cxn>
                <a:cxn ang="0">
                  <a:pos x="326" y="0"/>
                </a:cxn>
                <a:cxn ang="0">
                  <a:pos x="150" y="121"/>
                </a:cxn>
                <a:cxn ang="0">
                  <a:pos x="65" y="378"/>
                </a:cxn>
                <a:cxn ang="0">
                  <a:pos x="126" y="365"/>
                </a:cxn>
                <a:cxn ang="0">
                  <a:pos x="406" y="406"/>
                </a:cxn>
                <a:cxn ang="0">
                  <a:pos x="458" y="808"/>
                </a:cxn>
                <a:cxn ang="0">
                  <a:pos x="419" y="1082"/>
                </a:cxn>
                <a:cxn ang="0">
                  <a:pos x="475" y="1176"/>
                </a:cxn>
                <a:cxn ang="0">
                  <a:pos x="645" y="1450"/>
                </a:cxn>
                <a:cxn ang="0">
                  <a:pos x="779" y="1511"/>
                </a:cxn>
                <a:cxn ang="0">
                  <a:pos x="918" y="1615"/>
                </a:cxn>
                <a:cxn ang="0">
                  <a:pos x="1109" y="1758"/>
                </a:cxn>
                <a:cxn ang="0">
                  <a:pos x="1116" y="1922"/>
                </a:cxn>
                <a:cxn ang="0">
                  <a:pos x="1198" y="2080"/>
                </a:cxn>
                <a:cxn ang="0">
                  <a:pos x="1311" y="2248"/>
                </a:cxn>
                <a:cxn ang="0">
                  <a:pos x="1478" y="2837"/>
                </a:cxn>
              </a:cxnLst>
              <a:rect l="0" t="0" r="r" b="b"/>
              <a:pathLst>
                <a:path w="1917" h="2837">
                  <a:moveTo>
                    <a:pt x="1478" y="2837"/>
                  </a:moveTo>
                  <a:lnTo>
                    <a:pt x="1511" y="2837"/>
                  </a:lnTo>
                  <a:lnTo>
                    <a:pt x="1474" y="2795"/>
                  </a:lnTo>
                  <a:lnTo>
                    <a:pt x="1422" y="2772"/>
                  </a:lnTo>
                  <a:lnTo>
                    <a:pt x="1428" y="2735"/>
                  </a:lnTo>
                  <a:lnTo>
                    <a:pt x="1474" y="2700"/>
                  </a:lnTo>
                  <a:lnTo>
                    <a:pt x="1483" y="2669"/>
                  </a:lnTo>
                  <a:lnTo>
                    <a:pt x="1422" y="2645"/>
                  </a:lnTo>
                  <a:lnTo>
                    <a:pt x="1422" y="2519"/>
                  </a:lnTo>
                  <a:lnTo>
                    <a:pt x="1507" y="2439"/>
                  </a:lnTo>
                  <a:lnTo>
                    <a:pt x="1535" y="2435"/>
                  </a:lnTo>
                  <a:lnTo>
                    <a:pt x="1498" y="2389"/>
                  </a:lnTo>
                  <a:lnTo>
                    <a:pt x="1596" y="2380"/>
                  </a:lnTo>
                  <a:lnTo>
                    <a:pt x="1735" y="2272"/>
                  </a:lnTo>
                  <a:lnTo>
                    <a:pt x="1735" y="2189"/>
                  </a:lnTo>
                  <a:lnTo>
                    <a:pt x="1824" y="2187"/>
                  </a:lnTo>
                  <a:lnTo>
                    <a:pt x="1819" y="2024"/>
                  </a:lnTo>
                  <a:lnTo>
                    <a:pt x="1867" y="2002"/>
                  </a:lnTo>
                  <a:lnTo>
                    <a:pt x="1917" y="1950"/>
                  </a:lnTo>
                  <a:lnTo>
                    <a:pt x="1917" y="1889"/>
                  </a:lnTo>
                  <a:lnTo>
                    <a:pt x="1758" y="1880"/>
                  </a:lnTo>
                  <a:lnTo>
                    <a:pt x="1633" y="1763"/>
                  </a:lnTo>
                  <a:lnTo>
                    <a:pt x="1567" y="1737"/>
                  </a:lnTo>
                  <a:lnTo>
                    <a:pt x="1520" y="1735"/>
                  </a:lnTo>
                  <a:lnTo>
                    <a:pt x="1450" y="1674"/>
                  </a:lnTo>
                  <a:lnTo>
                    <a:pt x="1428" y="1676"/>
                  </a:lnTo>
                  <a:lnTo>
                    <a:pt x="1385" y="1637"/>
                  </a:lnTo>
                  <a:lnTo>
                    <a:pt x="1283" y="1632"/>
                  </a:lnTo>
                  <a:lnTo>
                    <a:pt x="1283" y="1582"/>
                  </a:lnTo>
                  <a:lnTo>
                    <a:pt x="1214" y="1576"/>
                  </a:lnTo>
                  <a:lnTo>
                    <a:pt x="1170" y="1595"/>
                  </a:lnTo>
                  <a:lnTo>
                    <a:pt x="1142" y="1632"/>
                  </a:lnTo>
                  <a:lnTo>
                    <a:pt x="1083" y="1628"/>
                  </a:lnTo>
                  <a:lnTo>
                    <a:pt x="1016" y="1628"/>
                  </a:lnTo>
                  <a:lnTo>
                    <a:pt x="994" y="1637"/>
                  </a:lnTo>
                  <a:lnTo>
                    <a:pt x="970" y="1615"/>
                  </a:lnTo>
                  <a:lnTo>
                    <a:pt x="966" y="1513"/>
                  </a:lnTo>
                  <a:lnTo>
                    <a:pt x="923" y="1511"/>
                  </a:lnTo>
                  <a:lnTo>
                    <a:pt x="918" y="1485"/>
                  </a:lnTo>
                  <a:lnTo>
                    <a:pt x="970" y="1445"/>
                  </a:lnTo>
                  <a:lnTo>
                    <a:pt x="970" y="1404"/>
                  </a:lnTo>
                  <a:lnTo>
                    <a:pt x="910" y="1400"/>
                  </a:lnTo>
                  <a:lnTo>
                    <a:pt x="853" y="1445"/>
                  </a:lnTo>
                  <a:lnTo>
                    <a:pt x="760" y="1445"/>
                  </a:lnTo>
                  <a:lnTo>
                    <a:pt x="703" y="1400"/>
                  </a:lnTo>
                  <a:lnTo>
                    <a:pt x="699" y="1298"/>
                  </a:lnTo>
                  <a:lnTo>
                    <a:pt x="779" y="1298"/>
                  </a:lnTo>
                  <a:lnTo>
                    <a:pt x="784" y="1232"/>
                  </a:lnTo>
                  <a:lnTo>
                    <a:pt x="1068" y="1228"/>
                  </a:lnTo>
                  <a:lnTo>
                    <a:pt x="1077" y="1321"/>
                  </a:lnTo>
                  <a:lnTo>
                    <a:pt x="1109" y="1319"/>
                  </a:lnTo>
                  <a:lnTo>
                    <a:pt x="1109" y="1185"/>
                  </a:lnTo>
                  <a:lnTo>
                    <a:pt x="1316" y="1013"/>
                  </a:lnTo>
                  <a:lnTo>
                    <a:pt x="1320" y="969"/>
                  </a:lnTo>
                  <a:lnTo>
                    <a:pt x="1450" y="965"/>
                  </a:lnTo>
                  <a:lnTo>
                    <a:pt x="1461" y="985"/>
                  </a:lnTo>
                  <a:lnTo>
                    <a:pt x="1520" y="928"/>
                  </a:lnTo>
                  <a:lnTo>
                    <a:pt x="1515" y="891"/>
                  </a:lnTo>
                  <a:lnTo>
                    <a:pt x="1409" y="895"/>
                  </a:lnTo>
                  <a:lnTo>
                    <a:pt x="1409" y="871"/>
                  </a:lnTo>
                  <a:lnTo>
                    <a:pt x="1461" y="841"/>
                  </a:lnTo>
                  <a:lnTo>
                    <a:pt x="1489" y="813"/>
                  </a:lnTo>
                  <a:lnTo>
                    <a:pt x="1665" y="817"/>
                  </a:lnTo>
                  <a:lnTo>
                    <a:pt x="1665" y="765"/>
                  </a:lnTo>
                  <a:lnTo>
                    <a:pt x="1620" y="724"/>
                  </a:lnTo>
                  <a:lnTo>
                    <a:pt x="1613" y="617"/>
                  </a:lnTo>
                  <a:lnTo>
                    <a:pt x="1483" y="617"/>
                  </a:lnTo>
                  <a:lnTo>
                    <a:pt x="1409" y="556"/>
                  </a:lnTo>
                  <a:lnTo>
                    <a:pt x="1348" y="615"/>
                  </a:lnTo>
                  <a:lnTo>
                    <a:pt x="1339" y="691"/>
                  </a:lnTo>
                  <a:lnTo>
                    <a:pt x="1214" y="695"/>
                  </a:lnTo>
                  <a:lnTo>
                    <a:pt x="1170" y="658"/>
                  </a:lnTo>
                  <a:lnTo>
                    <a:pt x="1101" y="663"/>
                  </a:lnTo>
                  <a:lnTo>
                    <a:pt x="1096" y="556"/>
                  </a:lnTo>
                  <a:lnTo>
                    <a:pt x="1170" y="484"/>
                  </a:lnTo>
                  <a:lnTo>
                    <a:pt x="1268" y="480"/>
                  </a:lnTo>
                  <a:lnTo>
                    <a:pt x="1296" y="467"/>
                  </a:lnTo>
                  <a:lnTo>
                    <a:pt x="1394" y="387"/>
                  </a:lnTo>
                  <a:lnTo>
                    <a:pt x="1394" y="337"/>
                  </a:lnTo>
                  <a:lnTo>
                    <a:pt x="1303" y="332"/>
                  </a:lnTo>
                  <a:lnTo>
                    <a:pt x="1296" y="263"/>
                  </a:lnTo>
                  <a:lnTo>
                    <a:pt x="1246" y="263"/>
                  </a:lnTo>
                  <a:lnTo>
                    <a:pt x="1255" y="354"/>
                  </a:lnTo>
                  <a:lnTo>
                    <a:pt x="1218" y="378"/>
                  </a:lnTo>
                  <a:lnTo>
                    <a:pt x="1016" y="387"/>
                  </a:lnTo>
                  <a:lnTo>
                    <a:pt x="797" y="198"/>
                  </a:lnTo>
                  <a:lnTo>
                    <a:pt x="797" y="154"/>
                  </a:lnTo>
                  <a:lnTo>
                    <a:pt x="649" y="145"/>
                  </a:lnTo>
                  <a:lnTo>
                    <a:pt x="597" y="178"/>
                  </a:lnTo>
                  <a:lnTo>
                    <a:pt x="438" y="39"/>
                  </a:lnTo>
                  <a:lnTo>
                    <a:pt x="410" y="37"/>
                  </a:lnTo>
                  <a:lnTo>
                    <a:pt x="378" y="0"/>
                  </a:lnTo>
                  <a:lnTo>
                    <a:pt x="326" y="0"/>
                  </a:lnTo>
                  <a:lnTo>
                    <a:pt x="280" y="37"/>
                  </a:lnTo>
                  <a:lnTo>
                    <a:pt x="150" y="39"/>
                  </a:lnTo>
                  <a:lnTo>
                    <a:pt x="150" y="121"/>
                  </a:lnTo>
                  <a:lnTo>
                    <a:pt x="19" y="234"/>
                  </a:lnTo>
                  <a:lnTo>
                    <a:pt x="19" y="337"/>
                  </a:lnTo>
                  <a:lnTo>
                    <a:pt x="65" y="378"/>
                  </a:lnTo>
                  <a:lnTo>
                    <a:pt x="0" y="443"/>
                  </a:lnTo>
                  <a:lnTo>
                    <a:pt x="19" y="454"/>
                  </a:lnTo>
                  <a:lnTo>
                    <a:pt x="126" y="365"/>
                  </a:lnTo>
                  <a:lnTo>
                    <a:pt x="304" y="361"/>
                  </a:lnTo>
                  <a:lnTo>
                    <a:pt x="313" y="406"/>
                  </a:lnTo>
                  <a:lnTo>
                    <a:pt x="406" y="406"/>
                  </a:lnTo>
                  <a:lnTo>
                    <a:pt x="406" y="552"/>
                  </a:lnTo>
                  <a:lnTo>
                    <a:pt x="462" y="602"/>
                  </a:lnTo>
                  <a:lnTo>
                    <a:pt x="458" y="808"/>
                  </a:lnTo>
                  <a:lnTo>
                    <a:pt x="378" y="878"/>
                  </a:lnTo>
                  <a:lnTo>
                    <a:pt x="386" y="1045"/>
                  </a:lnTo>
                  <a:lnTo>
                    <a:pt x="419" y="1082"/>
                  </a:lnTo>
                  <a:lnTo>
                    <a:pt x="419" y="1232"/>
                  </a:lnTo>
                  <a:lnTo>
                    <a:pt x="471" y="1274"/>
                  </a:lnTo>
                  <a:lnTo>
                    <a:pt x="475" y="1176"/>
                  </a:lnTo>
                  <a:lnTo>
                    <a:pt x="532" y="1221"/>
                  </a:lnTo>
                  <a:lnTo>
                    <a:pt x="536" y="1343"/>
                  </a:lnTo>
                  <a:lnTo>
                    <a:pt x="645" y="1450"/>
                  </a:lnTo>
                  <a:lnTo>
                    <a:pt x="662" y="1445"/>
                  </a:lnTo>
                  <a:lnTo>
                    <a:pt x="723" y="1504"/>
                  </a:lnTo>
                  <a:lnTo>
                    <a:pt x="779" y="1511"/>
                  </a:lnTo>
                  <a:lnTo>
                    <a:pt x="803" y="1526"/>
                  </a:lnTo>
                  <a:lnTo>
                    <a:pt x="914" y="1539"/>
                  </a:lnTo>
                  <a:lnTo>
                    <a:pt x="918" y="1615"/>
                  </a:lnTo>
                  <a:lnTo>
                    <a:pt x="970" y="1648"/>
                  </a:lnTo>
                  <a:lnTo>
                    <a:pt x="1105" y="1661"/>
                  </a:lnTo>
                  <a:lnTo>
                    <a:pt x="1109" y="1758"/>
                  </a:lnTo>
                  <a:lnTo>
                    <a:pt x="1072" y="1778"/>
                  </a:lnTo>
                  <a:lnTo>
                    <a:pt x="1012" y="1832"/>
                  </a:lnTo>
                  <a:lnTo>
                    <a:pt x="1116" y="1922"/>
                  </a:lnTo>
                  <a:lnTo>
                    <a:pt x="1148" y="1926"/>
                  </a:lnTo>
                  <a:lnTo>
                    <a:pt x="1142" y="2039"/>
                  </a:lnTo>
                  <a:lnTo>
                    <a:pt x="1198" y="2080"/>
                  </a:lnTo>
                  <a:lnTo>
                    <a:pt x="1250" y="2122"/>
                  </a:lnTo>
                  <a:lnTo>
                    <a:pt x="1255" y="2198"/>
                  </a:lnTo>
                  <a:lnTo>
                    <a:pt x="1311" y="2248"/>
                  </a:lnTo>
                  <a:lnTo>
                    <a:pt x="1316" y="2706"/>
                  </a:lnTo>
                  <a:lnTo>
                    <a:pt x="1400" y="2780"/>
                  </a:lnTo>
                  <a:lnTo>
                    <a:pt x="1478" y="2837"/>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28" name="Freeform 9"/>
            <p:cNvSpPr>
              <a:spLocks/>
            </p:cNvSpPr>
            <p:nvPr/>
          </p:nvSpPr>
          <p:spPr bwMode="auto">
            <a:xfrm>
              <a:off x="3993740" y="1765314"/>
              <a:ext cx="4704219" cy="3479989"/>
            </a:xfrm>
            <a:custGeom>
              <a:avLst/>
              <a:gdLst/>
              <a:ahLst/>
              <a:cxnLst>
                <a:cxn ang="0">
                  <a:pos x="2682" y="1124"/>
                </a:cxn>
                <a:cxn ang="0">
                  <a:pos x="2729" y="911"/>
                </a:cxn>
                <a:cxn ang="0">
                  <a:pos x="2649" y="622"/>
                </a:cxn>
                <a:cxn ang="0">
                  <a:pos x="2840" y="415"/>
                </a:cxn>
                <a:cxn ang="0">
                  <a:pos x="2949" y="257"/>
                </a:cxn>
                <a:cxn ang="0">
                  <a:pos x="2949" y="524"/>
                </a:cxn>
                <a:cxn ang="0">
                  <a:pos x="3018" y="483"/>
                </a:cxn>
                <a:cxn ang="0">
                  <a:pos x="3153" y="194"/>
                </a:cxn>
                <a:cxn ang="0">
                  <a:pos x="3079" y="113"/>
                </a:cxn>
                <a:cxn ang="0">
                  <a:pos x="3196" y="98"/>
                </a:cxn>
                <a:cxn ang="0">
                  <a:pos x="3205" y="0"/>
                </a:cxn>
                <a:cxn ang="0">
                  <a:pos x="2892" y="85"/>
                </a:cxn>
                <a:cxn ang="0">
                  <a:pos x="2645" y="35"/>
                </a:cxn>
                <a:cxn ang="0">
                  <a:pos x="2169" y="154"/>
                </a:cxn>
                <a:cxn ang="0">
                  <a:pos x="2061" y="117"/>
                </a:cxn>
                <a:cxn ang="0">
                  <a:pos x="1748" y="194"/>
                </a:cxn>
                <a:cxn ang="0">
                  <a:pos x="1787" y="98"/>
                </a:cxn>
                <a:cxn ang="0">
                  <a:pos x="1507" y="259"/>
                </a:cxn>
                <a:cxn ang="0">
                  <a:pos x="1349" y="411"/>
                </a:cxn>
                <a:cxn ang="0">
                  <a:pos x="1086" y="487"/>
                </a:cxn>
                <a:cxn ang="0">
                  <a:pos x="895" y="602"/>
                </a:cxn>
                <a:cxn ang="0">
                  <a:pos x="899" y="487"/>
                </a:cxn>
                <a:cxn ang="0">
                  <a:pos x="550" y="541"/>
                </a:cxn>
                <a:cxn ang="0">
                  <a:pos x="439" y="654"/>
                </a:cxn>
                <a:cxn ang="0">
                  <a:pos x="558" y="802"/>
                </a:cxn>
                <a:cxn ang="0">
                  <a:pos x="712" y="570"/>
                </a:cxn>
                <a:cxn ang="0">
                  <a:pos x="615" y="826"/>
                </a:cxn>
                <a:cxn ang="0">
                  <a:pos x="524" y="831"/>
                </a:cxn>
                <a:cxn ang="0">
                  <a:pos x="285" y="963"/>
                </a:cxn>
                <a:cxn ang="0">
                  <a:pos x="196" y="1074"/>
                </a:cxn>
                <a:cxn ang="0">
                  <a:pos x="330" y="1167"/>
                </a:cxn>
                <a:cxn ang="0">
                  <a:pos x="517" y="1131"/>
                </a:cxn>
                <a:cxn ang="0">
                  <a:pos x="623" y="1172"/>
                </a:cxn>
                <a:cxn ang="0">
                  <a:pos x="541" y="1054"/>
                </a:cxn>
                <a:cxn ang="0">
                  <a:pos x="825" y="1094"/>
                </a:cxn>
                <a:cxn ang="0">
                  <a:pos x="1029" y="1046"/>
                </a:cxn>
                <a:cxn ang="0">
                  <a:pos x="849" y="1148"/>
                </a:cxn>
                <a:cxn ang="0">
                  <a:pos x="1029" y="1246"/>
                </a:cxn>
                <a:cxn ang="0">
                  <a:pos x="712" y="1274"/>
                </a:cxn>
                <a:cxn ang="0">
                  <a:pos x="196" y="1241"/>
                </a:cxn>
                <a:cxn ang="0">
                  <a:pos x="50" y="1424"/>
                </a:cxn>
                <a:cxn ang="0">
                  <a:pos x="261" y="1763"/>
                </a:cxn>
                <a:cxn ang="0">
                  <a:pos x="517" y="1802"/>
                </a:cxn>
                <a:cxn ang="0">
                  <a:pos x="658" y="2381"/>
                </a:cxn>
                <a:cxn ang="0">
                  <a:pos x="904" y="2324"/>
                </a:cxn>
                <a:cxn ang="0">
                  <a:pos x="1016" y="2157"/>
                </a:cxn>
                <a:cxn ang="0">
                  <a:pos x="1064" y="1974"/>
                </a:cxn>
                <a:cxn ang="0">
                  <a:pos x="1138" y="1522"/>
                </a:cxn>
                <a:cxn ang="0">
                  <a:pos x="1008" y="1344"/>
                </a:cxn>
                <a:cxn ang="0">
                  <a:pos x="1362" y="1568"/>
                </a:cxn>
                <a:cxn ang="0">
                  <a:pos x="1342" y="1400"/>
                </a:cxn>
                <a:cxn ang="0">
                  <a:pos x="1320" y="1285"/>
                </a:cxn>
                <a:cxn ang="0">
                  <a:pos x="1722" y="1554"/>
                </a:cxn>
                <a:cxn ang="0">
                  <a:pos x="2006" y="1433"/>
                </a:cxn>
                <a:cxn ang="0">
                  <a:pos x="2243" y="1676"/>
                </a:cxn>
                <a:cxn ang="0">
                  <a:pos x="2380" y="1741"/>
                </a:cxn>
                <a:cxn ang="0">
                  <a:pos x="2373" y="1657"/>
                </a:cxn>
                <a:cxn ang="0">
                  <a:pos x="2449" y="1550"/>
                </a:cxn>
                <a:cxn ang="0">
                  <a:pos x="2336" y="1437"/>
                </a:cxn>
                <a:cxn ang="0">
                  <a:pos x="2621" y="1181"/>
                </a:cxn>
                <a:cxn ang="0">
                  <a:pos x="2532" y="1059"/>
                </a:cxn>
                <a:cxn ang="0">
                  <a:pos x="2454" y="1009"/>
                </a:cxn>
              </a:cxnLst>
              <a:rect l="0" t="0" r="r" b="b"/>
              <a:pathLst>
                <a:path w="3274" h="2422">
                  <a:moveTo>
                    <a:pt x="2543" y="948"/>
                  </a:moveTo>
                  <a:lnTo>
                    <a:pt x="2682" y="1074"/>
                  </a:lnTo>
                  <a:lnTo>
                    <a:pt x="2653" y="1111"/>
                  </a:lnTo>
                  <a:lnTo>
                    <a:pt x="2682" y="1124"/>
                  </a:lnTo>
                  <a:lnTo>
                    <a:pt x="2734" y="1074"/>
                  </a:lnTo>
                  <a:lnTo>
                    <a:pt x="2669" y="1013"/>
                  </a:lnTo>
                  <a:lnTo>
                    <a:pt x="2664" y="915"/>
                  </a:lnTo>
                  <a:lnTo>
                    <a:pt x="2729" y="911"/>
                  </a:lnTo>
                  <a:lnTo>
                    <a:pt x="2734" y="831"/>
                  </a:lnTo>
                  <a:lnTo>
                    <a:pt x="2693" y="798"/>
                  </a:lnTo>
                  <a:lnTo>
                    <a:pt x="2693" y="659"/>
                  </a:lnTo>
                  <a:lnTo>
                    <a:pt x="2649" y="622"/>
                  </a:lnTo>
                  <a:lnTo>
                    <a:pt x="2649" y="480"/>
                  </a:lnTo>
                  <a:lnTo>
                    <a:pt x="2729" y="430"/>
                  </a:lnTo>
                  <a:lnTo>
                    <a:pt x="2786" y="450"/>
                  </a:lnTo>
                  <a:lnTo>
                    <a:pt x="2840" y="415"/>
                  </a:lnTo>
                  <a:lnTo>
                    <a:pt x="2836" y="361"/>
                  </a:lnTo>
                  <a:lnTo>
                    <a:pt x="2873" y="354"/>
                  </a:lnTo>
                  <a:lnTo>
                    <a:pt x="2884" y="259"/>
                  </a:lnTo>
                  <a:lnTo>
                    <a:pt x="2949" y="257"/>
                  </a:lnTo>
                  <a:lnTo>
                    <a:pt x="2949" y="402"/>
                  </a:lnTo>
                  <a:lnTo>
                    <a:pt x="2916" y="411"/>
                  </a:lnTo>
                  <a:lnTo>
                    <a:pt x="2912" y="483"/>
                  </a:lnTo>
                  <a:lnTo>
                    <a:pt x="2949" y="524"/>
                  </a:lnTo>
                  <a:lnTo>
                    <a:pt x="2981" y="524"/>
                  </a:lnTo>
                  <a:lnTo>
                    <a:pt x="2981" y="589"/>
                  </a:lnTo>
                  <a:lnTo>
                    <a:pt x="3018" y="611"/>
                  </a:lnTo>
                  <a:lnTo>
                    <a:pt x="3018" y="483"/>
                  </a:lnTo>
                  <a:lnTo>
                    <a:pt x="2981" y="454"/>
                  </a:lnTo>
                  <a:lnTo>
                    <a:pt x="2977" y="337"/>
                  </a:lnTo>
                  <a:lnTo>
                    <a:pt x="3018" y="304"/>
                  </a:lnTo>
                  <a:lnTo>
                    <a:pt x="3153" y="194"/>
                  </a:lnTo>
                  <a:lnTo>
                    <a:pt x="3088" y="187"/>
                  </a:lnTo>
                  <a:lnTo>
                    <a:pt x="3079" y="159"/>
                  </a:lnTo>
                  <a:lnTo>
                    <a:pt x="3112" y="141"/>
                  </a:lnTo>
                  <a:lnTo>
                    <a:pt x="3079" y="113"/>
                  </a:lnTo>
                  <a:lnTo>
                    <a:pt x="3088" y="94"/>
                  </a:lnTo>
                  <a:lnTo>
                    <a:pt x="3116" y="61"/>
                  </a:lnTo>
                  <a:lnTo>
                    <a:pt x="3153" y="57"/>
                  </a:lnTo>
                  <a:lnTo>
                    <a:pt x="3196" y="98"/>
                  </a:lnTo>
                  <a:lnTo>
                    <a:pt x="3224" y="80"/>
                  </a:lnTo>
                  <a:lnTo>
                    <a:pt x="3242" y="89"/>
                  </a:lnTo>
                  <a:lnTo>
                    <a:pt x="3274" y="57"/>
                  </a:lnTo>
                  <a:lnTo>
                    <a:pt x="3205" y="0"/>
                  </a:lnTo>
                  <a:lnTo>
                    <a:pt x="2897" y="0"/>
                  </a:lnTo>
                  <a:lnTo>
                    <a:pt x="2873" y="33"/>
                  </a:lnTo>
                  <a:lnTo>
                    <a:pt x="2901" y="67"/>
                  </a:lnTo>
                  <a:lnTo>
                    <a:pt x="2892" y="85"/>
                  </a:lnTo>
                  <a:lnTo>
                    <a:pt x="2734" y="89"/>
                  </a:lnTo>
                  <a:lnTo>
                    <a:pt x="2693" y="52"/>
                  </a:lnTo>
                  <a:lnTo>
                    <a:pt x="2669" y="52"/>
                  </a:lnTo>
                  <a:lnTo>
                    <a:pt x="2645" y="35"/>
                  </a:lnTo>
                  <a:lnTo>
                    <a:pt x="2612" y="72"/>
                  </a:lnTo>
                  <a:lnTo>
                    <a:pt x="2373" y="76"/>
                  </a:lnTo>
                  <a:lnTo>
                    <a:pt x="2280" y="161"/>
                  </a:lnTo>
                  <a:lnTo>
                    <a:pt x="2169" y="154"/>
                  </a:lnTo>
                  <a:lnTo>
                    <a:pt x="2165" y="104"/>
                  </a:lnTo>
                  <a:lnTo>
                    <a:pt x="2104" y="100"/>
                  </a:lnTo>
                  <a:lnTo>
                    <a:pt x="2085" y="122"/>
                  </a:lnTo>
                  <a:lnTo>
                    <a:pt x="2061" y="117"/>
                  </a:lnTo>
                  <a:lnTo>
                    <a:pt x="2056" y="133"/>
                  </a:lnTo>
                  <a:lnTo>
                    <a:pt x="1950" y="133"/>
                  </a:lnTo>
                  <a:lnTo>
                    <a:pt x="1824" y="248"/>
                  </a:lnTo>
                  <a:lnTo>
                    <a:pt x="1748" y="194"/>
                  </a:lnTo>
                  <a:lnTo>
                    <a:pt x="1792" y="159"/>
                  </a:lnTo>
                  <a:lnTo>
                    <a:pt x="1809" y="159"/>
                  </a:lnTo>
                  <a:lnTo>
                    <a:pt x="1870" y="98"/>
                  </a:lnTo>
                  <a:lnTo>
                    <a:pt x="1787" y="98"/>
                  </a:lnTo>
                  <a:lnTo>
                    <a:pt x="1739" y="72"/>
                  </a:lnTo>
                  <a:lnTo>
                    <a:pt x="1585" y="207"/>
                  </a:lnTo>
                  <a:lnTo>
                    <a:pt x="1561" y="198"/>
                  </a:lnTo>
                  <a:lnTo>
                    <a:pt x="1507" y="259"/>
                  </a:lnTo>
                  <a:lnTo>
                    <a:pt x="1503" y="341"/>
                  </a:lnTo>
                  <a:lnTo>
                    <a:pt x="1357" y="346"/>
                  </a:lnTo>
                  <a:lnTo>
                    <a:pt x="1320" y="383"/>
                  </a:lnTo>
                  <a:lnTo>
                    <a:pt x="1349" y="411"/>
                  </a:lnTo>
                  <a:lnTo>
                    <a:pt x="1342" y="426"/>
                  </a:lnTo>
                  <a:lnTo>
                    <a:pt x="1260" y="430"/>
                  </a:lnTo>
                  <a:lnTo>
                    <a:pt x="1194" y="476"/>
                  </a:lnTo>
                  <a:lnTo>
                    <a:pt x="1086" y="487"/>
                  </a:lnTo>
                  <a:lnTo>
                    <a:pt x="1077" y="541"/>
                  </a:lnTo>
                  <a:lnTo>
                    <a:pt x="1003" y="541"/>
                  </a:lnTo>
                  <a:lnTo>
                    <a:pt x="927" y="607"/>
                  </a:lnTo>
                  <a:lnTo>
                    <a:pt x="895" y="602"/>
                  </a:lnTo>
                  <a:lnTo>
                    <a:pt x="830" y="546"/>
                  </a:lnTo>
                  <a:lnTo>
                    <a:pt x="886" y="537"/>
                  </a:lnTo>
                  <a:lnTo>
                    <a:pt x="919" y="513"/>
                  </a:lnTo>
                  <a:lnTo>
                    <a:pt x="899" y="487"/>
                  </a:lnTo>
                  <a:lnTo>
                    <a:pt x="817" y="496"/>
                  </a:lnTo>
                  <a:lnTo>
                    <a:pt x="778" y="454"/>
                  </a:lnTo>
                  <a:lnTo>
                    <a:pt x="643" y="454"/>
                  </a:lnTo>
                  <a:lnTo>
                    <a:pt x="550" y="541"/>
                  </a:lnTo>
                  <a:lnTo>
                    <a:pt x="545" y="548"/>
                  </a:lnTo>
                  <a:lnTo>
                    <a:pt x="484" y="602"/>
                  </a:lnTo>
                  <a:lnTo>
                    <a:pt x="484" y="650"/>
                  </a:lnTo>
                  <a:lnTo>
                    <a:pt x="439" y="654"/>
                  </a:lnTo>
                  <a:lnTo>
                    <a:pt x="428" y="748"/>
                  </a:lnTo>
                  <a:lnTo>
                    <a:pt x="493" y="757"/>
                  </a:lnTo>
                  <a:lnTo>
                    <a:pt x="517" y="761"/>
                  </a:lnTo>
                  <a:lnTo>
                    <a:pt x="558" y="802"/>
                  </a:lnTo>
                  <a:lnTo>
                    <a:pt x="597" y="772"/>
                  </a:lnTo>
                  <a:lnTo>
                    <a:pt x="591" y="646"/>
                  </a:lnTo>
                  <a:lnTo>
                    <a:pt x="695" y="570"/>
                  </a:lnTo>
                  <a:lnTo>
                    <a:pt x="712" y="570"/>
                  </a:lnTo>
                  <a:lnTo>
                    <a:pt x="756" y="598"/>
                  </a:lnTo>
                  <a:lnTo>
                    <a:pt x="699" y="650"/>
                  </a:lnTo>
                  <a:lnTo>
                    <a:pt x="699" y="826"/>
                  </a:lnTo>
                  <a:lnTo>
                    <a:pt x="615" y="826"/>
                  </a:lnTo>
                  <a:lnTo>
                    <a:pt x="565" y="883"/>
                  </a:lnTo>
                  <a:lnTo>
                    <a:pt x="539" y="883"/>
                  </a:lnTo>
                  <a:lnTo>
                    <a:pt x="532" y="831"/>
                  </a:lnTo>
                  <a:lnTo>
                    <a:pt x="524" y="831"/>
                  </a:lnTo>
                  <a:lnTo>
                    <a:pt x="515" y="885"/>
                  </a:lnTo>
                  <a:lnTo>
                    <a:pt x="443" y="887"/>
                  </a:lnTo>
                  <a:lnTo>
                    <a:pt x="363" y="957"/>
                  </a:lnTo>
                  <a:lnTo>
                    <a:pt x="285" y="963"/>
                  </a:lnTo>
                  <a:lnTo>
                    <a:pt x="322" y="996"/>
                  </a:lnTo>
                  <a:lnTo>
                    <a:pt x="306" y="1026"/>
                  </a:lnTo>
                  <a:lnTo>
                    <a:pt x="317" y="1070"/>
                  </a:lnTo>
                  <a:lnTo>
                    <a:pt x="196" y="1074"/>
                  </a:lnTo>
                  <a:lnTo>
                    <a:pt x="185" y="1152"/>
                  </a:lnTo>
                  <a:lnTo>
                    <a:pt x="220" y="1176"/>
                  </a:lnTo>
                  <a:lnTo>
                    <a:pt x="257" y="1181"/>
                  </a:lnTo>
                  <a:lnTo>
                    <a:pt x="330" y="1167"/>
                  </a:lnTo>
                  <a:lnTo>
                    <a:pt x="326" y="1131"/>
                  </a:lnTo>
                  <a:lnTo>
                    <a:pt x="391" y="1078"/>
                  </a:lnTo>
                  <a:lnTo>
                    <a:pt x="480" y="1078"/>
                  </a:lnTo>
                  <a:lnTo>
                    <a:pt x="517" y="1131"/>
                  </a:lnTo>
                  <a:lnTo>
                    <a:pt x="565" y="1131"/>
                  </a:lnTo>
                  <a:lnTo>
                    <a:pt x="597" y="1163"/>
                  </a:lnTo>
                  <a:lnTo>
                    <a:pt x="587" y="1196"/>
                  </a:lnTo>
                  <a:lnTo>
                    <a:pt x="623" y="1172"/>
                  </a:lnTo>
                  <a:lnTo>
                    <a:pt x="617" y="1146"/>
                  </a:lnTo>
                  <a:lnTo>
                    <a:pt x="641" y="1148"/>
                  </a:lnTo>
                  <a:lnTo>
                    <a:pt x="569" y="1083"/>
                  </a:lnTo>
                  <a:lnTo>
                    <a:pt x="541" y="1054"/>
                  </a:lnTo>
                  <a:lnTo>
                    <a:pt x="550" y="1026"/>
                  </a:lnTo>
                  <a:lnTo>
                    <a:pt x="574" y="1026"/>
                  </a:lnTo>
                  <a:lnTo>
                    <a:pt x="736" y="1159"/>
                  </a:lnTo>
                  <a:lnTo>
                    <a:pt x="825" y="1094"/>
                  </a:lnTo>
                  <a:lnTo>
                    <a:pt x="821" y="1059"/>
                  </a:lnTo>
                  <a:lnTo>
                    <a:pt x="910" y="981"/>
                  </a:lnTo>
                  <a:lnTo>
                    <a:pt x="923" y="1041"/>
                  </a:lnTo>
                  <a:lnTo>
                    <a:pt x="1029" y="1046"/>
                  </a:lnTo>
                  <a:lnTo>
                    <a:pt x="1082" y="1091"/>
                  </a:lnTo>
                  <a:lnTo>
                    <a:pt x="1082" y="1111"/>
                  </a:lnTo>
                  <a:lnTo>
                    <a:pt x="886" y="1120"/>
                  </a:lnTo>
                  <a:lnTo>
                    <a:pt x="849" y="1148"/>
                  </a:lnTo>
                  <a:lnTo>
                    <a:pt x="882" y="1187"/>
                  </a:lnTo>
                  <a:lnTo>
                    <a:pt x="1003" y="1185"/>
                  </a:lnTo>
                  <a:lnTo>
                    <a:pt x="1053" y="1233"/>
                  </a:lnTo>
                  <a:lnTo>
                    <a:pt x="1029" y="1246"/>
                  </a:lnTo>
                  <a:lnTo>
                    <a:pt x="980" y="1302"/>
                  </a:lnTo>
                  <a:lnTo>
                    <a:pt x="825" y="1298"/>
                  </a:lnTo>
                  <a:lnTo>
                    <a:pt x="806" y="1274"/>
                  </a:lnTo>
                  <a:lnTo>
                    <a:pt x="712" y="1274"/>
                  </a:lnTo>
                  <a:lnTo>
                    <a:pt x="699" y="1298"/>
                  </a:lnTo>
                  <a:lnTo>
                    <a:pt x="574" y="1302"/>
                  </a:lnTo>
                  <a:lnTo>
                    <a:pt x="504" y="1237"/>
                  </a:lnTo>
                  <a:lnTo>
                    <a:pt x="196" y="1241"/>
                  </a:lnTo>
                  <a:lnTo>
                    <a:pt x="131" y="1298"/>
                  </a:lnTo>
                  <a:lnTo>
                    <a:pt x="131" y="1396"/>
                  </a:lnTo>
                  <a:lnTo>
                    <a:pt x="65" y="1441"/>
                  </a:lnTo>
                  <a:lnTo>
                    <a:pt x="50" y="1424"/>
                  </a:lnTo>
                  <a:lnTo>
                    <a:pt x="18" y="1476"/>
                  </a:lnTo>
                  <a:lnTo>
                    <a:pt x="0" y="1604"/>
                  </a:lnTo>
                  <a:lnTo>
                    <a:pt x="196" y="1759"/>
                  </a:lnTo>
                  <a:lnTo>
                    <a:pt x="261" y="1763"/>
                  </a:lnTo>
                  <a:lnTo>
                    <a:pt x="313" y="1731"/>
                  </a:lnTo>
                  <a:lnTo>
                    <a:pt x="493" y="1731"/>
                  </a:lnTo>
                  <a:lnTo>
                    <a:pt x="521" y="1746"/>
                  </a:lnTo>
                  <a:lnTo>
                    <a:pt x="517" y="1802"/>
                  </a:lnTo>
                  <a:lnTo>
                    <a:pt x="582" y="1876"/>
                  </a:lnTo>
                  <a:lnTo>
                    <a:pt x="587" y="2120"/>
                  </a:lnTo>
                  <a:lnTo>
                    <a:pt x="658" y="2185"/>
                  </a:lnTo>
                  <a:lnTo>
                    <a:pt x="658" y="2381"/>
                  </a:lnTo>
                  <a:lnTo>
                    <a:pt x="712" y="2422"/>
                  </a:lnTo>
                  <a:lnTo>
                    <a:pt x="745" y="2398"/>
                  </a:lnTo>
                  <a:lnTo>
                    <a:pt x="821" y="2398"/>
                  </a:lnTo>
                  <a:lnTo>
                    <a:pt x="904" y="2324"/>
                  </a:lnTo>
                  <a:lnTo>
                    <a:pt x="947" y="2320"/>
                  </a:lnTo>
                  <a:lnTo>
                    <a:pt x="951" y="2250"/>
                  </a:lnTo>
                  <a:lnTo>
                    <a:pt x="1021" y="2244"/>
                  </a:lnTo>
                  <a:lnTo>
                    <a:pt x="1016" y="2157"/>
                  </a:lnTo>
                  <a:lnTo>
                    <a:pt x="1045" y="2161"/>
                  </a:lnTo>
                  <a:lnTo>
                    <a:pt x="1105" y="2104"/>
                  </a:lnTo>
                  <a:lnTo>
                    <a:pt x="1110" y="2011"/>
                  </a:lnTo>
                  <a:lnTo>
                    <a:pt x="1064" y="1974"/>
                  </a:lnTo>
                  <a:lnTo>
                    <a:pt x="1069" y="1885"/>
                  </a:lnTo>
                  <a:lnTo>
                    <a:pt x="1329" y="1644"/>
                  </a:lnTo>
                  <a:lnTo>
                    <a:pt x="1147" y="1644"/>
                  </a:lnTo>
                  <a:lnTo>
                    <a:pt x="1138" y="1522"/>
                  </a:lnTo>
                  <a:lnTo>
                    <a:pt x="1114" y="1494"/>
                  </a:lnTo>
                  <a:lnTo>
                    <a:pt x="1090" y="1502"/>
                  </a:lnTo>
                  <a:lnTo>
                    <a:pt x="932" y="1350"/>
                  </a:lnTo>
                  <a:lnTo>
                    <a:pt x="1008" y="1344"/>
                  </a:lnTo>
                  <a:lnTo>
                    <a:pt x="1105" y="1428"/>
                  </a:lnTo>
                  <a:lnTo>
                    <a:pt x="1223" y="1522"/>
                  </a:lnTo>
                  <a:lnTo>
                    <a:pt x="1227" y="1568"/>
                  </a:lnTo>
                  <a:lnTo>
                    <a:pt x="1362" y="1568"/>
                  </a:lnTo>
                  <a:lnTo>
                    <a:pt x="1357" y="1531"/>
                  </a:lnTo>
                  <a:lnTo>
                    <a:pt x="1479" y="1424"/>
                  </a:lnTo>
                  <a:lnTo>
                    <a:pt x="1370" y="1415"/>
                  </a:lnTo>
                  <a:lnTo>
                    <a:pt x="1342" y="1400"/>
                  </a:lnTo>
                  <a:lnTo>
                    <a:pt x="1320" y="1400"/>
                  </a:lnTo>
                  <a:lnTo>
                    <a:pt x="1227" y="1315"/>
                  </a:lnTo>
                  <a:lnTo>
                    <a:pt x="1268" y="1270"/>
                  </a:lnTo>
                  <a:lnTo>
                    <a:pt x="1320" y="1285"/>
                  </a:lnTo>
                  <a:lnTo>
                    <a:pt x="1394" y="1354"/>
                  </a:lnTo>
                  <a:lnTo>
                    <a:pt x="1642" y="1354"/>
                  </a:lnTo>
                  <a:lnTo>
                    <a:pt x="1711" y="1420"/>
                  </a:lnTo>
                  <a:lnTo>
                    <a:pt x="1722" y="1554"/>
                  </a:lnTo>
                  <a:lnTo>
                    <a:pt x="1833" y="1639"/>
                  </a:lnTo>
                  <a:lnTo>
                    <a:pt x="1917" y="1578"/>
                  </a:lnTo>
                  <a:lnTo>
                    <a:pt x="1913" y="1513"/>
                  </a:lnTo>
                  <a:lnTo>
                    <a:pt x="2006" y="1433"/>
                  </a:lnTo>
                  <a:lnTo>
                    <a:pt x="2080" y="1433"/>
                  </a:lnTo>
                  <a:lnTo>
                    <a:pt x="2165" y="1502"/>
                  </a:lnTo>
                  <a:lnTo>
                    <a:pt x="2243" y="1507"/>
                  </a:lnTo>
                  <a:lnTo>
                    <a:pt x="2243" y="1676"/>
                  </a:lnTo>
                  <a:lnTo>
                    <a:pt x="2319" y="1737"/>
                  </a:lnTo>
                  <a:lnTo>
                    <a:pt x="2336" y="1733"/>
                  </a:lnTo>
                  <a:lnTo>
                    <a:pt x="2365" y="1754"/>
                  </a:lnTo>
                  <a:lnTo>
                    <a:pt x="2380" y="1741"/>
                  </a:lnTo>
                  <a:lnTo>
                    <a:pt x="2276" y="1652"/>
                  </a:lnTo>
                  <a:lnTo>
                    <a:pt x="2276" y="1583"/>
                  </a:lnTo>
                  <a:lnTo>
                    <a:pt x="2291" y="1583"/>
                  </a:lnTo>
                  <a:lnTo>
                    <a:pt x="2373" y="1657"/>
                  </a:lnTo>
                  <a:lnTo>
                    <a:pt x="2397" y="1652"/>
                  </a:lnTo>
                  <a:lnTo>
                    <a:pt x="2425" y="1633"/>
                  </a:lnTo>
                  <a:lnTo>
                    <a:pt x="2454" y="1633"/>
                  </a:lnTo>
                  <a:lnTo>
                    <a:pt x="2449" y="1550"/>
                  </a:lnTo>
                  <a:lnTo>
                    <a:pt x="2393" y="1494"/>
                  </a:lnTo>
                  <a:lnTo>
                    <a:pt x="2380" y="1494"/>
                  </a:lnTo>
                  <a:lnTo>
                    <a:pt x="2347" y="1461"/>
                  </a:lnTo>
                  <a:lnTo>
                    <a:pt x="2336" y="1437"/>
                  </a:lnTo>
                  <a:lnTo>
                    <a:pt x="2402" y="1383"/>
                  </a:lnTo>
                  <a:lnTo>
                    <a:pt x="2510" y="1381"/>
                  </a:lnTo>
                  <a:lnTo>
                    <a:pt x="2621" y="1265"/>
                  </a:lnTo>
                  <a:lnTo>
                    <a:pt x="2621" y="1181"/>
                  </a:lnTo>
                  <a:lnTo>
                    <a:pt x="2588" y="1148"/>
                  </a:lnTo>
                  <a:lnTo>
                    <a:pt x="2523" y="1098"/>
                  </a:lnTo>
                  <a:lnTo>
                    <a:pt x="2547" y="1070"/>
                  </a:lnTo>
                  <a:lnTo>
                    <a:pt x="2532" y="1059"/>
                  </a:lnTo>
                  <a:lnTo>
                    <a:pt x="2515" y="1074"/>
                  </a:lnTo>
                  <a:lnTo>
                    <a:pt x="2473" y="1037"/>
                  </a:lnTo>
                  <a:lnTo>
                    <a:pt x="2458" y="1037"/>
                  </a:lnTo>
                  <a:lnTo>
                    <a:pt x="2454" y="1009"/>
                  </a:lnTo>
                  <a:lnTo>
                    <a:pt x="2543" y="948"/>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29" name="Freeform 10"/>
            <p:cNvSpPr>
              <a:spLocks/>
            </p:cNvSpPr>
            <p:nvPr/>
          </p:nvSpPr>
          <p:spPr bwMode="auto">
            <a:xfrm>
              <a:off x="5684902" y="4710803"/>
              <a:ext cx="205468" cy="316100"/>
            </a:xfrm>
            <a:custGeom>
              <a:avLst/>
              <a:gdLst/>
              <a:ahLst/>
              <a:cxnLst>
                <a:cxn ang="0">
                  <a:pos x="4" y="220"/>
                </a:cxn>
                <a:cxn ang="0">
                  <a:pos x="0" y="168"/>
                </a:cxn>
                <a:cxn ang="0">
                  <a:pos x="28" y="146"/>
                </a:cxn>
                <a:cxn ang="0">
                  <a:pos x="33" y="52"/>
                </a:cxn>
                <a:cxn ang="0">
                  <a:pos x="70" y="54"/>
                </a:cxn>
                <a:cxn ang="0">
                  <a:pos x="137" y="0"/>
                </a:cxn>
                <a:cxn ang="0">
                  <a:pos x="143" y="41"/>
                </a:cxn>
                <a:cxn ang="0">
                  <a:pos x="96" y="94"/>
                </a:cxn>
                <a:cxn ang="0">
                  <a:pos x="87" y="152"/>
                </a:cxn>
                <a:cxn ang="0">
                  <a:pos x="63" y="159"/>
                </a:cxn>
                <a:cxn ang="0">
                  <a:pos x="41" y="176"/>
                </a:cxn>
                <a:cxn ang="0">
                  <a:pos x="39" y="215"/>
                </a:cxn>
                <a:cxn ang="0">
                  <a:pos x="4" y="220"/>
                </a:cxn>
              </a:cxnLst>
              <a:rect l="0" t="0" r="r" b="b"/>
              <a:pathLst>
                <a:path w="143" h="220">
                  <a:moveTo>
                    <a:pt x="4" y="220"/>
                  </a:moveTo>
                  <a:lnTo>
                    <a:pt x="0" y="168"/>
                  </a:lnTo>
                  <a:lnTo>
                    <a:pt x="28" y="146"/>
                  </a:lnTo>
                  <a:lnTo>
                    <a:pt x="33" y="52"/>
                  </a:lnTo>
                  <a:lnTo>
                    <a:pt x="70" y="54"/>
                  </a:lnTo>
                  <a:lnTo>
                    <a:pt x="137" y="0"/>
                  </a:lnTo>
                  <a:lnTo>
                    <a:pt x="143" y="41"/>
                  </a:lnTo>
                  <a:lnTo>
                    <a:pt x="96" y="94"/>
                  </a:lnTo>
                  <a:lnTo>
                    <a:pt x="87" y="152"/>
                  </a:lnTo>
                  <a:lnTo>
                    <a:pt x="63" y="159"/>
                  </a:lnTo>
                  <a:lnTo>
                    <a:pt x="41" y="176"/>
                  </a:lnTo>
                  <a:lnTo>
                    <a:pt x="39" y="215"/>
                  </a:lnTo>
                  <a:lnTo>
                    <a:pt x="4" y="220"/>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0" name="Freeform 11"/>
            <p:cNvSpPr>
              <a:spLocks/>
            </p:cNvSpPr>
            <p:nvPr/>
          </p:nvSpPr>
          <p:spPr bwMode="auto">
            <a:xfrm>
              <a:off x="7607397" y="4180615"/>
              <a:ext cx="221274" cy="280182"/>
            </a:xfrm>
            <a:custGeom>
              <a:avLst/>
              <a:gdLst/>
              <a:ahLst/>
              <a:cxnLst>
                <a:cxn ang="0">
                  <a:pos x="0" y="108"/>
                </a:cxn>
                <a:cxn ang="0">
                  <a:pos x="65" y="106"/>
                </a:cxn>
                <a:cxn ang="0">
                  <a:pos x="73" y="0"/>
                </a:cxn>
                <a:cxn ang="0">
                  <a:pos x="149" y="2"/>
                </a:cxn>
                <a:cxn ang="0">
                  <a:pos x="154" y="67"/>
                </a:cxn>
                <a:cxn ang="0">
                  <a:pos x="121" y="91"/>
                </a:cxn>
                <a:cxn ang="0">
                  <a:pos x="125" y="113"/>
                </a:cxn>
                <a:cxn ang="0">
                  <a:pos x="143" y="113"/>
                </a:cxn>
                <a:cxn ang="0">
                  <a:pos x="65" y="191"/>
                </a:cxn>
                <a:cxn ang="0">
                  <a:pos x="0" y="195"/>
                </a:cxn>
                <a:cxn ang="0">
                  <a:pos x="0" y="108"/>
                </a:cxn>
              </a:cxnLst>
              <a:rect l="0" t="0" r="r" b="b"/>
              <a:pathLst>
                <a:path w="154" h="195">
                  <a:moveTo>
                    <a:pt x="0" y="108"/>
                  </a:moveTo>
                  <a:lnTo>
                    <a:pt x="65" y="106"/>
                  </a:lnTo>
                  <a:lnTo>
                    <a:pt x="73" y="0"/>
                  </a:lnTo>
                  <a:lnTo>
                    <a:pt x="149" y="2"/>
                  </a:lnTo>
                  <a:lnTo>
                    <a:pt x="154" y="67"/>
                  </a:lnTo>
                  <a:lnTo>
                    <a:pt x="121" y="91"/>
                  </a:lnTo>
                  <a:lnTo>
                    <a:pt x="125" y="113"/>
                  </a:lnTo>
                  <a:lnTo>
                    <a:pt x="143" y="113"/>
                  </a:lnTo>
                  <a:lnTo>
                    <a:pt x="65" y="191"/>
                  </a:lnTo>
                  <a:lnTo>
                    <a:pt x="0" y="195"/>
                  </a:lnTo>
                  <a:lnTo>
                    <a:pt x="0" y="108"/>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1" name="Freeform 12"/>
            <p:cNvSpPr>
              <a:spLocks/>
            </p:cNvSpPr>
            <p:nvPr/>
          </p:nvSpPr>
          <p:spPr bwMode="auto">
            <a:xfrm>
              <a:off x="7157664" y="4266826"/>
              <a:ext cx="474157" cy="443980"/>
            </a:xfrm>
            <a:custGeom>
              <a:avLst/>
              <a:gdLst/>
              <a:ahLst/>
              <a:cxnLst>
                <a:cxn ang="0">
                  <a:pos x="0" y="0"/>
                </a:cxn>
                <a:cxn ang="0">
                  <a:pos x="165" y="150"/>
                </a:cxn>
                <a:cxn ang="0">
                  <a:pos x="163" y="216"/>
                </a:cxn>
                <a:cxn ang="0">
                  <a:pos x="263" y="220"/>
                </a:cxn>
                <a:cxn ang="0">
                  <a:pos x="330" y="283"/>
                </a:cxn>
                <a:cxn ang="0">
                  <a:pos x="319" y="309"/>
                </a:cxn>
                <a:cxn ang="0">
                  <a:pos x="263" y="263"/>
                </a:cxn>
                <a:cxn ang="0">
                  <a:pos x="163" y="259"/>
                </a:cxn>
                <a:cxn ang="0">
                  <a:pos x="61" y="166"/>
                </a:cxn>
                <a:cxn ang="0">
                  <a:pos x="56" y="113"/>
                </a:cxn>
                <a:cxn ang="0">
                  <a:pos x="0" y="57"/>
                </a:cxn>
                <a:cxn ang="0">
                  <a:pos x="0" y="0"/>
                </a:cxn>
              </a:cxnLst>
              <a:rect l="0" t="0" r="r" b="b"/>
              <a:pathLst>
                <a:path w="330" h="309">
                  <a:moveTo>
                    <a:pt x="0" y="0"/>
                  </a:moveTo>
                  <a:lnTo>
                    <a:pt x="165" y="150"/>
                  </a:lnTo>
                  <a:lnTo>
                    <a:pt x="163" y="216"/>
                  </a:lnTo>
                  <a:lnTo>
                    <a:pt x="263" y="220"/>
                  </a:lnTo>
                  <a:lnTo>
                    <a:pt x="330" y="283"/>
                  </a:lnTo>
                  <a:lnTo>
                    <a:pt x="319" y="309"/>
                  </a:lnTo>
                  <a:lnTo>
                    <a:pt x="263" y="263"/>
                  </a:lnTo>
                  <a:lnTo>
                    <a:pt x="163" y="259"/>
                  </a:lnTo>
                  <a:lnTo>
                    <a:pt x="61" y="166"/>
                  </a:lnTo>
                  <a:lnTo>
                    <a:pt x="56" y="113"/>
                  </a:lnTo>
                  <a:lnTo>
                    <a:pt x="0" y="57"/>
                  </a:lnTo>
                  <a:lnTo>
                    <a:pt x="0" y="0"/>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2" name="Freeform 13"/>
            <p:cNvSpPr>
              <a:spLocks/>
            </p:cNvSpPr>
            <p:nvPr/>
          </p:nvSpPr>
          <p:spPr bwMode="auto">
            <a:xfrm>
              <a:off x="8215180" y="4410509"/>
              <a:ext cx="426742" cy="281618"/>
            </a:xfrm>
            <a:custGeom>
              <a:avLst/>
              <a:gdLst/>
              <a:ahLst/>
              <a:cxnLst>
                <a:cxn ang="0">
                  <a:pos x="4" y="5"/>
                </a:cxn>
                <a:cxn ang="0">
                  <a:pos x="50" y="0"/>
                </a:cxn>
                <a:cxn ang="0">
                  <a:pos x="52" y="46"/>
                </a:cxn>
                <a:cxn ang="0">
                  <a:pos x="139" y="46"/>
                </a:cxn>
                <a:cxn ang="0">
                  <a:pos x="165" y="29"/>
                </a:cxn>
                <a:cxn ang="0">
                  <a:pos x="297" y="144"/>
                </a:cxn>
                <a:cxn ang="0">
                  <a:pos x="280" y="196"/>
                </a:cxn>
                <a:cxn ang="0">
                  <a:pos x="219" y="135"/>
                </a:cxn>
                <a:cxn ang="0">
                  <a:pos x="178" y="172"/>
                </a:cxn>
                <a:cxn ang="0">
                  <a:pos x="119" y="116"/>
                </a:cxn>
                <a:cxn ang="0">
                  <a:pos x="121" y="83"/>
                </a:cxn>
                <a:cxn ang="0">
                  <a:pos x="87" y="90"/>
                </a:cxn>
                <a:cxn ang="0">
                  <a:pos x="0" y="31"/>
                </a:cxn>
                <a:cxn ang="0">
                  <a:pos x="4" y="5"/>
                </a:cxn>
              </a:cxnLst>
              <a:rect l="0" t="0" r="r" b="b"/>
              <a:pathLst>
                <a:path w="297" h="196">
                  <a:moveTo>
                    <a:pt x="4" y="5"/>
                  </a:moveTo>
                  <a:lnTo>
                    <a:pt x="50" y="0"/>
                  </a:lnTo>
                  <a:lnTo>
                    <a:pt x="52" y="46"/>
                  </a:lnTo>
                  <a:lnTo>
                    <a:pt x="139" y="46"/>
                  </a:lnTo>
                  <a:lnTo>
                    <a:pt x="165" y="29"/>
                  </a:lnTo>
                  <a:lnTo>
                    <a:pt x="297" y="144"/>
                  </a:lnTo>
                  <a:lnTo>
                    <a:pt x="280" y="196"/>
                  </a:lnTo>
                  <a:lnTo>
                    <a:pt x="219" y="135"/>
                  </a:lnTo>
                  <a:lnTo>
                    <a:pt x="178" y="172"/>
                  </a:lnTo>
                  <a:lnTo>
                    <a:pt x="119" y="116"/>
                  </a:lnTo>
                  <a:lnTo>
                    <a:pt x="121" y="83"/>
                  </a:lnTo>
                  <a:lnTo>
                    <a:pt x="87" y="90"/>
                  </a:lnTo>
                  <a:lnTo>
                    <a:pt x="0" y="31"/>
                  </a:lnTo>
                  <a:lnTo>
                    <a:pt x="4" y="5"/>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3" name="Freeform 14"/>
            <p:cNvSpPr>
              <a:spLocks/>
            </p:cNvSpPr>
            <p:nvPr/>
          </p:nvSpPr>
          <p:spPr bwMode="auto">
            <a:xfrm>
              <a:off x="7482389" y="4769714"/>
              <a:ext cx="1201200" cy="824737"/>
            </a:xfrm>
            <a:custGeom>
              <a:avLst/>
              <a:gdLst/>
              <a:ahLst/>
              <a:cxnLst>
                <a:cxn ang="0">
                  <a:pos x="117" y="144"/>
                </a:cxn>
                <a:cxn ang="0">
                  <a:pos x="223" y="144"/>
                </a:cxn>
                <a:cxn ang="0">
                  <a:pos x="360" y="29"/>
                </a:cxn>
                <a:cxn ang="0">
                  <a:pos x="414" y="72"/>
                </a:cxn>
                <a:cxn ang="0">
                  <a:pos x="503" y="0"/>
                </a:cxn>
                <a:cxn ang="0">
                  <a:pos x="562" y="0"/>
                </a:cxn>
                <a:cxn ang="0">
                  <a:pos x="532" y="42"/>
                </a:cxn>
                <a:cxn ang="0">
                  <a:pos x="629" y="109"/>
                </a:cxn>
                <a:cxn ang="0">
                  <a:pos x="716" y="50"/>
                </a:cxn>
                <a:cxn ang="0">
                  <a:pos x="720" y="155"/>
                </a:cxn>
                <a:cxn ang="0">
                  <a:pos x="775" y="203"/>
                </a:cxn>
                <a:cxn ang="0">
                  <a:pos x="775" y="246"/>
                </a:cxn>
                <a:cxn ang="0">
                  <a:pos x="831" y="285"/>
                </a:cxn>
                <a:cxn ang="0">
                  <a:pos x="836" y="398"/>
                </a:cxn>
                <a:cxn ang="0">
                  <a:pos x="677" y="535"/>
                </a:cxn>
                <a:cxn ang="0">
                  <a:pos x="649" y="540"/>
                </a:cxn>
                <a:cxn ang="0">
                  <a:pos x="614" y="572"/>
                </a:cxn>
                <a:cxn ang="0">
                  <a:pos x="555" y="574"/>
                </a:cxn>
                <a:cxn ang="0">
                  <a:pos x="549" y="563"/>
                </a:cxn>
                <a:cxn ang="0">
                  <a:pos x="425" y="559"/>
                </a:cxn>
                <a:cxn ang="0">
                  <a:pos x="430" y="529"/>
                </a:cxn>
                <a:cxn ang="0">
                  <a:pos x="343" y="466"/>
                </a:cxn>
                <a:cxn ang="0">
                  <a:pos x="362" y="431"/>
                </a:cxn>
                <a:cxn ang="0">
                  <a:pos x="362" y="411"/>
                </a:cxn>
                <a:cxn ang="0">
                  <a:pos x="328" y="392"/>
                </a:cxn>
                <a:cxn ang="0">
                  <a:pos x="297" y="392"/>
                </a:cxn>
                <a:cxn ang="0">
                  <a:pos x="252" y="437"/>
                </a:cxn>
                <a:cxn ang="0">
                  <a:pos x="41" y="444"/>
                </a:cxn>
                <a:cxn ang="0">
                  <a:pos x="0" y="396"/>
                </a:cxn>
                <a:cxn ang="0">
                  <a:pos x="19" y="368"/>
                </a:cxn>
                <a:cxn ang="0">
                  <a:pos x="30" y="224"/>
                </a:cxn>
                <a:cxn ang="0">
                  <a:pos x="117" y="144"/>
                </a:cxn>
              </a:cxnLst>
              <a:rect l="0" t="0" r="r" b="b"/>
              <a:pathLst>
                <a:path w="836" h="574">
                  <a:moveTo>
                    <a:pt x="117" y="144"/>
                  </a:moveTo>
                  <a:lnTo>
                    <a:pt x="223" y="144"/>
                  </a:lnTo>
                  <a:lnTo>
                    <a:pt x="360" y="29"/>
                  </a:lnTo>
                  <a:lnTo>
                    <a:pt x="414" y="72"/>
                  </a:lnTo>
                  <a:lnTo>
                    <a:pt x="503" y="0"/>
                  </a:lnTo>
                  <a:lnTo>
                    <a:pt x="562" y="0"/>
                  </a:lnTo>
                  <a:lnTo>
                    <a:pt x="532" y="42"/>
                  </a:lnTo>
                  <a:lnTo>
                    <a:pt x="629" y="109"/>
                  </a:lnTo>
                  <a:lnTo>
                    <a:pt x="716" y="50"/>
                  </a:lnTo>
                  <a:lnTo>
                    <a:pt x="720" y="155"/>
                  </a:lnTo>
                  <a:lnTo>
                    <a:pt x="775" y="203"/>
                  </a:lnTo>
                  <a:lnTo>
                    <a:pt x="775" y="246"/>
                  </a:lnTo>
                  <a:lnTo>
                    <a:pt x="831" y="285"/>
                  </a:lnTo>
                  <a:lnTo>
                    <a:pt x="836" y="398"/>
                  </a:lnTo>
                  <a:lnTo>
                    <a:pt x="677" y="535"/>
                  </a:lnTo>
                  <a:lnTo>
                    <a:pt x="649" y="540"/>
                  </a:lnTo>
                  <a:lnTo>
                    <a:pt x="614" y="572"/>
                  </a:lnTo>
                  <a:lnTo>
                    <a:pt x="555" y="574"/>
                  </a:lnTo>
                  <a:lnTo>
                    <a:pt x="549" y="563"/>
                  </a:lnTo>
                  <a:lnTo>
                    <a:pt x="425" y="559"/>
                  </a:lnTo>
                  <a:lnTo>
                    <a:pt x="430" y="529"/>
                  </a:lnTo>
                  <a:lnTo>
                    <a:pt x="343" y="466"/>
                  </a:lnTo>
                  <a:lnTo>
                    <a:pt x="362" y="431"/>
                  </a:lnTo>
                  <a:lnTo>
                    <a:pt x="362" y="411"/>
                  </a:lnTo>
                  <a:lnTo>
                    <a:pt x="328" y="392"/>
                  </a:lnTo>
                  <a:lnTo>
                    <a:pt x="297" y="392"/>
                  </a:lnTo>
                  <a:lnTo>
                    <a:pt x="252" y="437"/>
                  </a:lnTo>
                  <a:lnTo>
                    <a:pt x="41" y="444"/>
                  </a:lnTo>
                  <a:lnTo>
                    <a:pt x="0" y="396"/>
                  </a:lnTo>
                  <a:lnTo>
                    <a:pt x="19" y="368"/>
                  </a:lnTo>
                  <a:lnTo>
                    <a:pt x="30" y="224"/>
                  </a:lnTo>
                  <a:lnTo>
                    <a:pt x="117" y="144"/>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 name="Freeform 19"/>
            <p:cNvSpPr>
              <a:spLocks/>
            </p:cNvSpPr>
            <p:nvPr/>
          </p:nvSpPr>
          <p:spPr bwMode="auto">
            <a:xfrm>
              <a:off x="8058564" y="2920520"/>
              <a:ext cx="265816" cy="337654"/>
            </a:xfrm>
            <a:custGeom>
              <a:avLst/>
              <a:gdLst/>
              <a:ahLst/>
              <a:cxnLst>
                <a:cxn ang="0">
                  <a:pos x="0" y="218"/>
                </a:cxn>
                <a:cxn ang="0">
                  <a:pos x="9" y="235"/>
                </a:cxn>
                <a:cxn ang="0">
                  <a:pos x="68" y="200"/>
                </a:cxn>
                <a:cxn ang="0">
                  <a:pos x="74" y="229"/>
                </a:cxn>
                <a:cxn ang="0">
                  <a:pos x="165" y="161"/>
                </a:cxn>
                <a:cxn ang="0">
                  <a:pos x="168" y="96"/>
                </a:cxn>
                <a:cxn ang="0">
                  <a:pos x="185" y="46"/>
                </a:cxn>
                <a:cxn ang="0">
                  <a:pos x="161" y="0"/>
                </a:cxn>
                <a:cxn ang="0">
                  <a:pos x="141" y="3"/>
                </a:cxn>
                <a:cxn ang="0">
                  <a:pos x="133" y="87"/>
                </a:cxn>
                <a:cxn ang="0">
                  <a:pos x="96" y="113"/>
                </a:cxn>
                <a:cxn ang="0">
                  <a:pos x="76" y="161"/>
                </a:cxn>
                <a:cxn ang="0">
                  <a:pos x="26" y="179"/>
                </a:cxn>
                <a:cxn ang="0">
                  <a:pos x="3" y="207"/>
                </a:cxn>
              </a:cxnLst>
              <a:rect l="0" t="0" r="r" b="b"/>
              <a:pathLst>
                <a:path w="185" h="235">
                  <a:moveTo>
                    <a:pt x="0" y="218"/>
                  </a:moveTo>
                  <a:lnTo>
                    <a:pt x="9" y="235"/>
                  </a:lnTo>
                  <a:lnTo>
                    <a:pt x="68" y="200"/>
                  </a:lnTo>
                  <a:lnTo>
                    <a:pt x="74" y="229"/>
                  </a:lnTo>
                  <a:lnTo>
                    <a:pt x="165" y="161"/>
                  </a:lnTo>
                  <a:lnTo>
                    <a:pt x="168" y="96"/>
                  </a:lnTo>
                  <a:lnTo>
                    <a:pt x="185" y="46"/>
                  </a:lnTo>
                  <a:lnTo>
                    <a:pt x="161" y="0"/>
                  </a:lnTo>
                  <a:lnTo>
                    <a:pt x="141" y="3"/>
                  </a:lnTo>
                  <a:lnTo>
                    <a:pt x="133" y="87"/>
                  </a:lnTo>
                  <a:lnTo>
                    <a:pt x="96" y="113"/>
                  </a:lnTo>
                  <a:lnTo>
                    <a:pt x="76" y="161"/>
                  </a:lnTo>
                  <a:lnTo>
                    <a:pt x="26" y="179"/>
                  </a:lnTo>
                  <a:lnTo>
                    <a:pt x="3" y="207"/>
                  </a:lnTo>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5" name="Freeform 21"/>
            <p:cNvSpPr>
              <a:spLocks/>
            </p:cNvSpPr>
            <p:nvPr/>
          </p:nvSpPr>
          <p:spPr bwMode="auto">
            <a:xfrm>
              <a:off x="8242480" y="2720801"/>
              <a:ext cx="156614" cy="172419"/>
            </a:xfrm>
            <a:custGeom>
              <a:avLst/>
              <a:gdLst/>
              <a:ahLst/>
              <a:cxnLst>
                <a:cxn ang="0">
                  <a:pos x="11" y="120"/>
                </a:cxn>
                <a:cxn ang="0">
                  <a:pos x="29" y="113"/>
                </a:cxn>
                <a:cxn ang="0">
                  <a:pos x="40" y="87"/>
                </a:cxn>
                <a:cxn ang="0">
                  <a:pos x="68" y="109"/>
                </a:cxn>
                <a:cxn ang="0">
                  <a:pos x="79" y="81"/>
                </a:cxn>
                <a:cxn ang="0">
                  <a:pos x="109" y="72"/>
                </a:cxn>
                <a:cxn ang="0">
                  <a:pos x="100" y="37"/>
                </a:cxn>
                <a:cxn ang="0">
                  <a:pos x="79" y="39"/>
                </a:cxn>
                <a:cxn ang="0">
                  <a:pos x="31" y="0"/>
                </a:cxn>
                <a:cxn ang="0">
                  <a:pos x="31" y="63"/>
                </a:cxn>
                <a:cxn ang="0">
                  <a:pos x="16" y="83"/>
                </a:cxn>
                <a:cxn ang="0">
                  <a:pos x="0" y="102"/>
                </a:cxn>
                <a:cxn ang="0">
                  <a:pos x="11" y="120"/>
                </a:cxn>
              </a:cxnLst>
              <a:rect l="0" t="0" r="r" b="b"/>
              <a:pathLst>
                <a:path w="109" h="120">
                  <a:moveTo>
                    <a:pt x="11" y="120"/>
                  </a:moveTo>
                  <a:lnTo>
                    <a:pt x="29" y="113"/>
                  </a:lnTo>
                  <a:lnTo>
                    <a:pt x="40" y="87"/>
                  </a:lnTo>
                  <a:lnTo>
                    <a:pt x="68" y="109"/>
                  </a:lnTo>
                  <a:lnTo>
                    <a:pt x="79" y="81"/>
                  </a:lnTo>
                  <a:lnTo>
                    <a:pt x="109" y="72"/>
                  </a:lnTo>
                  <a:lnTo>
                    <a:pt x="100" y="37"/>
                  </a:lnTo>
                  <a:lnTo>
                    <a:pt x="79" y="39"/>
                  </a:lnTo>
                  <a:lnTo>
                    <a:pt x="31" y="0"/>
                  </a:lnTo>
                  <a:lnTo>
                    <a:pt x="31" y="63"/>
                  </a:lnTo>
                  <a:lnTo>
                    <a:pt x="16" y="83"/>
                  </a:lnTo>
                  <a:lnTo>
                    <a:pt x="0" y="102"/>
                  </a:lnTo>
                  <a:lnTo>
                    <a:pt x="11" y="120"/>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6" name="Freeform 23"/>
            <p:cNvSpPr>
              <a:spLocks/>
            </p:cNvSpPr>
            <p:nvPr/>
          </p:nvSpPr>
          <p:spPr bwMode="auto">
            <a:xfrm>
              <a:off x="8982454" y="5689283"/>
              <a:ext cx="250010" cy="264376"/>
            </a:xfrm>
            <a:custGeom>
              <a:avLst/>
              <a:gdLst/>
              <a:ahLst/>
              <a:cxnLst>
                <a:cxn ang="0">
                  <a:pos x="0" y="176"/>
                </a:cxn>
                <a:cxn ang="0">
                  <a:pos x="56" y="184"/>
                </a:cxn>
                <a:cxn ang="0">
                  <a:pos x="74" y="167"/>
                </a:cxn>
                <a:cxn ang="0">
                  <a:pos x="115" y="97"/>
                </a:cxn>
                <a:cxn ang="0">
                  <a:pos x="145" y="97"/>
                </a:cxn>
                <a:cxn ang="0">
                  <a:pos x="145" y="80"/>
                </a:cxn>
                <a:cxn ang="0">
                  <a:pos x="174" y="47"/>
                </a:cxn>
                <a:cxn ang="0">
                  <a:pos x="167" y="19"/>
                </a:cxn>
                <a:cxn ang="0">
                  <a:pos x="148" y="17"/>
                </a:cxn>
                <a:cxn ang="0">
                  <a:pos x="139" y="0"/>
                </a:cxn>
                <a:cxn ang="0">
                  <a:pos x="128" y="4"/>
                </a:cxn>
                <a:cxn ang="0">
                  <a:pos x="119" y="39"/>
                </a:cxn>
                <a:cxn ang="0">
                  <a:pos x="80" y="84"/>
                </a:cxn>
                <a:cxn ang="0">
                  <a:pos x="50" y="93"/>
                </a:cxn>
                <a:cxn ang="0">
                  <a:pos x="2" y="137"/>
                </a:cxn>
                <a:cxn ang="0">
                  <a:pos x="0" y="176"/>
                </a:cxn>
              </a:cxnLst>
              <a:rect l="0" t="0" r="r" b="b"/>
              <a:pathLst>
                <a:path w="174" h="184">
                  <a:moveTo>
                    <a:pt x="0" y="176"/>
                  </a:moveTo>
                  <a:lnTo>
                    <a:pt x="56" y="184"/>
                  </a:lnTo>
                  <a:lnTo>
                    <a:pt x="74" y="167"/>
                  </a:lnTo>
                  <a:lnTo>
                    <a:pt x="115" y="97"/>
                  </a:lnTo>
                  <a:lnTo>
                    <a:pt x="145" y="97"/>
                  </a:lnTo>
                  <a:lnTo>
                    <a:pt x="145" y="80"/>
                  </a:lnTo>
                  <a:lnTo>
                    <a:pt x="174" y="47"/>
                  </a:lnTo>
                  <a:lnTo>
                    <a:pt x="167" y="19"/>
                  </a:lnTo>
                  <a:lnTo>
                    <a:pt x="148" y="17"/>
                  </a:lnTo>
                  <a:lnTo>
                    <a:pt x="139" y="0"/>
                  </a:lnTo>
                  <a:lnTo>
                    <a:pt x="128" y="4"/>
                  </a:lnTo>
                  <a:lnTo>
                    <a:pt x="119" y="39"/>
                  </a:lnTo>
                  <a:lnTo>
                    <a:pt x="80" y="84"/>
                  </a:lnTo>
                  <a:lnTo>
                    <a:pt x="50" y="93"/>
                  </a:lnTo>
                  <a:lnTo>
                    <a:pt x="2" y="137"/>
                  </a:lnTo>
                  <a:lnTo>
                    <a:pt x="0" y="176"/>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7" name="Freeform 24"/>
            <p:cNvSpPr>
              <a:spLocks/>
            </p:cNvSpPr>
            <p:nvPr/>
          </p:nvSpPr>
          <p:spPr bwMode="auto">
            <a:xfrm>
              <a:off x="9209473" y="5482379"/>
              <a:ext cx="159490" cy="260064"/>
            </a:xfrm>
            <a:custGeom>
              <a:avLst/>
              <a:gdLst/>
              <a:ahLst/>
              <a:cxnLst>
                <a:cxn ang="0">
                  <a:pos x="9" y="135"/>
                </a:cxn>
                <a:cxn ang="0">
                  <a:pos x="31" y="139"/>
                </a:cxn>
                <a:cxn ang="0">
                  <a:pos x="33" y="172"/>
                </a:cxn>
                <a:cxn ang="0">
                  <a:pos x="44" y="181"/>
                </a:cxn>
                <a:cxn ang="0">
                  <a:pos x="111" y="109"/>
                </a:cxn>
                <a:cxn ang="0">
                  <a:pos x="98" y="76"/>
                </a:cxn>
                <a:cxn ang="0">
                  <a:pos x="79" y="85"/>
                </a:cxn>
                <a:cxn ang="0">
                  <a:pos x="57" y="52"/>
                </a:cxn>
                <a:cxn ang="0">
                  <a:pos x="42" y="52"/>
                </a:cxn>
                <a:cxn ang="0">
                  <a:pos x="35" y="26"/>
                </a:cxn>
                <a:cxn ang="0">
                  <a:pos x="7" y="0"/>
                </a:cxn>
                <a:cxn ang="0">
                  <a:pos x="0" y="28"/>
                </a:cxn>
                <a:cxn ang="0">
                  <a:pos x="22" y="54"/>
                </a:cxn>
                <a:cxn ang="0">
                  <a:pos x="35" y="87"/>
                </a:cxn>
                <a:cxn ang="0">
                  <a:pos x="31" y="104"/>
                </a:cxn>
                <a:cxn ang="0">
                  <a:pos x="9" y="109"/>
                </a:cxn>
                <a:cxn ang="0">
                  <a:pos x="9" y="135"/>
                </a:cxn>
              </a:cxnLst>
              <a:rect l="0" t="0" r="r" b="b"/>
              <a:pathLst>
                <a:path w="111" h="181">
                  <a:moveTo>
                    <a:pt x="9" y="135"/>
                  </a:moveTo>
                  <a:lnTo>
                    <a:pt x="31" y="139"/>
                  </a:lnTo>
                  <a:lnTo>
                    <a:pt x="33" y="172"/>
                  </a:lnTo>
                  <a:lnTo>
                    <a:pt x="44" y="181"/>
                  </a:lnTo>
                  <a:lnTo>
                    <a:pt x="111" y="109"/>
                  </a:lnTo>
                  <a:lnTo>
                    <a:pt x="98" y="76"/>
                  </a:lnTo>
                  <a:lnTo>
                    <a:pt x="79" y="85"/>
                  </a:lnTo>
                  <a:lnTo>
                    <a:pt x="57" y="52"/>
                  </a:lnTo>
                  <a:lnTo>
                    <a:pt x="42" y="52"/>
                  </a:lnTo>
                  <a:lnTo>
                    <a:pt x="35" y="26"/>
                  </a:lnTo>
                  <a:lnTo>
                    <a:pt x="7" y="0"/>
                  </a:lnTo>
                  <a:lnTo>
                    <a:pt x="0" y="28"/>
                  </a:lnTo>
                  <a:lnTo>
                    <a:pt x="22" y="54"/>
                  </a:lnTo>
                  <a:lnTo>
                    <a:pt x="35" y="87"/>
                  </a:lnTo>
                  <a:lnTo>
                    <a:pt x="31" y="104"/>
                  </a:lnTo>
                  <a:lnTo>
                    <a:pt x="9" y="109"/>
                  </a:lnTo>
                  <a:lnTo>
                    <a:pt x="9" y="135"/>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8" name="Freeform 15"/>
            <p:cNvSpPr>
              <a:spLocks/>
            </p:cNvSpPr>
            <p:nvPr/>
          </p:nvSpPr>
          <p:spPr bwMode="auto">
            <a:xfrm>
              <a:off x="4393182" y="2855863"/>
              <a:ext cx="130753" cy="247134"/>
            </a:xfrm>
            <a:custGeom>
              <a:avLst/>
              <a:gdLst/>
              <a:ahLst/>
              <a:cxnLst>
                <a:cxn ang="0">
                  <a:pos x="35" y="172"/>
                </a:cxn>
                <a:cxn ang="0">
                  <a:pos x="91" y="154"/>
                </a:cxn>
                <a:cxn ang="0">
                  <a:pos x="55" y="50"/>
                </a:cxn>
                <a:cxn ang="0">
                  <a:pos x="72" y="17"/>
                </a:cxn>
                <a:cxn ang="0">
                  <a:pos x="46" y="24"/>
                </a:cxn>
                <a:cxn ang="0">
                  <a:pos x="55" y="2"/>
                </a:cxn>
                <a:cxn ang="0">
                  <a:pos x="22" y="0"/>
                </a:cxn>
                <a:cxn ang="0">
                  <a:pos x="22" y="58"/>
                </a:cxn>
                <a:cxn ang="0">
                  <a:pos x="35" y="85"/>
                </a:cxn>
                <a:cxn ang="0">
                  <a:pos x="11" y="128"/>
                </a:cxn>
                <a:cxn ang="0">
                  <a:pos x="31" y="137"/>
                </a:cxn>
                <a:cxn ang="0">
                  <a:pos x="0" y="172"/>
                </a:cxn>
                <a:cxn ang="0">
                  <a:pos x="35" y="172"/>
                </a:cxn>
              </a:cxnLst>
              <a:rect l="0" t="0" r="r" b="b"/>
              <a:pathLst>
                <a:path w="91" h="172">
                  <a:moveTo>
                    <a:pt x="35" y="172"/>
                  </a:moveTo>
                  <a:lnTo>
                    <a:pt x="91" y="154"/>
                  </a:lnTo>
                  <a:lnTo>
                    <a:pt x="55" y="50"/>
                  </a:lnTo>
                  <a:lnTo>
                    <a:pt x="72" y="17"/>
                  </a:lnTo>
                  <a:lnTo>
                    <a:pt x="46" y="24"/>
                  </a:lnTo>
                  <a:lnTo>
                    <a:pt x="55" y="2"/>
                  </a:lnTo>
                  <a:lnTo>
                    <a:pt x="22" y="0"/>
                  </a:lnTo>
                  <a:lnTo>
                    <a:pt x="22" y="58"/>
                  </a:lnTo>
                  <a:lnTo>
                    <a:pt x="35" y="85"/>
                  </a:lnTo>
                  <a:lnTo>
                    <a:pt x="11" y="128"/>
                  </a:lnTo>
                  <a:lnTo>
                    <a:pt x="31" y="137"/>
                  </a:lnTo>
                  <a:lnTo>
                    <a:pt x="0" y="172"/>
                  </a:lnTo>
                  <a:lnTo>
                    <a:pt x="35" y="172"/>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9" name="Freeform 16"/>
            <p:cNvSpPr>
              <a:spLocks/>
            </p:cNvSpPr>
            <p:nvPr/>
          </p:nvSpPr>
          <p:spPr bwMode="auto">
            <a:xfrm>
              <a:off x="4299786" y="2977995"/>
              <a:ext cx="93394" cy="90520"/>
            </a:xfrm>
            <a:custGeom>
              <a:avLst/>
              <a:gdLst/>
              <a:ahLst/>
              <a:cxnLst>
                <a:cxn ang="0">
                  <a:pos x="48" y="8"/>
                </a:cxn>
                <a:cxn ang="0">
                  <a:pos x="65" y="21"/>
                </a:cxn>
                <a:cxn ang="0">
                  <a:pos x="52" y="56"/>
                </a:cxn>
                <a:cxn ang="0">
                  <a:pos x="7" y="63"/>
                </a:cxn>
                <a:cxn ang="0">
                  <a:pos x="2" y="45"/>
                </a:cxn>
                <a:cxn ang="0">
                  <a:pos x="11" y="39"/>
                </a:cxn>
                <a:cxn ang="0">
                  <a:pos x="0" y="32"/>
                </a:cxn>
                <a:cxn ang="0">
                  <a:pos x="2" y="15"/>
                </a:cxn>
                <a:cxn ang="0">
                  <a:pos x="17" y="15"/>
                </a:cxn>
                <a:cxn ang="0">
                  <a:pos x="26" y="2"/>
                </a:cxn>
                <a:cxn ang="0">
                  <a:pos x="41" y="0"/>
                </a:cxn>
                <a:cxn ang="0">
                  <a:pos x="48" y="8"/>
                </a:cxn>
              </a:cxnLst>
              <a:rect l="0" t="0" r="r" b="b"/>
              <a:pathLst>
                <a:path w="65" h="63">
                  <a:moveTo>
                    <a:pt x="48" y="8"/>
                  </a:moveTo>
                  <a:lnTo>
                    <a:pt x="65" y="21"/>
                  </a:lnTo>
                  <a:lnTo>
                    <a:pt x="52" y="56"/>
                  </a:lnTo>
                  <a:lnTo>
                    <a:pt x="7" y="63"/>
                  </a:lnTo>
                  <a:lnTo>
                    <a:pt x="2" y="45"/>
                  </a:lnTo>
                  <a:lnTo>
                    <a:pt x="11" y="39"/>
                  </a:lnTo>
                  <a:lnTo>
                    <a:pt x="0" y="32"/>
                  </a:lnTo>
                  <a:lnTo>
                    <a:pt x="2" y="15"/>
                  </a:lnTo>
                  <a:lnTo>
                    <a:pt x="17" y="15"/>
                  </a:lnTo>
                  <a:lnTo>
                    <a:pt x="26" y="2"/>
                  </a:lnTo>
                  <a:lnTo>
                    <a:pt x="41" y="0"/>
                  </a:lnTo>
                  <a:lnTo>
                    <a:pt x="48" y="8"/>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40" name="Freeform 18"/>
            <p:cNvSpPr>
              <a:spLocks/>
            </p:cNvSpPr>
            <p:nvPr/>
          </p:nvSpPr>
          <p:spPr bwMode="auto">
            <a:xfrm>
              <a:off x="7794186" y="3870261"/>
              <a:ext cx="117820" cy="175292"/>
            </a:xfrm>
            <a:custGeom>
              <a:avLst/>
              <a:gdLst/>
              <a:ahLst/>
              <a:cxnLst>
                <a:cxn ang="0">
                  <a:pos x="0" y="0"/>
                </a:cxn>
                <a:cxn ang="0">
                  <a:pos x="39" y="0"/>
                </a:cxn>
                <a:cxn ang="0">
                  <a:pos x="41" y="33"/>
                </a:cxn>
                <a:cxn ang="0">
                  <a:pos x="43" y="59"/>
                </a:cxn>
                <a:cxn ang="0">
                  <a:pos x="71" y="74"/>
                </a:cxn>
                <a:cxn ang="0">
                  <a:pos x="82" y="96"/>
                </a:cxn>
                <a:cxn ang="0">
                  <a:pos x="69" y="122"/>
                </a:cxn>
                <a:cxn ang="0">
                  <a:pos x="35" y="118"/>
                </a:cxn>
                <a:cxn ang="0">
                  <a:pos x="13" y="96"/>
                </a:cxn>
                <a:cxn ang="0">
                  <a:pos x="35" y="87"/>
                </a:cxn>
                <a:cxn ang="0">
                  <a:pos x="32" y="63"/>
                </a:cxn>
                <a:cxn ang="0">
                  <a:pos x="11" y="48"/>
                </a:cxn>
                <a:cxn ang="0">
                  <a:pos x="0" y="0"/>
                </a:cxn>
              </a:cxnLst>
              <a:rect l="0" t="0" r="r" b="b"/>
              <a:pathLst>
                <a:path w="82" h="122">
                  <a:moveTo>
                    <a:pt x="0" y="0"/>
                  </a:moveTo>
                  <a:lnTo>
                    <a:pt x="39" y="0"/>
                  </a:lnTo>
                  <a:lnTo>
                    <a:pt x="41" y="33"/>
                  </a:lnTo>
                  <a:lnTo>
                    <a:pt x="43" y="59"/>
                  </a:lnTo>
                  <a:lnTo>
                    <a:pt x="71" y="74"/>
                  </a:lnTo>
                  <a:lnTo>
                    <a:pt x="82" y="96"/>
                  </a:lnTo>
                  <a:lnTo>
                    <a:pt x="69" y="122"/>
                  </a:lnTo>
                  <a:lnTo>
                    <a:pt x="35" y="118"/>
                  </a:lnTo>
                  <a:lnTo>
                    <a:pt x="13" y="96"/>
                  </a:lnTo>
                  <a:lnTo>
                    <a:pt x="35" y="87"/>
                  </a:lnTo>
                  <a:lnTo>
                    <a:pt x="32" y="63"/>
                  </a:lnTo>
                  <a:lnTo>
                    <a:pt x="11" y="48"/>
                  </a:lnTo>
                  <a:lnTo>
                    <a:pt x="0" y="0"/>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41" name="Freeform 17"/>
            <p:cNvSpPr>
              <a:spLocks/>
            </p:cNvSpPr>
            <p:nvPr/>
          </p:nvSpPr>
          <p:spPr bwMode="auto">
            <a:xfrm>
              <a:off x="7719469" y="3670545"/>
              <a:ext cx="74717" cy="66093"/>
            </a:xfrm>
            <a:custGeom>
              <a:avLst/>
              <a:gdLst/>
              <a:ahLst/>
              <a:cxnLst>
                <a:cxn ang="0">
                  <a:pos x="21" y="0"/>
                </a:cxn>
                <a:cxn ang="0">
                  <a:pos x="0" y="37"/>
                </a:cxn>
                <a:cxn ang="0">
                  <a:pos x="26" y="46"/>
                </a:cxn>
                <a:cxn ang="0">
                  <a:pos x="52" y="41"/>
                </a:cxn>
                <a:cxn ang="0">
                  <a:pos x="21" y="0"/>
                </a:cxn>
              </a:cxnLst>
              <a:rect l="0" t="0" r="r" b="b"/>
              <a:pathLst>
                <a:path w="52" h="46">
                  <a:moveTo>
                    <a:pt x="21" y="0"/>
                  </a:moveTo>
                  <a:lnTo>
                    <a:pt x="0" y="37"/>
                  </a:lnTo>
                  <a:lnTo>
                    <a:pt x="26" y="46"/>
                  </a:lnTo>
                  <a:lnTo>
                    <a:pt x="52" y="41"/>
                  </a:lnTo>
                  <a:lnTo>
                    <a:pt x="21" y="0"/>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42" name="Freeform 20"/>
            <p:cNvSpPr>
              <a:spLocks/>
            </p:cNvSpPr>
            <p:nvPr/>
          </p:nvSpPr>
          <p:spPr bwMode="auto">
            <a:xfrm>
              <a:off x="8009712" y="3258174"/>
              <a:ext cx="58909" cy="103451"/>
            </a:xfrm>
            <a:custGeom>
              <a:avLst/>
              <a:gdLst/>
              <a:ahLst/>
              <a:cxnLst>
                <a:cxn ang="0">
                  <a:pos x="34" y="72"/>
                </a:cxn>
                <a:cxn ang="0">
                  <a:pos x="13" y="39"/>
                </a:cxn>
                <a:cxn ang="0">
                  <a:pos x="0" y="18"/>
                </a:cxn>
                <a:cxn ang="0">
                  <a:pos x="17" y="0"/>
                </a:cxn>
                <a:cxn ang="0">
                  <a:pos x="41" y="20"/>
                </a:cxn>
                <a:cxn ang="0">
                  <a:pos x="34" y="72"/>
                </a:cxn>
              </a:cxnLst>
              <a:rect l="0" t="0" r="r" b="b"/>
              <a:pathLst>
                <a:path w="41" h="72">
                  <a:moveTo>
                    <a:pt x="34" y="72"/>
                  </a:moveTo>
                  <a:lnTo>
                    <a:pt x="13" y="39"/>
                  </a:lnTo>
                  <a:lnTo>
                    <a:pt x="0" y="18"/>
                  </a:lnTo>
                  <a:lnTo>
                    <a:pt x="17" y="0"/>
                  </a:lnTo>
                  <a:lnTo>
                    <a:pt x="41" y="20"/>
                  </a:lnTo>
                  <a:lnTo>
                    <a:pt x="34" y="72"/>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43" name="Freeform 22"/>
            <p:cNvSpPr>
              <a:spLocks/>
            </p:cNvSpPr>
            <p:nvPr/>
          </p:nvSpPr>
          <p:spPr bwMode="auto">
            <a:xfrm>
              <a:off x="9001113" y="5979538"/>
              <a:ext cx="47415" cy="50290"/>
            </a:xfrm>
            <a:custGeom>
              <a:avLst/>
              <a:gdLst/>
              <a:ahLst/>
              <a:cxnLst>
                <a:cxn ang="0">
                  <a:pos x="17" y="35"/>
                </a:cxn>
                <a:cxn ang="0">
                  <a:pos x="33" y="24"/>
                </a:cxn>
                <a:cxn ang="0">
                  <a:pos x="24" y="4"/>
                </a:cxn>
                <a:cxn ang="0">
                  <a:pos x="0" y="0"/>
                </a:cxn>
                <a:cxn ang="0">
                  <a:pos x="7" y="21"/>
                </a:cxn>
                <a:cxn ang="0">
                  <a:pos x="2" y="32"/>
                </a:cxn>
                <a:cxn ang="0">
                  <a:pos x="17" y="35"/>
                </a:cxn>
              </a:cxnLst>
              <a:rect l="0" t="0" r="r" b="b"/>
              <a:pathLst>
                <a:path w="33" h="35">
                  <a:moveTo>
                    <a:pt x="17" y="35"/>
                  </a:moveTo>
                  <a:lnTo>
                    <a:pt x="33" y="24"/>
                  </a:lnTo>
                  <a:lnTo>
                    <a:pt x="24" y="4"/>
                  </a:lnTo>
                  <a:lnTo>
                    <a:pt x="0" y="0"/>
                  </a:lnTo>
                  <a:lnTo>
                    <a:pt x="7" y="21"/>
                  </a:lnTo>
                  <a:lnTo>
                    <a:pt x="2" y="32"/>
                  </a:lnTo>
                  <a:lnTo>
                    <a:pt x="17" y="35"/>
                  </a:lnTo>
                  <a:close/>
                </a:path>
              </a:pathLst>
            </a:custGeom>
            <a:noFill/>
            <a:ln w="4763" cap="rnd">
              <a:solidFill>
                <a:srgbClr val="FFFFFF">
                  <a:alpha val="69804"/>
                </a:srgb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grpSp>
      <p:grpSp>
        <p:nvGrpSpPr>
          <p:cNvPr id="3" name="Groupe 72"/>
          <p:cNvGrpSpPr/>
          <p:nvPr/>
        </p:nvGrpSpPr>
        <p:grpSpPr>
          <a:xfrm>
            <a:off x="5333764" y="3679235"/>
            <a:ext cx="3157167" cy="1285431"/>
            <a:chOff x="1286729" y="2712190"/>
            <a:chExt cx="8001752" cy="3007283"/>
          </a:xfrm>
          <a:solidFill>
            <a:schemeClr val="accent3"/>
          </a:solidFill>
        </p:grpSpPr>
        <p:sp>
          <p:nvSpPr>
            <p:cNvPr id="45" name="Oval 38"/>
            <p:cNvSpPr>
              <a:spLocks noChangeArrowheads="1"/>
            </p:cNvSpPr>
            <p:nvPr/>
          </p:nvSpPr>
          <p:spPr bwMode="auto">
            <a:xfrm>
              <a:off x="4296905" y="299237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Oval 25"/>
            <p:cNvSpPr>
              <a:spLocks noChangeArrowheads="1"/>
            </p:cNvSpPr>
            <p:nvPr/>
          </p:nvSpPr>
          <p:spPr bwMode="auto">
            <a:xfrm>
              <a:off x="2240789" y="4713693"/>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Oval 26"/>
            <p:cNvSpPr>
              <a:spLocks noChangeArrowheads="1"/>
            </p:cNvSpPr>
            <p:nvPr/>
          </p:nvSpPr>
          <p:spPr bwMode="auto">
            <a:xfrm>
              <a:off x="2104290" y="4157640"/>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Oval 27"/>
            <p:cNvSpPr>
              <a:spLocks noChangeArrowheads="1"/>
            </p:cNvSpPr>
            <p:nvPr/>
          </p:nvSpPr>
          <p:spPr bwMode="auto">
            <a:xfrm>
              <a:off x="8355973" y="517635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Oval 28"/>
            <p:cNvSpPr>
              <a:spLocks noChangeArrowheads="1"/>
            </p:cNvSpPr>
            <p:nvPr/>
          </p:nvSpPr>
          <p:spPr bwMode="auto">
            <a:xfrm>
              <a:off x="9216639" y="564763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Oval 29"/>
            <p:cNvSpPr>
              <a:spLocks noChangeArrowheads="1"/>
            </p:cNvSpPr>
            <p:nvPr/>
          </p:nvSpPr>
          <p:spPr bwMode="auto">
            <a:xfrm>
              <a:off x="7659106" y="4295576"/>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Oval 30"/>
            <p:cNvSpPr>
              <a:spLocks noChangeArrowheads="1"/>
            </p:cNvSpPr>
            <p:nvPr/>
          </p:nvSpPr>
          <p:spPr bwMode="auto">
            <a:xfrm>
              <a:off x="7253918" y="3337211"/>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Oval 31"/>
            <p:cNvSpPr>
              <a:spLocks noChangeArrowheads="1"/>
            </p:cNvSpPr>
            <p:nvPr/>
          </p:nvSpPr>
          <p:spPr bwMode="auto">
            <a:xfrm>
              <a:off x="7840148" y="39176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Oval 32"/>
            <p:cNvSpPr>
              <a:spLocks noChangeArrowheads="1"/>
            </p:cNvSpPr>
            <p:nvPr/>
          </p:nvSpPr>
          <p:spPr bwMode="auto">
            <a:xfrm>
              <a:off x="8230968" y="311450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Oval 33"/>
            <p:cNvSpPr>
              <a:spLocks noChangeArrowheads="1"/>
            </p:cNvSpPr>
            <p:nvPr/>
          </p:nvSpPr>
          <p:spPr bwMode="auto">
            <a:xfrm>
              <a:off x="6574293" y="3774007"/>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Oval 34"/>
            <p:cNvSpPr>
              <a:spLocks noChangeArrowheads="1"/>
            </p:cNvSpPr>
            <p:nvPr/>
          </p:nvSpPr>
          <p:spPr bwMode="auto">
            <a:xfrm>
              <a:off x="5953579" y="3805617"/>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Oval 35"/>
            <p:cNvSpPr>
              <a:spLocks noChangeArrowheads="1"/>
            </p:cNvSpPr>
            <p:nvPr/>
          </p:nvSpPr>
          <p:spPr bwMode="auto">
            <a:xfrm>
              <a:off x="4973656" y="5163420"/>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Oval 36"/>
            <p:cNvSpPr>
              <a:spLocks noChangeArrowheads="1"/>
            </p:cNvSpPr>
            <p:nvPr/>
          </p:nvSpPr>
          <p:spPr bwMode="auto">
            <a:xfrm>
              <a:off x="5272518" y="3480894"/>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Oval 37"/>
            <p:cNvSpPr>
              <a:spLocks noChangeArrowheads="1"/>
            </p:cNvSpPr>
            <p:nvPr/>
          </p:nvSpPr>
          <p:spPr bwMode="auto">
            <a:xfrm>
              <a:off x="4437715" y="3026856"/>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Oval 39"/>
            <p:cNvSpPr>
              <a:spLocks noChangeArrowheads="1"/>
            </p:cNvSpPr>
            <p:nvPr/>
          </p:nvSpPr>
          <p:spPr bwMode="auto">
            <a:xfrm>
              <a:off x="4717898" y="293058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Oval 40"/>
            <p:cNvSpPr>
              <a:spLocks noChangeArrowheads="1"/>
            </p:cNvSpPr>
            <p:nvPr/>
          </p:nvSpPr>
          <p:spPr bwMode="auto">
            <a:xfrm>
              <a:off x="4483694" y="3161917"/>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Oval 41"/>
            <p:cNvSpPr>
              <a:spLocks noChangeArrowheads="1"/>
            </p:cNvSpPr>
            <p:nvPr/>
          </p:nvSpPr>
          <p:spPr bwMode="auto">
            <a:xfrm>
              <a:off x="4699219" y="314611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Oval 42"/>
            <p:cNvSpPr>
              <a:spLocks noChangeArrowheads="1"/>
            </p:cNvSpPr>
            <p:nvPr/>
          </p:nvSpPr>
          <p:spPr bwMode="auto">
            <a:xfrm>
              <a:off x="4742325" y="3068524"/>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Oval 43"/>
            <p:cNvSpPr>
              <a:spLocks noChangeArrowheads="1"/>
            </p:cNvSpPr>
            <p:nvPr/>
          </p:nvSpPr>
          <p:spPr bwMode="auto">
            <a:xfrm>
              <a:off x="4365873" y="3327153"/>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Oval 44"/>
            <p:cNvSpPr>
              <a:spLocks noChangeArrowheads="1"/>
            </p:cNvSpPr>
            <p:nvPr/>
          </p:nvSpPr>
          <p:spPr bwMode="auto">
            <a:xfrm>
              <a:off x="4237994" y="358578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Oval 45"/>
            <p:cNvSpPr>
              <a:spLocks noChangeArrowheads="1"/>
            </p:cNvSpPr>
            <p:nvPr/>
          </p:nvSpPr>
          <p:spPr bwMode="auto">
            <a:xfrm>
              <a:off x="4727956" y="329554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Oval 46"/>
            <p:cNvSpPr>
              <a:spLocks noChangeArrowheads="1"/>
            </p:cNvSpPr>
            <p:nvPr/>
          </p:nvSpPr>
          <p:spPr bwMode="auto">
            <a:xfrm>
              <a:off x="4798361" y="314898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Oval 47"/>
            <p:cNvSpPr>
              <a:spLocks noChangeArrowheads="1"/>
            </p:cNvSpPr>
            <p:nvPr/>
          </p:nvSpPr>
          <p:spPr bwMode="auto">
            <a:xfrm>
              <a:off x="4883135" y="3105881"/>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Oval 48"/>
            <p:cNvSpPr>
              <a:spLocks noChangeArrowheads="1"/>
            </p:cNvSpPr>
            <p:nvPr/>
          </p:nvSpPr>
          <p:spPr bwMode="auto">
            <a:xfrm>
              <a:off x="4883135" y="3196401"/>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Oval 49"/>
            <p:cNvSpPr>
              <a:spLocks noChangeArrowheads="1"/>
            </p:cNvSpPr>
            <p:nvPr/>
          </p:nvSpPr>
          <p:spPr bwMode="auto">
            <a:xfrm>
              <a:off x="5069924" y="3292669"/>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Oval 50"/>
            <p:cNvSpPr>
              <a:spLocks noChangeArrowheads="1"/>
            </p:cNvSpPr>
            <p:nvPr/>
          </p:nvSpPr>
          <p:spPr bwMode="auto">
            <a:xfrm>
              <a:off x="4979403" y="323950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Oval 51"/>
            <p:cNvSpPr>
              <a:spLocks noChangeArrowheads="1"/>
            </p:cNvSpPr>
            <p:nvPr/>
          </p:nvSpPr>
          <p:spPr bwMode="auto">
            <a:xfrm>
              <a:off x="4957850" y="301105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Oval 52"/>
            <p:cNvSpPr>
              <a:spLocks noChangeArrowheads="1"/>
            </p:cNvSpPr>
            <p:nvPr/>
          </p:nvSpPr>
          <p:spPr bwMode="auto">
            <a:xfrm>
              <a:off x="5069924" y="3199275"/>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Oval 53"/>
            <p:cNvSpPr>
              <a:spLocks noChangeArrowheads="1"/>
            </p:cNvSpPr>
            <p:nvPr/>
          </p:nvSpPr>
          <p:spPr bwMode="auto">
            <a:xfrm>
              <a:off x="4970782" y="3117376"/>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Oval 54"/>
            <p:cNvSpPr>
              <a:spLocks noChangeArrowheads="1"/>
            </p:cNvSpPr>
            <p:nvPr/>
          </p:nvSpPr>
          <p:spPr bwMode="auto">
            <a:xfrm>
              <a:off x="4259547" y="334295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Oval 55"/>
            <p:cNvSpPr>
              <a:spLocks noChangeArrowheads="1"/>
            </p:cNvSpPr>
            <p:nvPr/>
          </p:nvSpPr>
          <p:spPr bwMode="auto">
            <a:xfrm>
              <a:off x="2477868" y="27121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Oval 56"/>
            <p:cNvSpPr>
              <a:spLocks noChangeArrowheads="1"/>
            </p:cNvSpPr>
            <p:nvPr/>
          </p:nvSpPr>
          <p:spPr bwMode="auto">
            <a:xfrm>
              <a:off x="1414608" y="2911909"/>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Oval 57"/>
            <p:cNvSpPr>
              <a:spLocks noChangeArrowheads="1"/>
            </p:cNvSpPr>
            <p:nvPr/>
          </p:nvSpPr>
          <p:spPr bwMode="auto">
            <a:xfrm>
              <a:off x="1286729" y="3590093"/>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Oval 58"/>
            <p:cNvSpPr>
              <a:spLocks noChangeArrowheads="1"/>
            </p:cNvSpPr>
            <p:nvPr/>
          </p:nvSpPr>
          <p:spPr bwMode="auto">
            <a:xfrm>
              <a:off x="1667491" y="3842974"/>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Oval 59"/>
            <p:cNvSpPr>
              <a:spLocks noChangeArrowheads="1"/>
            </p:cNvSpPr>
            <p:nvPr/>
          </p:nvSpPr>
          <p:spPr bwMode="auto">
            <a:xfrm>
              <a:off x="2736499" y="4492421"/>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60"/>
            <p:cNvSpPr>
              <a:spLocks noChangeArrowheads="1"/>
            </p:cNvSpPr>
            <p:nvPr/>
          </p:nvSpPr>
          <p:spPr bwMode="auto">
            <a:xfrm>
              <a:off x="2403152" y="508870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61"/>
            <p:cNvSpPr>
              <a:spLocks noChangeArrowheads="1"/>
            </p:cNvSpPr>
            <p:nvPr/>
          </p:nvSpPr>
          <p:spPr bwMode="auto">
            <a:xfrm>
              <a:off x="4674793" y="3049845"/>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62"/>
            <p:cNvSpPr>
              <a:spLocks noChangeArrowheads="1"/>
            </p:cNvSpPr>
            <p:nvPr/>
          </p:nvSpPr>
          <p:spPr bwMode="auto">
            <a:xfrm>
              <a:off x="4630251" y="2720811"/>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63"/>
            <p:cNvSpPr>
              <a:spLocks noChangeArrowheads="1"/>
            </p:cNvSpPr>
            <p:nvPr/>
          </p:nvSpPr>
          <p:spPr bwMode="auto">
            <a:xfrm>
              <a:off x="4758130" y="2755295"/>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64"/>
            <p:cNvSpPr>
              <a:spLocks noChangeArrowheads="1"/>
            </p:cNvSpPr>
            <p:nvPr/>
          </p:nvSpPr>
          <p:spPr bwMode="auto">
            <a:xfrm>
              <a:off x="5026819" y="272799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65"/>
            <p:cNvSpPr>
              <a:spLocks noChangeArrowheads="1"/>
            </p:cNvSpPr>
            <p:nvPr/>
          </p:nvSpPr>
          <p:spPr bwMode="auto">
            <a:xfrm>
              <a:off x="4805546" y="302685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66"/>
            <p:cNvSpPr>
              <a:spLocks noChangeArrowheads="1"/>
            </p:cNvSpPr>
            <p:nvPr/>
          </p:nvSpPr>
          <p:spPr bwMode="auto">
            <a:xfrm>
              <a:off x="7370302" y="4239539"/>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67"/>
            <p:cNvSpPr>
              <a:spLocks noChangeArrowheads="1"/>
            </p:cNvSpPr>
            <p:nvPr/>
          </p:nvSpPr>
          <p:spPr bwMode="auto">
            <a:xfrm>
              <a:off x="7445017" y="3979473"/>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68"/>
            <p:cNvSpPr>
              <a:spLocks noChangeArrowheads="1"/>
            </p:cNvSpPr>
            <p:nvPr/>
          </p:nvSpPr>
          <p:spPr bwMode="auto">
            <a:xfrm>
              <a:off x="7735258" y="368061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64"/>
            <p:cNvSpPr>
              <a:spLocks noChangeArrowheads="1"/>
            </p:cNvSpPr>
            <p:nvPr/>
          </p:nvSpPr>
          <p:spPr bwMode="auto">
            <a:xfrm>
              <a:off x="5625545" y="2815079"/>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0" name="Rectangle 9"/>
          <p:cNvSpPr>
            <a:spLocks noChangeArrowheads="1"/>
          </p:cNvSpPr>
          <p:nvPr>
            <p:custDataLst>
              <p:tags r:id="rId13"/>
            </p:custDataLst>
          </p:nvPr>
        </p:nvSpPr>
        <p:spPr bwMode="gray">
          <a:xfrm>
            <a:off x="1026063" y="2817858"/>
            <a:ext cx="3669617" cy="2394225"/>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3957389 w 3957389"/>
              <a:gd name="connsiteY0" fmla="*/ 2132777 h 2132777"/>
              <a:gd name="connsiteX1" fmla="*/ 164137 w 3957389"/>
              <a:gd name="connsiteY1" fmla="*/ 2132777 h 2132777"/>
              <a:gd name="connsiteX2" fmla="*/ 48075 w 3957389"/>
              <a:gd name="connsiteY2" fmla="*/ 2084702 h 2132777"/>
              <a:gd name="connsiteX3" fmla="*/ 0 w 3957389"/>
              <a:gd name="connsiteY3" fmla="*/ 1968640 h 2132777"/>
              <a:gd name="connsiteX4" fmla="*/ 0 w 3957389"/>
              <a:gd name="connsiteY4" fmla="*/ 0 h 2132777"/>
              <a:gd name="connsiteX0" fmla="*/ 3957389 w 3957389"/>
              <a:gd name="connsiteY0" fmla="*/ 2276177 h 2276177"/>
              <a:gd name="connsiteX1" fmla="*/ 164137 w 3957389"/>
              <a:gd name="connsiteY1" fmla="*/ 2276177 h 2276177"/>
              <a:gd name="connsiteX2" fmla="*/ 48075 w 3957389"/>
              <a:gd name="connsiteY2" fmla="*/ 2228102 h 2276177"/>
              <a:gd name="connsiteX3" fmla="*/ 0 w 3957389"/>
              <a:gd name="connsiteY3" fmla="*/ 2112040 h 2276177"/>
              <a:gd name="connsiteX4" fmla="*/ 0 w 3957389"/>
              <a:gd name="connsiteY4" fmla="*/ 0 h 2276177"/>
              <a:gd name="connsiteX0" fmla="*/ 3957389 w 3957389"/>
              <a:gd name="connsiteY0" fmla="*/ 2371777 h 2371777"/>
              <a:gd name="connsiteX1" fmla="*/ 164137 w 3957389"/>
              <a:gd name="connsiteY1" fmla="*/ 2371777 h 2371777"/>
              <a:gd name="connsiteX2" fmla="*/ 48075 w 3957389"/>
              <a:gd name="connsiteY2" fmla="*/ 2323702 h 2371777"/>
              <a:gd name="connsiteX3" fmla="*/ 0 w 3957389"/>
              <a:gd name="connsiteY3" fmla="*/ 2207640 h 2371777"/>
              <a:gd name="connsiteX4" fmla="*/ 0 w 3957389"/>
              <a:gd name="connsiteY4" fmla="*/ 0 h 2371777"/>
              <a:gd name="connsiteX0" fmla="*/ 3957389 w 3957389"/>
              <a:gd name="connsiteY0" fmla="*/ 2276177 h 2276177"/>
              <a:gd name="connsiteX1" fmla="*/ 164137 w 3957389"/>
              <a:gd name="connsiteY1" fmla="*/ 2276177 h 2276177"/>
              <a:gd name="connsiteX2" fmla="*/ 48075 w 3957389"/>
              <a:gd name="connsiteY2" fmla="*/ 2228102 h 2276177"/>
              <a:gd name="connsiteX3" fmla="*/ 0 w 3957389"/>
              <a:gd name="connsiteY3" fmla="*/ 2112040 h 2276177"/>
              <a:gd name="connsiteX4" fmla="*/ 0 w 3957389"/>
              <a:gd name="connsiteY4" fmla="*/ 0 h 2276177"/>
              <a:gd name="connsiteX0" fmla="*/ 4151312 w 4151312"/>
              <a:gd name="connsiteY0" fmla="*/ 2276177 h 2276177"/>
              <a:gd name="connsiteX1" fmla="*/ 164137 w 4151312"/>
              <a:gd name="connsiteY1" fmla="*/ 2276177 h 2276177"/>
              <a:gd name="connsiteX2" fmla="*/ 48075 w 4151312"/>
              <a:gd name="connsiteY2" fmla="*/ 2228102 h 2276177"/>
              <a:gd name="connsiteX3" fmla="*/ 0 w 4151312"/>
              <a:gd name="connsiteY3" fmla="*/ 2112040 h 2276177"/>
              <a:gd name="connsiteX4" fmla="*/ 0 w 4151312"/>
              <a:gd name="connsiteY4" fmla="*/ 0 h 2276177"/>
              <a:gd name="connsiteX0" fmla="*/ 4151313 w 4151313"/>
              <a:gd name="connsiteY0" fmla="*/ 2148533 h 2148533"/>
              <a:gd name="connsiteX1" fmla="*/ 164138 w 4151313"/>
              <a:gd name="connsiteY1" fmla="*/ 2148533 h 2148533"/>
              <a:gd name="connsiteX2" fmla="*/ 48076 w 4151313"/>
              <a:gd name="connsiteY2" fmla="*/ 2100458 h 2148533"/>
              <a:gd name="connsiteX3" fmla="*/ 1 w 4151313"/>
              <a:gd name="connsiteY3" fmla="*/ 1984396 h 2148533"/>
              <a:gd name="connsiteX4" fmla="*/ 0 w 4151313"/>
              <a:gd name="connsiteY4" fmla="*/ 0 h 2148533"/>
              <a:gd name="connsiteX0" fmla="*/ 4275138 w 4275138"/>
              <a:gd name="connsiteY0" fmla="*/ 2148533 h 2148533"/>
              <a:gd name="connsiteX1" fmla="*/ 164138 w 4275138"/>
              <a:gd name="connsiteY1" fmla="*/ 2148533 h 2148533"/>
              <a:gd name="connsiteX2" fmla="*/ 48076 w 4275138"/>
              <a:gd name="connsiteY2" fmla="*/ 2100458 h 2148533"/>
              <a:gd name="connsiteX3" fmla="*/ 1 w 4275138"/>
              <a:gd name="connsiteY3" fmla="*/ 1984396 h 2148533"/>
              <a:gd name="connsiteX4" fmla="*/ 0 w 4275138"/>
              <a:gd name="connsiteY4" fmla="*/ 0 h 2148533"/>
              <a:gd name="connsiteX0" fmla="*/ 3975418 w 3975418"/>
              <a:gd name="connsiteY0" fmla="*/ 2148533 h 2148533"/>
              <a:gd name="connsiteX1" fmla="*/ 164138 w 3975418"/>
              <a:gd name="connsiteY1" fmla="*/ 2148533 h 2148533"/>
              <a:gd name="connsiteX2" fmla="*/ 48076 w 3975418"/>
              <a:gd name="connsiteY2" fmla="*/ 2100458 h 2148533"/>
              <a:gd name="connsiteX3" fmla="*/ 1 w 3975418"/>
              <a:gd name="connsiteY3" fmla="*/ 1984396 h 2148533"/>
              <a:gd name="connsiteX4" fmla="*/ 0 w 3975418"/>
              <a:gd name="connsiteY4" fmla="*/ 0 h 2148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5418" h="2148533">
                <a:moveTo>
                  <a:pt x="3975418" y="2148533"/>
                </a:moveTo>
                <a:lnTo>
                  <a:pt x="164138" y="2148533"/>
                </a:lnTo>
                <a:cubicBezTo>
                  <a:pt x="120606" y="2148533"/>
                  <a:pt x="78857" y="2131240"/>
                  <a:pt x="48076" y="2100458"/>
                </a:cubicBezTo>
                <a:cubicBezTo>
                  <a:pt x="17294" y="2069676"/>
                  <a:pt x="1" y="2027927"/>
                  <a:pt x="1" y="1984396"/>
                </a:cubicBezTo>
                <a:cubicBezTo>
                  <a:pt x="1" y="1322931"/>
                  <a:pt x="0" y="661465"/>
                  <a:pt x="0" y="0"/>
                </a:cubicBezTo>
              </a:path>
            </a:pathLst>
          </a:custGeom>
          <a:noFill/>
          <a:ln w="19050" cap="rnd" cmpd="sng" algn="ctr">
            <a:solidFill>
              <a:schemeClr val="accent5">
                <a:lumMod val="40000"/>
                <a:lumOff val="60000"/>
              </a:schemeClr>
            </a:solidFill>
            <a:prstDash val="solid"/>
            <a:round/>
          </a:ln>
          <a:effectLst/>
        </p:spPr>
        <p:txBody>
          <a:bodyPr wrap="square" lIns="360000" tIns="50951" rIns="0" bIns="144000" rtlCol="0" anchor="t"/>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892803"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With more than 180,000 people in over 40 countries, Capgemini is a global leader in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91" name="Image 337" descr="CBE_Label_ppt.png"/>
          <p:cNvPicPr>
            <a:picLocks noChangeAspect="1"/>
          </p:cNvPicPr>
          <p:nvPr/>
        </p:nvPicPr>
        <p:blipFill>
          <a:blip r:embed="rId27" cstate="screen"/>
          <a:stretch>
            <a:fillRect/>
          </a:stretch>
        </p:blipFill>
        <p:spPr>
          <a:xfrm>
            <a:off x="783581" y="2736891"/>
            <a:ext cx="479605" cy="522508"/>
          </a:xfrm>
          <a:prstGeom prst="rect">
            <a:avLst/>
          </a:prstGeom>
        </p:spPr>
      </p:pic>
      <p:sp>
        <p:nvSpPr>
          <p:cNvPr id="92" name="Rectangle 91">
            <a:hlinkClick r:id="rId28"/>
          </p:cNvPr>
          <p:cNvSpPr/>
          <p:nvPr/>
        </p:nvSpPr>
        <p:spPr>
          <a:xfrm>
            <a:off x="2474343" y="4377690"/>
            <a:ext cx="220551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hlinkClick r:id="rId29"/>
          </p:cNvPr>
          <p:cNvSpPr/>
          <p:nvPr/>
        </p:nvSpPr>
        <p:spPr>
          <a:xfrm>
            <a:off x="2101113" y="4507966"/>
            <a:ext cx="653562" cy="164367"/>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93">
            <a:hlinkClick r:id="rId16"/>
          </p:cNvPr>
          <p:cNvSpPr/>
          <p:nvPr/>
        </p:nvSpPr>
        <p:spPr>
          <a:xfrm>
            <a:off x="2610320" y="4746287"/>
            <a:ext cx="1169377"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5" name="Picture 104" descr="C:\Users\UserSim\Desktop\Capgemini\moto.emf"/>
          <p:cNvPicPr>
            <a:picLocks noChangeAspect="1" noChangeArrowheads="1"/>
          </p:cNvPicPr>
          <p:nvPr>
            <p:custDataLst>
              <p:tags r:id="rId14"/>
            </p:custDataLst>
          </p:nvPr>
        </p:nvPicPr>
        <p:blipFill>
          <a:blip r:embed="rId30" cstate="email"/>
          <a:srcRect/>
          <a:stretch>
            <a:fillRect/>
          </a:stretch>
        </p:blipFill>
        <p:spPr bwMode="auto">
          <a:xfrm>
            <a:off x="6159305" y="783643"/>
            <a:ext cx="2363372" cy="203893"/>
          </a:xfrm>
          <a:prstGeom prst="rect">
            <a:avLst/>
          </a:prstGeom>
          <a:noFill/>
        </p:spPr>
      </p:pic>
      <p:pic>
        <p:nvPicPr>
          <p:cNvPr id="96" name="Picture 7" descr="D:\My Work\Template\Logos\Capgemini\Capgemini_logo_300dpi.png"/>
          <p:cNvPicPr>
            <a:picLocks noChangeAspect="1" noChangeArrowheads="1"/>
          </p:cNvPicPr>
          <p:nvPr/>
        </p:nvPicPr>
        <p:blipFill>
          <a:blip r:embed="rId31" cstate="print"/>
          <a:srcRect/>
          <a:stretch>
            <a:fillRect/>
          </a:stretch>
        </p:blipFill>
        <p:spPr bwMode="auto">
          <a:xfrm>
            <a:off x="625720" y="603028"/>
            <a:ext cx="2363372" cy="60944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2290"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14.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Flash 30</a:t>
            </a:r>
            <a:endParaRPr lang="fr-FR" dirty="0"/>
          </a:p>
        </p:txBody>
      </p:sp>
      <p:pic>
        <p:nvPicPr>
          <p:cNvPr id="3" name="Image 2" descr="1507452.png"/>
          <p:cNvPicPr>
            <a:picLocks noChangeAspect="1"/>
          </p:cNvPicPr>
          <p:nvPr/>
        </p:nvPicPr>
        <p:blipFill>
          <a:blip r:embed="rId2" cstate="print"/>
          <a:stretch>
            <a:fillRect/>
          </a:stretch>
        </p:blipFill>
        <p:spPr>
          <a:xfrm>
            <a:off x="3491880" y="3356992"/>
            <a:ext cx="1905000" cy="1905000"/>
          </a:xfrm>
          <a:prstGeom prst="rect">
            <a:avLst/>
          </a:prstGeom>
        </p:spPr>
      </p:pic>
      <p:sp>
        <p:nvSpPr>
          <p:cNvPr id="4" name="Rectangle 3"/>
          <p:cNvSpPr/>
          <p:nvPr/>
        </p:nvSpPr>
        <p:spPr>
          <a:xfrm>
            <a:off x="2195736" y="1484784"/>
            <a:ext cx="4572000" cy="1692771"/>
          </a:xfrm>
          <a:prstGeom prst="rect">
            <a:avLst/>
          </a:prstGeom>
        </p:spPr>
        <p:txBody>
          <a:bodyPr>
            <a:spAutoFit/>
          </a:bodyPr>
          <a:lstStyle/>
          <a:p>
            <a:pPr algn="ctr"/>
            <a:r>
              <a:rPr lang="fr-FR" sz="4400" dirty="0" smtClean="0"/>
              <a:t>Automatiser avec </a:t>
            </a:r>
            <a:r>
              <a:rPr lang="fr-FR" sz="4800" dirty="0" smtClean="0"/>
              <a:t/>
            </a:r>
            <a:br>
              <a:rPr lang="fr-FR" sz="4800" dirty="0" smtClean="0"/>
            </a:br>
            <a:r>
              <a:rPr lang="fr-FR" sz="6000" dirty="0" err="1" smtClean="0"/>
              <a:t>Ansible</a:t>
            </a:r>
            <a:endParaRPr lang="fr-FR"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 </a:t>
            </a:r>
            <a:endParaRPr lang="fr-FR" dirty="0"/>
          </a:p>
        </p:txBody>
      </p:sp>
      <p:sp>
        <p:nvSpPr>
          <p:cNvPr id="3" name="Espace réservé du contenu 2"/>
          <p:cNvSpPr>
            <a:spLocks noGrp="1"/>
          </p:cNvSpPr>
          <p:nvPr>
            <p:ph idx="1"/>
          </p:nvPr>
        </p:nvSpPr>
        <p:spPr>
          <a:xfrm>
            <a:off x="315058" y="1282701"/>
            <a:ext cx="8513885" cy="4666580"/>
          </a:xfrm>
        </p:spPr>
        <p:txBody>
          <a:bodyPr/>
          <a:lstStyle/>
          <a:p>
            <a:r>
              <a:rPr lang="fr-FR" sz="3200" dirty="0" smtClean="0"/>
              <a:t>Accélérer les déploiements ?</a:t>
            </a:r>
          </a:p>
          <a:p>
            <a:endParaRPr lang="fr-FR" sz="3200" dirty="0" smtClean="0"/>
          </a:p>
          <a:p>
            <a:r>
              <a:rPr lang="fr-FR" sz="3200" dirty="0" smtClean="0"/>
              <a:t>Fiabiliser les environnements ?</a:t>
            </a:r>
          </a:p>
          <a:p>
            <a:endParaRPr lang="fr-FR" sz="3200" dirty="0" smtClean="0"/>
          </a:p>
          <a:p>
            <a:r>
              <a:rPr lang="fr-FR" sz="3200" dirty="0" smtClean="0"/>
              <a:t>Faciliter la gestion des serveurs ?</a:t>
            </a:r>
          </a:p>
          <a:p>
            <a:endParaRPr lang="fr-FR" sz="3200" dirty="0" smtClean="0"/>
          </a:p>
          <a:p>
            <a:r>
              <a:rPr lang="fr-FR" sz="3200" dirty="0" smtClean="0"/>
              <a:t>Automatiser les tâches récurrentes ?</a:t>
            </a:r>
            <a:endParaRPr lang="fr-F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9600" cy="850106"/>
          </a:xfrm>
        </p:spPr>
        <p:txBody>
          <a:bodyPr>
            <a:normAutofit/>
          </a:bodyPr>
          <a:lstStyle/>
          <a:p>
            <a:r>
              <a:rPr lang="fr-FR" dirty="0" smtClean="0"/>
              <a:t>Outils d’automatisation</a:t>
            </a:r>
            <a:endParaRPr lang="fr-FR"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763688" y="1628800"/>
            <a:ext cx="1759102" cy="1727311"/>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4860033" y="1556793"/>
            <a:ext cx="1710892" cy="2088231"/>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1259632" y="4077072"/>
            <a:ext cx="2412504" cy="1469243"/>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4572000" y="3717032"/>
            <a:ext cx="2139014" cy="20271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a:t>
            </a:r>
            <a:r>
              <a:rPr lang="fr-FR" dirty="0" err="1" smtClean="0"/>
              <a:t>Ansible</a:t>
            </a:r>
            <a:r>
              <a:rPr lang="fr-FR" dirty="0" smtClean="0"/>
              <a:t> ?</a:t>
            </a:r>
            <a:endParaRPr lang="fr-FR" dirty="0"/>
          </a:p>
        </p:txBody>
      </p:sp>
      <p:sp>
        <p:nvSpPr>
          <p:cNvPr id="3" name="Espace réservé du contenu 2"/>
          <p:cNvSpPr>
            <a:spLocks noGrp="1"/>
          </p:cNvSpPr>
          <p:nvPr>
            <p:ph idx="1"/>
          </p:nvPr>
        </p:nvSpPr>
        <p:spPr/>
        <p:txBody>
          <a:bodyPr>
            <a:normAutofit/>
          </a:bodyPr>
          <a:lstStyle/>
          <a:p>
            <a:pPr>
              <a:lnSpc>
                <a:spcPct val="160000"/>
              </a:lnSpc>
            </a:pPr>
            <a:r>
              <a:rPr lang="en-US" sz="3200" dirty="0" smtClean="0"/>
              <a:t>Pas </a:t>
            </a:r>
            <a:r>
              <a:rPr lang="en-US" sz="3200" dirty="0" err="1" smtClean="0"/>
              <a:t>d’agents</a:t>
            </a:r>
            <a:r>
              <a:rPr lang="en-US" sz="3200" dirty="0" smtClean="0"/>
              <a:t>, pas de master</a:t>
            </a:r>
          </a:p>
          <a:p>
            <a:pPr>
              <a:lnSpc>
                <a:spcPct val="160000"/>
              </a:lnSpc>
            </a:pPr>
            <a:r>
              <a:rPr lang="en-US" sz="3200" dirty="0" smtClean="0"/>
              <a:t>Configuration en YAML</a:t>
            </a:r>
          </a:p>
          <a:p>
            <a:pPr>
              <a:lnSpc>
                <a:spcPct val="160000"/>
              </a:lnSpc>
            </a:pPr>
            <a:r>
              <a:rPr lang="en-US" sz="3200" dirty="0" err="1" smtClean="0"/>
              <a:t>S’installe</a:t>
            </a:r>
            <a:r>
              <a:rPr lang="en-US" sz="3200" dirty="0" smtClean="0"/>
              <a:t> avec un simple package</a:t>
            </a:r>
          </a:p>
          <a:p>
            <a:pPr>
              <a:lnSpc>
                <a:spcPct val="160000"/>
              </a:lnSpc>
            </a:pPr>
            <a:r>
              <a:rPr lang="en-US" sz="3200" dirty="0" err="1" smtClean="0"/>
              <a:t>Très</a:t>
            </a:r>
            <a:r>
              <a:rPr lang="en-US" sz="3200" dirty="0" smtClean="0"/>
              <a:t> simple à </a:t>
            </a:r>
            <a:r>
              <a:rPr lang="en-US" sz="3200" dirty="0" err="1" smtClean="0"/>
              <a:t>apprendre</a:t>
            </a:r>
            <a:r>
              <a:rPr lang="en-US" sz="3200" dirty="0" smtClean="0"/>
              <a:t> et à </a:t>
            </a:r>
            <a:r>
              <a:rPr lang="en-US" sz="3200" dirty="0" err="1" smtClean="0"/>
              <a:t>utiliser</a:t>
            </a:r>
            <a:endParaRPr lang="fr-FR" sz="3200" dirty="0"/>
          </a:p>
        </p:txBody>
      </p:sp>
      <p:pic>
        <p:nvPicPr>
          <p:cNvPr id="4" name="Image 3" descr="1507452.png"/>
          <p:cNvPicPr>
            <a:picLocks noChangeAspect="1"/>
          </p:cNvPicPr>
          <p:nvPr/>
        </p:nvPicPr>
        <p:blipFill>
          <a:blip r:embed="rId3" cstate="print"/>
          <a:stretch>
            <a:fillRect/>
          </a:stretch>
        </p:blipFill>
        <p:spPr>
          <a:xfrm>
            <a:off x="3131840" y="0"/>
            <a:ext cx="936104" cy="9361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 </a:t>
            </a:r>
            <a:endParaRPr lang="fr-FR" dirty="0"/>
          </a:p>
        </p:txBody>
      </p:sp>
      <p:sp>
        <p:nvSpPr>
          <p:cNvPr id="3" name="Espace réservé du contenu 2"/>
          <p:cNvSpPr>
            <a:spLocks noGrp="1"/>
          </p:cNvSpPr>
          <p:nvPr>
            <p:ph idx="1"/>
          </p:nvPr>
        </p:nvSpPr>
        <p:spPr/>
        <p:txBody>
          <a:bodyPr/>
          <a:lstStyle/>
          <a:p>
            <a:r>
              <a:rPr lang="fr-FR" dirty="0" smtClean="0"/>
              <a:t>Créé en 2012 par Michael </a:t>
            </a:r>
            <a:r>
              <a:rPr lang="fr-FR" dirty="0" err="1" smtClean="0"/>
              <a:t>DeHaan</a:t>
            </a:r>
            <a:r>
              <a:rPr lang="fr-FR" dirty="0" smtClean="0"/>
              <a:t> pour créer un outil simple par rapport aux concurrents Chef et </a:t>
            </a:r>
            <a:r>
              <a:rPr lang="fr-FR" dirty="0" err="1" smtClean="0"/>
              <a:t>Puppet</a:t>
            </a:r>
            <a:endParaRPr lang="fr-FR" dirty="0" smtClean="0"/>
          </a:p>
          <a:p>
            <a:endParaRPr lang="fr-FR" dirty="0" smtClean="0"/>
          </a:p>
          <a:p>
            <a:r>
              <a:rPr lang="fr-FR" dirty="0" smtClean="0"/>
              <a:t>Racheté par </a:t>
            </a:r>
            <a:r>
              <a:rPr lang="fr-FR" dirty="0" err="1" smtClean="0"/>
              <a:t>RedHat</a:t>
            </a:r>
            <a:r>
              <a:rPr lang="fr-FR" dirty="0" smtClean="0"/>
              <a:t> en 2015 </a:t>
            </a:r>
          </a:p>
          <a:p>
            <a:endParaRPr lang="fr-FR" dirty="0"/>
          </a:p>
        </p:txBody>
      </p:sp>
      <p:pic>
        <p:nvPicPr>
          <p:cNvPr id="4" name="Image 3" descr="red_hat_logo.jpg"/>
          <p:cNvPicPr>
            <a:picLocks noChangeAspect="1"/>
          </p:cNvPicPr>
          <p:nvPr/>
        </p:nvPicPr>
        <p:blipFill>
          <a:blip r:embed="rId2" cstate="print"/>
          <a:stretch>
            <a:fillRect/>
          </a:stretch>
        </p:blipFill>
        <p:spPr>
          <a:xfrm>
            <a:off x="3707904" y="1844824"/>
            <a:ext cx="1008112" cy="667034"/>
          </a:xfrm>
          <a:prstGeom prst="rect">
            <a:avLst/>
          </a:prstGeom>
        </p:spPr>
      </p:pic>
      <p:pic>
        <p:nvPicPr>
          <p:cNvPr id="5" name="Picture 3"/>
          <p:cNvPicPr>
            <a:picLocks noChangeAspect="1" noChangeArrowheads="1"/>
          </p:cNvPicPr>
          <p:nvPr/>
        </p:nvPicPr>
        <p:blipFill>
          <a:blip r:embed="rId3" cstate="print"/>
          <a:stretch>
            <a:fillRect/>
          </a:stretch>
        </p:blipFill>
        <p:spPr bwMode="auto">
          <a:xfrm>
            <a:off x="1187624" y="3573016"/>
            <a:ext cx="6768752" cy="2341308"/>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1691680" y="2852936"/>
            <a:ext cx="5708681" cy="91513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Comment ça marche ? </a:t>
            </a:r>
            <a:endParaRPr lang="fr-FR" dirty="0"/>
          </a:p>
        </p:txBody>
      </p:sp>
      <p:pic>
        <p:nvPicPr>
          <p:cNvPr id="8" name="Picture 3"/>
          <p:cNvPicPr>
            <a:picLocks noGrp="1" noChangeAspect="1" noChangeArrowheads="1"/>
          </p:cNvPicPr>
          <p:nvPr>
            <p:ph idx="1"/>
          </p:nvPr>
        </p:nvPicPr>
        <p:blipFill>
          <a:blip r:embed="rId2" cstate="print"/>
          <a:stretch>
            <a:fillRect/>
          </a:stretch>
        </p:blipFill>
        <p:spPr bwMode="auto">
          <a:xfrm>
            <a:off x="2062162" y="1441450"/>
            <a:ext cx="5019675"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a:t>
            </a:r>
            <a:endParaRPr lang="fr-FR" dirty="0"/>
          </a:p>
        </p:txBody>
      </p:sp>
      <p:sp>
        <p:nvSpPr>
          <p:cNvPr id="3" name="Espace réservé du contenu 2"/>
          <p:cNvSpPr>
            <a:spLocks noGrp="1"/>
          </p:cNvSpPr>
          <p:nvPr>
            <p:ph idx="1"/>
          </p:nvPr>
        </p:nvSpPr>
        <p:spPr/>
        <p:txBody>
          <a:bodyPr/>
          <a:lstStyle/>
          <a:p>
            <a:pPr>
              <a:buNone/>
            </a:pPr>
            <a:endParaRPr lang="fr-FR" dirty="0" smtClean="0"/>
          </a:p>
          <a:p>
            <a:pPr>
              <a:buNone/>
            </a:pPr>
            <a:endParaRPr lang="fr-FR" dirty="0" smtClean="0"/>
          </a:p>
          <a:p>
            <a:endParaRPr lang="fr-FR" dirty="0"/>
          </a:p>
          <a:p>
            <a:pPr algn="ctr">
              <a:buNone/>
            </a:pPr>
            <a:endParaRPr lang="fr-FR" sz="4000" dirty="0" smtClean="0"/>
          </a:p>
          <a:p>
            <a:pPr algn="ctr">
              <a:buNone/>
            </a:pPr>
            <a:r>
              <a:rPr lang="fr-FR" sz="4000" dirty="0" err="1" smtClean="0"/>
              <a:t>sudo</a:t>
            </a:r>
            <a:r>
              <a:rPr lang="fr-FR" sz="4000" dirty="0" smtClean="0"/>
              <a:t> </a:t>
            </a:r>
            <a:r>
              <a:rPr lang="fr-FR" sz="4000" dirty="0" err="1" smtClean="0"/>
              <a:t>pip</a:t>
            </a:r>
            <a:r>
              <a:rPr lang="fr-FR" sz="4000" dirty="0" smtClean="0"/>
              <a:t> </a:t>
            </a:r>
            <a:r>
              <a:rPr lang="fr-FR" sz="4000" dirty="0" err="1" smtClean="0"/>
              <a:t>install</a:t>
            </a:r>
            <a:r>
              <a:rPr lang="fr-FR" sz="4000" dirty="0" smtClean="0"/>
              <a:t> </a:t>
            </a:r>
            <a:r>
              <a:rPr lang="fr-FR" sz="4000" dirty="0" err="1" smtClean="0"/>
              <a:t>ansible</a:t>
            </a:r>
            <a:endParaRPr lang="fr-F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Concepts</a:t>
            </a:r>
            <a:endParaRPr lang="fr-FR" dirty="0"/>
          </a:p>
        </p:txBody>
      </p:sp>
      <p:sp>
        <p:nvSpPr>
          <p:cNvPr id="3" name="Espace réservé du contenu 2"/>
          <p:cNvSpPr>
            <a:spLocks noGrp="1"/>
          </p:cNvSpPr>
          <p:nvPr>
            <p:ph idx="1"/>
          </p:nvPr>
        </p:nvSpPr>
        <p:spPr>
          <a:xfrm>
            <a:off x="315058" y="1252563"/>
            <a:ext cx="8513885" cy="4984749"/>
          </a:xfrm>
        </p:spPr>
        <p:txBody>
          <a:bodyPr>
            <a:normAutofit/>
          </a:bodyPr>
          <a:lstStyle/>
          <a:p>
            <a:endParaRPr lang="fr-FR" dirty="0" smtClean="0"/>
          </a:p>
          <a:p>
            <a:r>
              <a:rPr lang="fr-FR" sz="3200" dirty="0" err="1" smtClean="0"/>
              <a:t>Inventory</a:t>
            </a:r>
            <a:endParaRPr lang="fr-FR" sz="3200" dirty="0" smtClean="0"/>
          </a:p>
          <a:p>
            <a:r>
              <a:rPr lang="fr-FR" sz="3200" dirty="0" err="1" smtClean="0"/>
              <a:t>Playbooks</a:t>
            </a:r>
            <a:endParaRPr lang="fr-FR" sz="3200" dirty="0" smtClean="0"/>
          </a:p>
          <a:p>
            <a:pPr lvl="1"/>
            <a:r>
              <a:rPr lang="fr-FR" sz="3000" dirty="0" smtClean="0"/>
              <a:t>Modules</a:t>
            </a:r>
          </a:p>
          <a:p>
            <a:pPr lvl="1"/>
            <a:r>
              <a:rPr lang="fr-FR" sz="3200" dirty="0" err="1" smtClean="0"/>
              <a:t>Roles</a:t>
            </a:r>
            <a:endParaRPr lang="fr-FR" sz="3200" dirty="0" smtClean="0"/>
          </a:p>
          <a:p>
            <a:pPr lvl="2"/>
            <a:r>
              <a:rPr lang="fr-FR" sz="3200" dirty="0" err="1" smtClean="0"/>
              <a:t>Tasks</a:t>
            </a:r>
            <a:r>
              <a:rPr lang="fr-FR" sz="3200" dirty="0" smtClean="0"/>
              <a:t> / </a:t>
            </a:r>
            <a:r>
              <a:rPr lang="fr-FR" sz="3200" dirty="0" err="1" smtClean="0"/>
              <a:t>Handlers</a:t>
            </a:r>
            <a:r>
              <a:rPr lang="fr-FR" sz="3200" dirty="0" smtClean="0"/>
              <a:t> / Vars</a:t>
            </a:r>
          </a:p>
          <a:p>
            <a:pPr lvl="3"/>
            <a:r>
              <a:rPr lang="fr-FR" sz="3200" dirty="0" smtClean="0"/>
              <a:t>Modules</a:t>
            </a:r>
            <a:endParaRPr lang="fr-FR"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Inventory</a:t>
            </a:r>
            <a:endParaRPr lang="fr-FR" dirty="0"/>
          </a:p>
        </p:txBody>
      </p:sp>
      <p:sp>
        <p:nvSpPr>
          <p:cNvPr id="4" name="Espace réservé du contenu 3"/>
          <p:cNvSpPr>
            <a:spLocks noGrp="1"/>
          </p:cNvSpPr>
          <p:nvPr>
            <p:ph idx="1"/>
          </p:nvPr>
        </p:nvSpPr>
        <p:spPr>
          <a:xfrm>
            <a:off x="6084168" y="2420889"/>
            <a:ext cx="2674640" cy="2448272"/>
          </a:xfrm>
        </p:spPr>
        <p:txBody>
          <a:bodyPr/>
          <a:lstStyle/>
          <a:p>
            <a:r>
              <a:rPr lang="fr-FR" dirty="0" smtClean="0"/>
              <a:t>Liste des serveurs déployés avec </a:t>
            </a:r>
            <a:r>
              <a:rPr lang="fr-FR" dirty="0" err="1" smtClean="0"/>
              <a:t>Ansible</a:t>
            </a:r>
            <a:endParaRPr lang="fr-FR" dirty="0" smtClean="0"/>
          </a:p>
        </p:txBody>
      </p:sp>
      <p:pic>
        <p:nvPicPr>
          <p:cNvPr id="3" name="Picture 3"/>
          <p:cNvPicPr>
            <a:picLocks noChangeAspect="1" noChangeArrowheads="1"/>
          </p:cNvPicPr>
          <p:nvPr/>
        </p:nvPicPr>
        <p:blipFill>
          <a:blip r:embed="rId3" cstate="print"/>
          <a:srcRect/>
          <a:stretch>
            <a:fillRect/>
          </a:stretch>
        </p:blipFill>
        <p:spPr bwMode="auto">
          <a:xfrm>
            <a:off x="539552" y="1484784"/>
            <a:ext cx="4536504" cy="48063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sz="3200" dirty="0" smtClean="0"/>
          </a:p>
          <a:p>
            <a:pPr algn="ctr">
              <a:buNone/>
            </a:pPr>
            <a:endParaRPr lang="fr-FR" sz="3200" dirty="0" smtClean="0"/>
          </a:p>
          <a:p>
            <a:pPr algn="ctr">
              <a:buNone/>
            </a:pPr>
            <a:endParaRPr lang="fr-FR" sz="3200" dirty="0" smtClean="0"/>
          </a:p>
          <a:p>
            <a:pPr algn="ctr">
              <a:buNone/>
            </a:pPr>
            <a:r>
              <a:rPr lang="fr-FR" sz="5400" dirty="0" smtClean="0"/>
              <a:t>Modules</a:t>
            </a:r>
            <a:endParaRPr lang="fr-FR"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 exemple </a:t>
            </a:r>
            <a:r>
              <a:rPr lang="fr-FR" dirty="0" err="1" smtClean="0"/>
              <a:t>yum</a:t>
            </a:r>
            <a:endParaRPr lang="fr-FR" dirty="0"/>
          </a:p>
        </p:txBody>
      </p:sp>
      <p:pic>
        <p:nvPicPr>
          <p:cNvPr id="8195" name="Picture 3"/>
          <p:cNvPicPr>
            <a:picLocks noGrp="1" noChangeAspect="1" noChangeArrowheads="1"/>
          </p:cNvPicPr>
          <p:nvPr>
            <p:ph idx="1"/>
          </p:nvPr>
        </p:nvPicPr>
        <p:blipFill>
          <a:blip r:embed="rId3" cstate="print"/>
          <a:srcRect/>
          <a:stretch>
            <a:fillRect/>
          </a:stretch>
        </p:blipFill>
        <p:spPr bwMode="auto">
          <a:xfrm>
            <a:off x="539552" y="2636912"/>
            <a:ext cx="6134100" cy="1685925"/>
          </a:xfrm>
          <a:prstGeom prst="rect">
            <a:avLst/>
          </a:prstGeom>
          <a:noFill/>
          <a:ln w="9525">
            <a:noFill/>
            <a:miter lim="800000"/>
            <a:headEnd/>
            <a:tailEnd/>
          </a:ln>
        </p:spPr>
      </p:pic>
      <p:sp>
        <p:nvSpPr>
          <p:cNvPr id="6" name="Flèche vers le haut 5"/>
          <p:cNvSpPr/>
          <p:nvPr/>
        </p:nvSpPr>
        <p:spPr>
          <a:xfrm>
            <a:off x="2771800" y="2060848"/>
            <a:ext cx="360040" cy="7920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bas 6"/>
          <p:cNvSpPr/>
          <p:nvPr/>
        </p:nvSpPr>
        <p:spPr>
          <a:xfrm>
            <a:off x="1475656" y="3717032"/>
            <a:ext cx="432048"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4499992" y="3501008"/>
            <a:ext cx="23042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979712" y="1556792"/>
            <a:ext cx="2232248" cy="461665"/>
          </a:xfrm>
          <a:prstGeom prst="rect">
            <a:avLst/>
          </a:prstGeom>
          <a:noFill/>
        </p:spPr>
        <p:txBody>
          <a:bodyPr wrap="square" rtlCol="0">
            <a:spAutoFit/>
          </a:bodyPr>
          <a:lstStyle/>
          <a:p>
            <a:r>
              <a:rPr lang="fr-FR" sz="2400" dirty="0" smtClean="0"/>
              <a:t>Commentaire</a:t>
            </a:r>
            <a:endParaRPr lang="fr-FR" sz="2400" dirty="0"/>
          </a:p>
        </p:txBody>
      </p:sp>
      <p:sp>
        <p:nvSpPr>
          <p:cNvPr id="10" name="ZoneTexte 9"/>
          <p:cNvSpPr txBox="1"/>
          <p:nvPr/>
        </p:nvSpPr>
        <p:spPr>
          <a:xfrm>
            <a:off x="1115616" y="4941168"/>
            <a:ext cx="1296144" cy="461665"/>
          </a:xfrm>
          <a:prstGeom prst="rect">
            <a:avLst/>
          </a:prstGeom>
          <a:noFill/>
        </p:spPr>
        <p:txBody>
          <a:bodyPr wrap="square" rtlCol="0">
            <a:spAutoFit/>
          </a:bodyPr>
          <a:lstStyle/>
          <a:p>
            <a:r>
              <a:rPr lang="fr-FR" sz="2400" dirty="0" smtClean="0"/>
              <a:t>Module</a:t>
            </a:r>
            <a:endParaRPr lang="fr-FR" dirty="0"/>
          </a:p>
        </p:txBody>
      </p:sp>
      <p:sp>
        <p:nvSpPr>
          <p:cNvPr id="11" name="ZoneTexte 10"/>
          <p:cNvSpPr txBox="1"/>
          <p:nvPr/>
        </p:nvSpPr>
        <p:spPr>
          <a:xfrm>
            <a:off x="6876256" y="3284984"/>
            <a:ext cx="1944216" cy="830997"/>
          </a:xfrm>
          <a:prstGeom prst="rect">
            <a:avLst/>
          </a:prstGeom>
          <a:noFill/>
        </p:spPr>
        <p:txBody>
          <a:bodyPr wrap="square" rtlCol="0">
            <a:spAutoFit/>
          </a:bodyPr>
          <a:lstStyle/>
          <a:p>
            <a:r>
              <a:rPr lang="fr-FR" sz="2400" dirty="0" smtClean="0"/>
              <a:t>Paramètres du module</a:t>
            </a:r>
            <a:endParaRPr lang="fr-F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a:t>
            </a:r>
            <a:endParaRPr lang="fr-FR" dirty="0"/>
          </a:p>
        </p:txBody>
      </p:sp>
      <p:sp>
        <p:nvSpPr>
          <p:cNvPr id="3" name="Espace réservé du contenu 2"/>
          <p:cNvSpPr>
            <a:spLocks noGrp="1"/>
          </p:cNvSpPr>
          <p:nvPr>
            <p:ph idx="1"/>
          </p:nvPr>
        </p:nvSpPr>
        <p:spPr/>
        <p:txBody>
          <a:bodyPr/>
          <a:lstStyle/>
          <a:p>
            <a:endParaRPr lang="fr-FR" sz="2400" dirty="0" smtClean="0"/>
          </a:p>
          <a:p>
            <a:endParaRPr lang="fr-FR" sz="2400" dirty="0" smtClean="0"/>
          </a:p>
          <a:p>
            <a:r>
              <a:rPr lang="fr-FR" sz="2400" dirty="0" smtClean="0"/>
              <a:t>Antoine </a:t>
            </a:r>
            <a:r>
              <a:rPr lang="fr-FR" sz="2400" dirty="0" err="1" smtClean="0"/>
              <a:t>Méausoone</a:t>
            </a:r>
            <a:endParaRPr lang="fr-FR" sz="2400" dirty="0" smtClean="0"/>
          </a:p>
          <a:p>
            <a:r>
              <a:rPr lang="fr-FR" sz="2400" dirty="0" smtClean="0"/>
              <a:t>2 enfants</a:t>
            </a:r>
          </a:p>
          <a:p>
            <a:r>
              <a:rPr lang="fr-FR" sz="2400" dirty="0" smtClean="0"/>
              <a:t>Ingénieur logiciel, </a:t>
            </a:r>
            <a:r>
              <a:rPr lang="fr-FR" sz="2400" dirty="0" err="1" smtClean="0"/>
              <a:t>Capgemini</a:t>
            </a:r>
            <a:r>
              <a:rPr lang="fr-FR" sz="2400" dirty="0" smtClean="0"/>
              <a:t> depuis 1 an</a:t>
            </a:r>
          </a:p>
          <a:p>
            <a:r>
              <a:rPr lang="fr-FR" sz="2400" dirty="0" smtClean="0"/>
              <a:t>Ex-</a:t>
            </a:r>
            <a:r>
              <a:rPr lang="fr-FR" sz="2400" strike="sngStrike" dirty="0" smtClean="0"/>
              <a:t>Atos</a:t>
            </a:r>
            <a:r>
              <a:rPr lang="fr-FR" sz="2400" dirty="0" smtClean="0"/>
              <a:t> </a:t>
            </a:r>
            <a:r>
              <a:rPr lang="fr-FR" sz="2400" dirty="0" err="1" smtClean="0"/>
              <a:t>Worldline</a:t>
            </a:r>
            <a:endParaRPr lang="fr-FR" sz="2400" dirty="0" smtClean="0"/>
          </a:p>
          <a:p>
            <a:r>
              <a:rPr lang="fr-FR" sz="2400" dirty="0" smtClean="0"/>
              <a:t>Développeur Java, avec un pied dans l’intégration, l’automatisation. Intéressé par le mouvement </a:t>
            </a:r>
            <a:r>
              <a:rPr lang="fr-FR" sz="2400" dirty="0" err="1" smtClean="0"/>
              <a:t>DevOps</a:t>
            </a:r>
            <a:r>
              <a:rPr lang="fr-FR" sz="2400" dirty="0" smtClean="0"/>
              <a:t>.</a:t>
            </a:r>
            <a:endParaRPr lang="fr-F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exemples</a:t>
            </a:r>
            <a:endParaRPr lang="fr-FR" dirty="0"/>
          </a:p>
        </p:txBody>
      </p:sp>
      <p:pic>
        <p:nvPicPr>
          <p:cNvPr id="16386" name="Picture 2"/>
          <p:cNvPicPr>
            <a:picLocks noGrp="1" noChangeAspect="1" noChangeArrowheads="1"/>
          </p:cNvPicPr>
          <p:nvPr>
            <p:ph idx="1"/>
          </p:nvPr>
        </p:nvPicPr>
        <p:blipFill>
          <a:blip r:embed="rId3" cstate="print"/>
          <a:srcRect/>
          <a:stretch>
            <a:fillRect/>
          </a:stretch>
        </p:blipFill>
        <p:spPr bwMode="auto">
          <a:xfrm>
            <a:off x="323528" y="1412776"/>
            <a:ext cx="7459691" cy="4067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467544" y="0"/>
            <a:ext cx="2896431" cy="6858000"/>
          </a:xfrm>
          <a:prstGeom prst="rect">
            <a:avLst/>
          </a:prstGeom>
          <a:noFill/>
          <a:ln w="9525">
            <a:noFill/>
            <a:miter lim="800000"/>
            <a:headEnd/>
            <a:tailEnd/>
          </a:ln>
        </p:spPr>
      </p:pic>
      <p:sp>
        <p:nvSpPr>
          <p:cNvPr id="5" name="ZoneTexte 4"/>
          <p:cNvSpPr txBox="1"/>
          <p:nvPr/>
        </p:nvSpPr>
        <p:spPr>
          <a:xfrm>
            <a:off x="3851920" y="908720"/>
            <a:ext cx="5112568" cy="4647426"/>
          </a:xfrm>
          <a:prstGeom prst="rect">
            <a:avLst/>
          </a:prstGeom>
          <a:noFill/>
        </p:spPr>
        <p:txBody>
          <a:bodyPr wrap="square" rtlCol="0">
            <a:spAutoFit/>
          </a:bodyPr>
          <a:lstStyle/>
          <a:p>
            <a:r>
              <a:rPr lang="fr-FR" sz="3600" dirty="0" smtClean="0"/>
              <a:t>Plus de 600 modules disponibles + extensibles</a:t>
            </a:r>
          </a:p>
          <a:p>
            <a:endParaRPr lang="fr-FR" sz="3600" dirty="0" smtClean="0"/>
          </a:p>
          <a:p>
            <a:pPr>
              <a:buFont typeface="Arial" pitchFamily="34" charset="0"/>
              <a:buChar char="•"/>
            </a:pPr>
            <a:r>
              <a:rPr lang="fr-FR" sz="3200" dirty="0" smtClean="0"/>
              <a:t>Cloud</a:t>
            </a:r>
          </a:p>
          <a:p>
            <a:pPr>
              <a:buFont typeface="Arial" pitchFamily="34" charset="0"/>
              <a:buChar char="•"/>
            </a:pPr>
            <a:r>
              <a:rPr lang="fr-FR" sz="3200" dirty="0" smtClean="0"/>
              <a:t>System</a:t>
            </a:r>
          </a:p>
          <a:p>
            <a:pPr>
              <a:buFont typeface="Arial" pitchFamily="34" charset="0"/>
              <a:buChar char="•"/>
            </a:pPr>
            <a:r>
              <a:rPr lang="fr-FR" sz="3200" dirty="0" smtClean="0"/>
              <a:t>Application</a:t>
            </a:r>
          </a:p>
          <a:p>
            <a:pPr>
              <a:buFont typeface="Arial" pitchFamily="34" charset="0"/>
              <a:buChar char="•"/>
            </a:pPr>
            <a:r>
              <a:rPr lang="fr-FR" sz="3200" dirty="0" smtClean="0"/>
              <a:t>BDD</a:t>
            </a:r>
          </a:p>
          <a:p>
            <a:pPr>
              <a:buFont typeface="Arial" pitchFamily="34" charset="0"/>
              <a:buChar char="•"/>
            </a:pPr>
            <a:endParaRPr lang="fr-FR"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sz="3200" dirty="0" smtClean="0"/>
          </a:p>
          <a:p>
            <a:pPr algn="ctr">
              <a:buNone/>
            </a:pPr>
            <a:endParaRPr lang="fr-FR" sz="3200" dirty="0" smtClean="0"/>
          </a:p>
          <a:p>
            <a:pPr algn="ctr">
              <a:buNone/>
            </a:pPr>
            <a:endParaRPr lang="fr-FR" sz="3200" dirty="0" smtClean="0"/>
          </a:p>
          <a:p>
            <a:pPr algn="ctr">
              <a:buNone/>
            </a:pPr>
            <a:r>
              <a:rPr lang="fr-FR" sz="5400" dirty="0" err="1" smtClean="0"/>
              <a:t>Playbook</a:t>
            </a: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Playbook</a:t>
            </a:r>
            <a:endParaRPr lang="fr-FR" dirty="0"/>
          </a:p>
        </p:txBody>
      </p:sp>
      <p:pic>
        <p:nvPicPr>
          <p:cNvPr id="15363" name="Picture 3"/>
          <p:cNvPicPr>
            <a:picLocks noChangeAspect="1" noChangeArrowheads="1"/>
          </p:cNvPicPr>
          <p:nvPr/>
        </p:nvPicPr>
        <p:blipFill>
          <a:blip r:embed="rId3" cstate="print"/>
          <a:srcRect/>
          <a:stretch>
            <a:fillRect/>
          </a:stretch>
        </p:blipFill>
        <p:spPr bwMode="auto">
          <a:xfrm>
            <a:off x="0" y="1412776"/>
            <a:ext cx="8908939" cy="3888432"/>
          </a:xfrm>
          <a:prstGeom prst="rect">
            <a:avLst/>
          </a:prstGeom>
          <a:noFill/>
          <a:ln w="9525">
            <a:noFill/>
            <a:miter lim="800000"/>
            <a:headEnd/>
            <a:tailEnd/>
          </a:ln>
        </p:spPr>
      </p:pic>
      <p:sp>
        <p:nvSpPr>
          <p:cNvPr id="7" name="ZoneTexte 6"/>
          <p:cNvSpPr txBox="1"/>
          <p:nvPr/>
        </p:nvSpPr>
        <p:spPr>
          <a:xfrm>
            <a:off x="1691680" y="5589240"/>
            <a:ext cx="4814138" cy="369332"/>
          </a:xfrm>
          <a:prstGeom prst="rect">
            <a:avLst/>
          </a:prstGeom>
          <a:noFill/>
        </p:spPr>
        <p:txBody>
          <a:bodyPr wrap="none" rtlCol="0">
            <a:spAutoFit/>
          </a:bodyPr>
          <a:lstStyle/>
          <a:p>
            <a:r>
              <a:rPr lang="fr-FR" dirty="0" err="1" smtClean="0">
                <a:solidFill>
                  <a:schemeClr val="tx2">
                    <a:lumMod val="50000"/>
                  </a:schemeClr>
                </a:solidFill>
              </a:rPr>
              <a:t>ansible</a:t>
            </a:r>
            <a:r>
              <a:rPr lang="fr-FR" dirty="0" smtClean="0">
                <a:solidFill>
                  <a:schemeClr val="tx2">
                    <a:lumMod val="50000"/>
                  </a:schemeClr>
                </a:solidFill>
              </a:rPr>
              <a:t>-</a:t>
            </a:r>
            <a:r>
              <a:rPr lang="fr-FR" dirty="0" err="1" smtClean="0">
                <a:solidFill>
                  <a:schemeClr val="tx2">
                    <a:lumMod val="50000"/>
                  </a:schemeClr>
                </a:solidFill>
              </a:rPr>
              <a:t>playbook</a:t>
            </a:r>
            <a:r>
              <a:rPr lang="fr-FR" dirty="0" smtClean="0">
                <a:solidFill>
                  <a:schemeClr val="tx2">
                    <a:lumMod val="50000"/>
                  </a:schemeClr>
                </a:solidFill>
              </a:rPr>
              <a:t> mongo_enablesharding.yml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ctr">
              <a:buNone/>
            </a:pPr>
            <a:endParaRPr lang="fr-FR" sz="5400" dirty="0" smtClean="0"/>
          </a:p>
          <a:p>
            <a:pPr algn="ctr">
              <a:buNone/>
            </a:pPr>
            <a:r>
              <a:rPr lang="fr-FR" sz="5400" dirty="0" err="1" smtClean="0"/>
              <a:t>Roles</a:t>
            </a:r>
            <a:endParaRPr lang="fr-FR" sz="5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Roles</a:t>
            </a:r>
            <a:endParaRPr lang="fr-FR" dirty="0"/>
          </a:p>
        </p:txBody>
      </p:sp>
      <p:sp>
        <p:nvSpPr>
          <p:cNvPr id="3" name="Espace réservé du contenu 2"/>
          <p:cNvSpPr>
            <a:spLocks noGrp="1"/>
          </p:cNvSpPr>
          <p:nvPr>
            <p:ph idx="1"/>
          </p:nvPr>
        </p:nvSpPr>
        <p:spPr/>
        <p:txBody>
          <a:bodyPr>
            <a:normAutofit/>
          </a:bodyPr>
          <a:lstStyle/>
          <a:p>
            <a:r>
              <a:rPr lang="fr-FR" sz="2800" dirty="0" smtClean="0"/>
              <a:t>Organiser son </a:t>
            </a:r>
            <a:r>
              <a:rPr lang="fr-FR" sz="2800" dirty="0" err="1" smtClean="0"/>
              <a:t>playbook</a:t>
            </a:r>
            <a:endParaRPr lang="fr-FR" sz="2800" dirty="0" smtClean="0"/>
          </a:p>
          <a:p>
            <a:endParaRPr lang="fr-FR" sz="2800" dirty="0" smtClean="0"/>
          </a:p>
          <a:p>
            <a:r>
              <a:rPr lang="fr-FR" sz="2800" dirty="0" smtClean="0"/>
              <a:t>Basé sur des conventions (</a:t>
            </a:r>
            <a:r>
              <a:rPr lang="fr-FR" sz="2800" dirty="0" err="1" smtClean="0"/>
              <a:t>tasks</a:t>
            </a:r>
            <a:r>
              <a:rPr lang="fr-FR" sz="2800" dirty="0" smtClean="0"/>
              <a:t>, </a:t>
            </a:r>
            <a:r>
              <a:rPr lang="fr-FR" sz="2800" dirty="0" err="1" smtClean="0"/>
              <a:t>handlers</a:t>
            </a:r>
            <a:r>
              <a:rPr lang="fr-FR" sz="2800" dirty="0" smtClean="0"/>
              <a:t>, vars …)</a:t>
            </a:r>
          </a:p>
          <a:p>
            <a:endParaRPr lang="fr-FR" sz="2800" dirty="0" smtClean="0"/>
          </a:p>
          <a:p>
            <a:r>
              <a:rPr lang="fr-FR" sz="2800" dirty="0" smtClean="0"/>
              <a:t>Réutilisable !!</a:t>
            </a:r>
          </a:p>
          <a:p>
            <a:endParaRPr lang="fr-FR" sz="2800" dirty="0" smtClean="0"/>
          </a:p>
          <a:p>
            <a:r>
              <a:rPr lang="fr-FR" sz="2800" dirty="0" smtClean="0"/>
              <a:t>Un </a:t>
            </a:r>
            <a:r>
              <a:rPr lang="fr-FR" sz="2800" dirty="0" err="1" smtClean="0"/>
              <a:t>role</a:t>
            </a:r>
            <a:r>
              <a:rPr lang="fr-FR" sz="2800" dirty="0" smtClean="0"/>
              <a:t> =&gt; un groupe de machine</a:t>
            </a:r>
          </a:p>
          <a:p>
            <a:pPr lvl="1"/>
            <a:r>
              <a:rPr lang="fr-FR" sz="2400" dirty="0" smtClean="0"/>
              <a:t>Ex: rôle « </a:t>
            </a:r>
            <a:r>
              <a:rPr lang="fr-FR" sz="2400" dirty="0" err="1" smtClean="0"/>
              <a:t>apache_httpd</a:t>
            </a:r>
            <a:r>
              <a:rPr lang="fr-FR" sz="2400" dirty="0" smtClean="0"/>
              <a:t> » =&gt; serveurs « front » </a:t>
            </a:r>
            <a:endParaRPr lang="fr-F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Roles</a:t>
            </a:r>
            <a:endParaRPr lang="fr-FR" dirty="0"/>
          </a:p>
        </p:txBody>
      </p:sp>
      <p:pic>
        <p:nvPicPr>
          <p:cNvPr id="17411" name="Picture 3"/>
          <p:cNvPicPr>
            <a:picLocks noChangeAspect="1" noChangeArrowheads="1"/>
          </p:cNvPicPr>
          <p:nvPr/>
        </p:nvPicPr>
        <p:blipFill>
          <a:blip r:embed="rId3" cstate="print"/>
          <a:srcRect/>
          <a:stretch>
            <a:fillRect/>
          </a:stretch>
        </p:blipFill>
        <p:spPr bwMode="auto">
          <a:xfrm>
            <a:off x="5076056" y="1052736"/>
            <a:ext cx="2520280" cy="4575031"/>
          </a:xfrm>
          <a:prstGeom prst="rect">
            <a:avLst/>
          </a:prstGeom>
          <a:noFill/>
          <a:ln w="9525">
            <a:noFill/>
            <a:miter lim="800000"/>
            <a:headEnd/>
            <a:tailEnd/>
          </a:ln>
        </p:spPr>
      </p:pic>
      <p:pic>
        <p:nvPicPr>
          <p:cNvPr id="16386" name="Picture 2"/>
          <p:cNvPicPr>
            <a:picLocks noChangeAspect="1" noChangeArrowheads="1"/>
          </p:cNvPicPr>
          <p:nvPr/>
        </p:nvPicPr>
        <p:blipFill>
          <a:blip r:embed="rId4" cstate="print"/>
          <a:srcRect/>
          <a:stretch>
            <a:fillRect/>
          </a:stretch>
        </p:blipFill>
        <p:spPr bwMode="auto">
          <a:xfrm>
            <a:off x="755576" y="1052736"/>
            <a:ext cx="2736304" cy="4508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a:xfrm>
            <a:off x="251520" y="1988840"/>
            <a:ext cx="3600400" cy="2476871"/>
          </a:xfrm>
        </p:spPr>
        <p:txBody>
          <a:bodyPr>
            <a:normAutofit/>
          </a:bodyPr>
          <a:lstStyle/>
          <a:p>
            <a:pPr>
              <a:buNone/>
            </a:pPr>
            <a:r>
              <a:rPr lang="fr-FR" sz="2800" i="1" dirty="0" err="1" smtClean="0"/>
              <a:t>httpd</a:t>
            </a:r>
            <a:r>
              <a:rPr lang="fr-FR" sz="2800" i="1" dirty="0" smtClean="0"/>
              <a:t>/vars/main.yml</a:t>
            </a:r>
          </a:p>
          <a:p>
            <a:pPr algn="ctr">
              <a:buNone/>
            </a:pPr>
            <a:r>
              <a:rPr lang="fr-FR" sz="2800" dirty="0" smtClean="0"/>
              <a:t>---</a:t>
            </a:r>
          </a:p>
          <a:p>
            <a:pPr>
              <a:buNone/>
            </a:pPr>
            <a:r>
              <a:rPr lang="fr-FR" sz="2800" dirty="0" smtClean="0">
                <a:solidFill>
                  <a:srgbClr val="00B050"/>
                </a:solidFill>
              </a:rPr>
              <a:t>version:</a:t>
            </a:r>
            <a:r>
              <a:rPr lang="fr-FR" sz="2800" dirty="0" smtClean="0"/>
              <a:t> 2.3</a:t>
            </a:r>
          </a:p>
          <a:p>
            <a:pPr>
              <a:buNone/>
            </a:pPr>
            <a:endParaRPr lang="fr-FR" sz="2800" dirty="0" smtClean="0"/>
          </a:p>
        </p:txBody>
      </p:sp>
      <p:sp>
        <p:nvSpPr>
          <p:cNvPr id="4" name="Espace réservé du contenu 2"/>
          <p:cNvSpPr txBox="1">
            <a:spLocks/>
          </p:cNvSpPr>
          <p:nvPr/>
        </p:nvSpPr>
        <p:spPr>
          <a:xfrm>
            <a:off x="3995936" y="1988840"/>
            <a:ext cx="5148064" cy="35283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1" u="none" strike="noStrike" kern="1200" cap="none" spc="0" normalizeH="0" baseline="0" noProof="0" dirty="0" err="1" smtClean="0">
                <a:ln>
                  <a:noFill/>
                </a:ln>
                <a:solidFill>
                  <a:schemeClr val="tx1"/>
                </a:solidFill>
                <a:effectLst/>
                <a:uLnTx/>
                <a:uFillTx/>
                <a:latin typeface="+mn-lt"/>
                <a:ea typeface="+mn-ea"/>
                <a:cs typeface="+mn-cs"/>
              </a:rPr>
              <a:t>httpd</a:t>
            </a:r>
            <a:r>
              <a:rPr kumimoji="0" lang="fr-FR" sz="2800" b="0" i="1" u="none" strike="noStrike" kern="1200" cap="none" spc="0" normalizeH="0" baseline="0" noProof="0" dirty="0" smtClean="0">
                <a:ln>
                  <a:noFill/>
                </a:ln>
                <a:solidFill>
                  <a:schemeClr val="tx1"/>
                </a:solidFill>
                <a:effectLst/>
                <a:uLnTx/>
                <a:uFillTx/>
                <a:latin typeface="+mn-lt"/>
                <a:ea typeface="+mn-ea"/>
                <a:cs typeface="+mn-cs"/>
              </a:rPr>
              <a:t>/</a:t>
            </a:r>
            <a:r>
              <a:rPr kumimoji="0" lang="fr-FR" sz="2800" b="0" i="1" u="none" strike="noStrike" kern="1200" cap="none" spc="0" normalizeH="0" baseline="0" noProof="0" dirty="0" err="1" smtClean="0">
                <a:ln>
                  <a:noFill/>
                </a:ln>
                <a:solidFill>
                  <a:schemeClr val="tx1"/>
                </a:solidFill>
                <a:effectLst/>
                <a:uLnTx/>
                <a:uFillTx/>
                <a:latin typeface="+mn-lt"/>
                <a:ea typeface="+mn-ea"/>
                <a:cs typeface="+mn-cs"/>
              </a:rPr>
              <a:t>tasks</a:t>
            </a:r>
            <a:r>
              <a:rPr kumimoji="0" lang="fr-FR" sz="2800" b="0" i="1" u="none" strike="noStrike" kern="1200" cap="none" spc="0" normalizeH="0" baseline="0" noProof="0" dirty="0" smtClean="0">
                <a:ln>
                  <a:noFill/>
                </a:ln>
                <a:solidFill>
                  <a:schemeClr val="tx1"/>
                </a:solidFill>
                <a:effectLst/>
                <a:uLnTx/>
                <a:uFillTx/>
                <a:latin typeface="+mn-lt"/>
                <a:ea typeface="+mn-ea"/>
                <a:cs typeface="+mn-cs"/>
              </a:rPr>
              <a:t>/main.yml</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a:t>
            </a:r>
          </a:p>
          <a:p>
            <a:pPr marL="342900" lvl="0" indent="-342900">
              <a:spcBef>
                <a:spcPct val="20000"/>
              </a:spcBef>
            </a:pPr>
            <a:r>
              <a:rPr lang="en-US" sz="2800" dirty="0" smtClean="0">
                <a:solidFill>
                  <a:schemeClr val="bg2">
                    <a:lumMod val="10000"/>
                  </a:schemeClr>
                </a:solidFill>
              </a:rPr>
              <a:t>- name: Ensure </a:t>
            </a:r>
            <a:r>
              <a:rPr lang="en-US" sz="2800" dirty="0" err="1" smtClean="0">
                <a:solidFill>
                  <a:schemeClr val="bg2">
                    <a:lumMod val="10000"/>
                  </a:schemeClr>
                </a:solidFill>
              </a:rPr>
              <a:t>httpd</a:t>
            </a:r>
            <a:r>
              <a:rPr lang="en-US" sz="2800" dirty="0" smtClean="0">
                <a:solidFill>
                  <a:schemeClr val="bg2">
                    <a:lumMod val="10000"/>
                  </a:schemeClr>
                </a:solidFill>
              </a:rPr>
              <a:t> is installed.</a:t>
            </a:r>
          </a:p>
          <a:p>
            <a:pPr marL="342900" lvl="0" indent="-342900">
              <a:spcBef>
                <a:spcPct val="20000"/>
              </a:spcBef>
            </a:pPr>
            <a:r>
              <a:rPr lang="en-US" sz="2800" dirty="0" smtClean="0">
                <a:solidFill>
                  <a:schemeClr val="bg2">
                    <a:lumMod val="10000"/>
                  </a:schemeClr>
                </a:solidFill>
              </a:rPr>
              <a:t>  yum: name= "</a:t>
            </a:r>
            <a:r>
              <a:rPr lang="en-US" sz="2800" dirty="0" err="1" smtClean="0">
                <a:solidFill>
                  <a:schemeClr val="bg2">
                    <a:lumMod val="10000"/>
                  </a:schemeClr>
                </a:solidFill>
              </a:rPr>
              <a:t>httpd</a:t>
            </a:r>
            <a:r>
              <a:rPr lang="en-US" sz="2800" dirty="0" smtClean="0">
                <a:solidFill>
                  <a:schemeClr val="bg2">
                    <a:lumMod val="10000"/>
                  </a:schemeClr>
                </a:solidFill>
              </a:rPr>
              <a:t>"</a:t>
            </a:r>
          </a:p>
          <a:p>
            <a:pPr marL="342900" lvl="0" indent="-342900">
              <a:spcBef>
                <a:spcPct val="20000"/>
              </a:spcBef>
            </a:pPr>
            <a:r>
              <a:rPr lang="en-US" sz="2800" dirty="0" smtClean="0">
                <a:solidFill>
                  <a:schemeClr val="bg2">
                    <a:lumMod val="10000"/>
                  </a:schemeClr>
                </a:solidFill>
              </a:rPr>
              <a:t>            state= present</a:t>
            </a:r>
          </a:p>
          <a:p>
            <a:pPr marL="342900" lvl="0" indent="-342900">
              <a:spcBef>
                <a:spcPct val="20000"/>
              </a:spcBef>
            </a:pPr>
            <a:r>
              <a:rPr lang="en-US" sz="2800" dirty="0" smtClean="0">
                <a:solidFill>
                  <a:schemeClr val="bg2">
                    <a:lumMod val="10000"/>
                  </a:schemeClr>
                </a:solidFill>
              </a:rPr>
              <a:t>            version= </a:t>
            </a:r>
            <a:r>
              <a:rPr lang="en-US" sz="2800" dirty="0" smtClean="0">
                <a:solidFill>
                  <a:srgbClr val="00B050"/>
                </a:solidFill>
              </a:rPr>
              <a:t>{{ version }}</a:t>
            </a:r>
          </a:p>
          <a:p>
            <a:pPr marL="342900" lvl="0" indent="-342900">
              <a:spcBef>
                <a:spcPct val="20000"/>
              </a:spcBef>
            </a:pPr>
            <a:endParaRPr lang="en-US" sz="2800" dirty="0" smtClean="0">
              <a:solidFill>
                <a:schemeClr val="bg2">
                  <a:lumMod val="10000"/>
                </a:schemeClr>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6" name="Connecteur droit 5"/>
          <p:cNvCxnSpPr/>
          <p:nvPr/>
        </p:nvCxnSpPr>
        <p:spPr>
          <a:xfrm>
            <a:off x="3851920" y="1484784"/>
            <a:ext cx="0" cy="43924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Tasks</a:t>
            </a:r>
            <a:endParaRPr lang="fr-FR"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179512" y="1700808"/>
            <a:ext cx="8680923"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Templates</a:t>
            </a:r>
            <a:endParaRPr lang="fr-FR" dirty="0"/>
          </a:p>
        </p:txBody>
      </p:sp>
      <p:pic>
        <p:nvPicPr>
          <p:cNvPr id="13315" name="Picture 3"/>
          <p:cNvPicPr>
            <a:picLocks noGrp="1" noChangeAspect="1" noChangeArrowheads="1"/>
          </p:cNvPicPr>
          <p:nvPr>
            <p:ph idx="1"/>
          </p:nvPr>
        </p:nvPicPr>
        <p:blipFill>
          <a:blip r:embed="rId2" cstate="print"/>
          <a:srcRect/>
          <a:stretch>
            <a:fillRect/>
          </a:stretch>
        </p:blipFill>
        <p:spPr bwMode="auto">
          <a:xfrm>
            <a:off x="1763688" y="980728"/>
            <a:ext cx="5330162"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Mission</a:t>
            </a:r>
            <a:endParaRPr lang="fr-FR" dirty="0"/>
          </a:p>
        </p:txBody>
      </p:sp>
      <p:sp>
        <p:nvSpPr>
          <p:cNvPr id="3" name="Espace réservé du contenu 2"/>
          <p:cNvSpPr>
            <a:spLocks noGrp="1"/>
          </p:cNvSpPr>
          <p:nvPr>
            <p:ph idx="1"/>
          </p:nvPr>
        </p:nvSpPr>
        <p:spPr>
          <a:xfrm>
            <a:off x="315058" y="1282701"/>
            <a:ext cx="8513885" cy="3946500"/>
          </a:xfrm>
        </p:spPr>
        <p:txBody>
          <a:bodyPr/>
          <a:lstStyle/>
          <a:p>
            <a:r>
              <a:rPr lang="fr-FR" sz="2400" dirty="0" smtClean="0"/>
              <a:t>Depuis 1 an chez </a:t>
            </a:r>
            <a:r>
              <a:rPr lang="fr-FR" sz="2400" dirty="0" err="1" smtClean="0"/>
              <a:t>Adeo</a:t>
            </a:r>
            <a:r>
              <a:rPr lang="fr-FR" sz="2400" dirty="0" smtClean="0"/>
              <a:t> (Leroy Merlin)</a:t>
            </a:r>
          </a:p>
          <a:p>
            <a:endParaRPr lang="fr-FR" sz="2400" dirty="0" smtClean="0"/>
          </a:p>
          <a:p>
            <a:r>
              <a:rPr lang="fr-FR" sz="2400" dirty="0" smtClean="0"/>
              <a:t>Cadre : projet de déploiement d’une application de PIM pour différentes BU (Fr, Es, </a:t>
            </a:r>
            <a:r>
              <a:rPr lang="fr-FR" sz="2400" dirty="0" err="1" smtClean="0"/>
              <a:t>Pt,Ru</a:t>
            </a:r>
            <a:r>
              <a:rPr lang="fr-FR" sz="2400" dirty="0" smtClean="0"/>
              <a:t>)</a:t>
            </a:r>
          </a:p>
          <a:p>
            <a:endParaRPr lang="fr-FR" sz="2400" dirty="0" smtClean="0"/>
          </a:p>
          <a:p>
            <a:r>
              <a:rPr lang="fr-FR" sz="2400" dirty="0" smtClean="0"/>
              <a:t>Ma mission : Gestion de l’infrastructure et de l’application </a:t>
            </a:r>
            <a:r>
              <a:rPr lang="fr-FR" sz="2400" dirty="0" err="1" smtClean="0"/>
              <a:t>Step</a:t>
            </a:r>
            <a:r>
              <a:rPr lang="fr-FR" sz="2400" dirty="0" smtClean="0"/>
              <a:t> ( </a:t>
            </a:r>
            <a:r>
              <a:rPr lang="fr-FR" sz="2400" dirty="0" err="1" smtClean="0"/>
              <a:t>Stibosystems</a:t>
            </a:r>
            <a:r>
              <a:rPr lang="fr-FR" sz="2400" dirty="0" smtClean="0"/>
              <a:t> )</a:t>
            </a:r>
          </a:p>
          <a:p>
            <a:endParaRPr lang="fr-FR"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Handlers</a:t>
            </a:r>
            <a:endParaRPr lang="fr-FR" dirty="0"/>
          </a:p>
        </p:txBody>
      </p:sp>
      <p:sp>
        <p:nvSpPr>
          <p:cNvPr id="8" name="Espace réservé du contenu 2"/>
          <p:cNvSpPr>
            <a:spLocks noGrp="1"/>
          </p:cNvSpPr>
          <p:nvPr>
            <p:ph idx="1"/>
          </p:nvPr>
        </p:nvSpPr>
        <p:spPr>
          <a:xfrm>
            <a:off x="5148064" y="2060848"/>
            <a:ext cx="3851920" cy="2808312"/>
          </a:xfrm>
        </p:spPr>
        <p:txBody>
          <a:bodyPr>
            <a:normAutofit lnSpcReduction="10000"/>
          </a:bodyPr>
          <a:lstStyle/>
          <a:p>
            <a:pPr>
              <a:buNone/>
            </a:pPr>
            <a:r>
              <a:rPr lang="fr-FR" sz="2800" i="1" dirty="0" err="1" smtClean="0"/>
              <a:t>httpd</a:t>
            </a:r>
            <a:r>
              <a:rPr lang="fr-FR" sz="2800" i="1" dirty="0" smtClean="0"/>
              <a:t>/</a:t>
            </a:r>
            <a:r>
              <a:rPr lang="fr-FR" sz="2800" i="1" dirty="0" err="1" smtClean="0"/>
              <a:t>handlers</a:t>
            </a:r>
            <a:r>
              <a:rPr lang="fr-FR" sz="2800" i="1" dirty="0" smtClean="0"/>
              <a:t>/main.yml</a:t>
            </a:r>
          </a:p>
          <a:p>
            <a:pPr algn="ctr">
              <a:buNone/>
            </a:pPr>
            <a:r>
              <a:rPr lang="fr-FR" sz="2800" dirty="0" smtClean="0"/>
              <a:t>---</a:t>
            </a:r>
          </a:p>
          <a:p>
            <a:pPr>
              <a:buNone/>
            </a:pPr>
            <a:r>
              <a:rPr lang="fr-FR" sz="2800" dirty="0" smtClean="0"/>
              <a:t>- </a:t>
            </a:r>
            <a:r>
              <a:rPr lang="fr-FR" sz="2800" dirty="0" err="1" smtClean="0"/>
              <a:t>name</a:t>
            </a:r>
            <a:r>
              <a:rPr lang="fr-FR" sz="2800" dirty="0" smtClean="0"/>
              <a:t>: </a:t>
            </a:r>
            <a:r>
              <a:rPr lang="fr-FR" sz="2800" dirty="0" smtClean="0">
                <a:solidFill>
                  <a:srgbClr val="00B050"/>
                </a:solidFill>
              </a:rPr>
              <a:t>restart </a:t>
            </a:r>
            <a:r>
              <a:rPr lang="fr-FR" sz="2800" dirty="0" err="1" smtClean="0">
                <a:solidFill>
                  <a:srgbClr val="00B050"/>
                </a:solidFill>
              </a:rPr>
              <a:t>httpd</a:t>
            </a:r>
            <a:endParaRPr lang="fr-FR" sz="2800" dirty="0" smtClean="0">
              <a:solidFill>
                <a:srgbClr val="00B050"/>
              </a:solidFill>
            </a:endParaRPr>
          </a:p>
          <a:p>
            <a:pPr>
              <a:buNone/>
            </a:pPr>
            <a:r>
              <a:rPr lang="fr-FR" sz="2800" dirty="0" smtClean="0"/>
              <a:t>  service: </a:t>
            </a:r>
            <a:r>
              <a:rPr lang="fr-FR" sz="2800" dirty="0" err="1" smtClean="0"/>
              <a:t>name</a:t>
            </a:r>
            <a:r>
              <a:rPr lang="fr-FR" sz="2800" dirty="0" smtClean="0"/>
              <a:t>= </a:t>
            </a:r>
            <a:r>
              <a:rPr lang="fr-FR" sz="2800" dirty="0" err="1" smtClean="0"/>
              <a:t>httpd</a:t>
            </a:r>
            <a:endParaRPr lang="fr-FR" sz="2800" dirty="0" smtClean="0"/>
          </a:p>
          <a:p>
            <a:pPr>
              <a:buNone/>
            </a:pPr>
            <a:r>
              <a:rPr lang="fr-FR" sz="2800" dirty="0" smtClean="0"/>
              <a:t>                 state= </a:t>
            </a:r>
            <a:r>
              <a:rPr lang="fr-FR" sz="2800" dirty="0" err="1" smtClean="0"/>
              <a:t>restarted</a:t>
            </a:r>
            <a:r>
              <a:rPr lang="fr-FR" sz="2800" dirty="0" smtClean="0"/>
              <a:t>  </a:t>
            </a:r>
          </a:p>
          <a:p>
            <a:pPr>
              <a:buNone/>
            </a:pPr>
            <a:endParaRPr lang="fr-FR" sz="2800" dirty="0" smtClean="0"/>
          </a:p>
        </p:txBody>
      </p:sp>
      <p:sp>
        <p:nvSpPr>
          <p:cNvPr id="6" name="Espace réservé du contenu 2"/>
          <p:cNvSpPr txBox="1">
            <a:spLocks/>
          </p:cNvSpPr>
          <p:nvPr/>
        </p:nvSpPr>
        <p:spPr>
          <a:xfrm>
            <a:off x="179512" y="2060848"/>
            <a:ext cx="4752528" cy="3528392"/>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1" u="none" strike="noStrike" kern="1200" cap="none" spc="0" normalizeH="0" baseline="0" noProof="0" dirty="0" err="1" smtClean="0">
                <a:ln>
                  <a:noFill/>
                </a:ln>
                <a:solidFill>
                  <a:schemeClr val="tx1"/>
                </a:solidFill>
                <a:effectLst/>
                <a:uLnTx/>
                <a:uFillTx/>
                <a:latin typeface="+mn-lt"/>
                <a:ea typeface="+mn-ea"/>
                <a:cs typeface="+mn-cs"/>
              </a:rPr>
              <a:t>httpd</a:t>
            </a:r>
            <a:r>
              <a:rPr kumimoji="0" lang="fr-FR" sz="2800" b="0" i="1" u="none" strike="noStrike" kern="1200" cap="none" spc="0" normalizeH="0" baseline="0" noProof="0" dirty="0" smtClean="0">
                <a:ln>
                  <a:noFill/>
                </a:ln>
                <a:solidFill>
                  <a:schemeClr val="tx1"/>
                </a:solidFill>
                <a:effectLst/>
                <a:uLnTx/>
                <a:uFillTx/>
                <a:latin typeface="+mn-lt"/>
                <a:ea typeface="+mn-ea"/>
                <a:cs typeface="+mn-cs"/>
              </a:rPr>
              <a:t>/</a:t>
            </a:r>
            <a:r>
              <a:rPr kumimoji="0" lang="fr-FR" sz="2800" b="0" i="1" u="none" strike="noStrike" kern="1200" cap="none" spc="0" normalizeH="0" baseline="0" noProof="0" dirty="0" err="1" smtClean="0">
                <a:ln>
                  <a:noFill/>
                </a:ln>
                <a:solidFill>
                  <a:schemeClr val="tx1"/>
                </a:solidFill>
                <a:effectLst/>
                <a:uLnTx/>
                <a:uFillTx/>
                <a:latin typeface="+mn-lt"/>
                <a:ea typeface="+mn-ea"/>
                <a:cs typeface="+mn-cs"/>
              </a:rPr>
              <a:t>tasks</a:t>
            </a:r>
            <a:r>
              <a:rPr kumimoji="0" lang="fr-FR" sz="2800" b="0" i="1" u="none" strike="noStrike" kern="1200" cap="none" spc="0" normalizeH="0" baseline="0" noProof="0" dirty="0" smtClean="0">
                <a:ln>
                  <a:noFill/>
                </a:ln>
                <a:solidFill>
                  <a:schemeClr val="tx1"/>
                </a:solidFill>
                <a:effectLst/>
                <a:uLnTx/>
                <a:uFillTx/>
                <a:latin typeface="+mn-lt"/>
                <a:ea typeface="+mn-ea"/>
                <a:cs typeface="+mn-cs"/>
              </a:rPr>
              <a:t>/main.yml</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a:t>
            </a:r>
          </a:p>
          <a:p>
            <a:pPr marL="342900" lvl="0" indent="-342900">
              <a:spcBef>
                <a:spcPct val="20000"/>
              </a:spcBef>
            </a:pPr>
            <a:r>
              <a:rPr lang="en-US" sz="2800" dirty="0" smtClean="0">
                <a:solidFill>
                  <a:schemeClr val="bg2">
                    <a:lumMod val="10000"/>
                  </a:schemeClr>
                </a:solidFill>
              </a:rPr>
              <a:t>- name: Ensure </a:t>
            </a:r>
            <a:r>
              <a:rPr lang="en-US" sz="2800" dirty="0" err="1" smtClean="0">
                <a:solidFill>
                  <a:schemeClr val="bg2">
                    <a:lumMod val="10000"/>
                  </a:schemeClr>
                </a:solidFill>
              </a:rPr>
              <a:t>httpd</a:t>
            </a:r>
            <a:r>
              <a:rPr lang="en-US" sz="2800" dirty="0" smtClean="0">
                <a:solidFill>
                  <a:schemeClr val="bg2">
                    <a:lumMod val="10000"/>
                  </a:schemeClr>
                </a:solidFill>
              </a:rPr>
              <a:t> is installed.</a:t>
            </a:r>
          </a:p>
          <a:p>
            <a:pPr marL="342900" lvl="0" indent="-342900">
              <a:spcBef>
                <a:spcPct val="20000"/>
              </a:spcBef>
            </a:pPr>
            <a:r>
              <a:rPr lang="en-US" sz="2800" dirty="0" smtClean="0">
                <a:solidFill>
                  <a:schemeClr val="bg2">
                    <a:lumMod val="10000"/>
                  </a:schemeClr>
                </a:solidFill>
              </a:rPr>
              <a:t>  template: </a:t>
            </a:r>
            <a:r>
              <a:rPr lang="en-US" sz="2800" dirty="0" err="1" smtClean="0">
                <a:solidFill>
                  <a:schemeClr val="bg2">
                    <a:lumMod val="10000"/>
                  </a:schemeClr>
                </a:solidFill>
              </a:rPr>
              <a:t>src</a:t>
            </a:r>
            <a:r>
              <a:rPr lang="en-US" sz="2800" dirty="0" smtClean="0">
                <a:solidFill>
                  <a:schemeClr val="bg2">
                    <a:lumMod val="10000"/>
                  </a:schemeClr>
                </a:solidFill>
              </a:rPr>
              <a:t>= "httpd.conf.nj2” </a:t>
            </a:r>
          </a:p>
          <a:p>
            <a:pPr marL="342900" lvl="0" indent="-342900">
              <a:spcBef>
                <a:spcPct val="20000"/>
              </a:spcBef>
            </a:pPr>
            <a:r>
              <a:rPr lang="en-US" sz="2800" dirty="0" smtClean="0">
                <a:solidFill>
                  <a:schemeClr val="bg2">
                    <a:lumMod val="10000"/>
                  </a:schemeClr>
                </a:solidFill>
              </a:rPr>
              <a:t> </a:t>
            </a:r>
            <a:r>
              <a:rPr lang="en-US" sz="2800" dirty="0" err="1" smtClean="0">
                <a:solidFill>
                  <a:schemeClr val="bg2">
                    <a:lumMod val="10000"/>
                  </a:schemeClr>
                </a:solidFill>
              </a:rPr>
              <a:t>dest</a:t>
            </a:r>
            <a:r>
              <a:rPr lang="en-US" sz="2800" dirty="0" smtClean="0">
                <a:solidFill>
                  <a:schemeClr val="bg2">
                    <a:lumMod val="10000"/>
                  </a:schemeClr>
                </a:solidFill>
              </a:rPr>
              <a:t>= “/etc/</a:t>
            </a:r>
            <a:r>
              <a:rPr lang="en-US" sz="2800" dirty="0" err="1" smtClean="0">
                <a:solidFill>
                  <a:schemeClr val="bg2">
                    <a:lumMod val="10000"/>
                  </a:schemeClr>
                </a:solidFill>
              </a:rPr>
              <a:t>httpd</a:t>
            </a:r>
            <a:r>
              <a:rPr lang="en-US" sz="2800" dirty="0" smtClean="0">
                <a:solidFill>
                  <a:schemeClr val="bg2">
                    <a:lumMod val="10000"/>
                  </a:schemeClr>
                </a:solidFill>
              </a:rPr>
              <a:t>/</a:t>
            </a:r>
            <a:r>
              <a:rPr lang="en-US" sz="2800" dirty="0" err="1" smtClean="0">
                <a:solidFill>
                  <a:schemeClr val="bg2">
                    <a:lumMod val="10000"/>
                  </a:schemeClr>
                </a:solidFill>
              </a:rPr>
              <a:t>httpd.conf</a:t>
            </a:r>
            <a:r>
              <a:rPr lang="en-US" sz="2800" dirty="0" smtClean="0">
                <a:solidFill>
                  <a:schemeClr val="bg2">
                    <a:lumMod val="10000"/>
                  </a:schemeClr>
                </a:solidFill>
              </a:rPr>
              <a:t>”</a:t>
            </a:r>
          </a:p>
          <a:p>
            <a:pPr marL="342900" lvl="0" indent="-342900">
              <a:spcBef>
                <a:spcPct val="20000"/>
              </a:spcBef>
            </a:pPr>
            <a:r>
              <a:rPr lang="en-US" sz="2800" dirty="0" smtClean="0">
                <a:solidFill>
                  <a:schemeClr val="bg2">
                    <a:lumMod val="10000"/>
                  </a:schemeClr>
                </a:solidFill>
              </a:rPr>
              <a:t> notify: </a:t>
            </a:r>
            <a:r>
              <a:rPr lang="en-US" sz="2800" dirty="0" smtClean="0">
                <a:solidFill>
                  <a:srgbClr val="00B050"/>
                </a:solidFill>
              </a:rPr>
              <a:t>restart </a:t>
            </a:r>
            <a:r>
              <a:rPr lang="en-US" sz="2800" dirty="0" err="1" smtClean="0">
                <a:solidFill>
                  <a:srgbClr val="00B050"/>
                </a:solidFill>
              </a:rPr>
              <a:t>httpd</a:t>
            </a:r>
            <a:endParaRPr lang="en-US" sz="2800" dirty="0" smtClean="0">
              <a:solidFill>
                <a:srgbClr val="00B050"/>
              </a:solidFill>
            </a:endParaRPr>
          </a:p>
          <a:p>
            <a:pPr marL="342900" lvl="0" indent="-342900">
              <a:spcBef>
                <a:spcPct val="20000"/>
              </a:spcBef>
            </a:pPr>
            <a:r>
              <a:rPr lang="en-US" sz="2800" dirty="0" smtClean="0">
                <a:solidFill>
                  <a:schemeClr val="bg2">
                    <a:lumMod val="10000"/>
                  </a:schemeClr>
                </a:solidFill>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7" name="Connecteur droit 6"/>
          <p:cNvCxnSpPr/>
          <p:nvPr/>
        </p:nvCxnSpPr>
        <p:spPr>
          <a:xfrm>
            <a:off x="4788024" y="1484784"/>
            <a:ext cx="0" cy="43924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Playbooks</a:t>
            </a:r>
            <a:endParaRPr lang="fr-FR"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719064" y="1772816"/>
            <a:ext cx="4443288" cy="2376264"/>
          </a:xfrm>
          <a:prstGeom prst="rect">
            <a:avLst/>
          </a:prstGeom>
          <a:noFill/>
          <a:ln w="9525">
            <a:noFill/>
            <a:miter lim="800000"/>
            <a:headEnd/>
            <a:tailEnd/>
          </a:ln>
        </p:spPr>
      </p:pic>
      <p:sp>
        <p:nvSpPr>
          <p:cNvPr id="6" name="ZoneTexte 5"/>
          <p:cNvSpPr txBox="1"/>
          <p:nvPr/>
        </p:nvSpPr>
        <p:spPr>
          <a:xfrm>
            <a:off x="5615608" y="2420888"/>
            <a:ext cx="2844824" cy="1569660"/>
          </a:xfrm>
          <a:prstGeom prst="rect">
            <a:avLst/>
          </a:prstGeom>
          <a:noFill/>
        </p:spPr>
        <p:txBody>
          <a:bodyPr wrap="square" rtlCol="0">
            <a:spAutoFit/>
          </a:bodyPr>
          <a:lstStyle/>
          <a:p>
            <a:r>
              <a:rPr lang="fr-FR" sz="2400" dirty="0" err="1" smtClean="0"/>
              <a:t>Groupname</a:t>
            </a:r>
            <a:r>
              <a:rPr lang="fr-FR" sz="2400" dirty="0" smtClean="0"/>
              <a:t> de l’inventaire</a:t>
            </a:r>
          </a:p>
          <a:p>
            <a:r>
              <a:rPr lang="fr-FR" sz="2400" dirty="0" smtClean="0"/>
              <a:t>sur lequel on va appliquer le rôle</a:t>
            </a:r>
          </a:p>
        </p:txBody>
      </p:sp>
      <p:sp>
        <p:nvSpPr>
          <p:cNvPr id="12" name="Flèche droite 11"/>
          <p:cNvSpPr/>
          <p:nvPr/>
        </p:nvSpPr>
        <p:spPr>
          <a:xfrm>
            <a:off x="4031432" y="2492896"/>
            <a:ext cx="151216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vers le bas 12"/>
          <p:cNvSpPr/>
          <p:nvPr/>
        </p:nvSpPr>
        <p:spPr>
          <a:xfrm>
            <a:off x="3527376" y="3717032"/>
            <a:ext cx="432048"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2807296" y="5085184"/>
            <a:ext cx="3744416" cy="830997"/>
          </a:xfrm>
          <a:prstGeom prst="rect">
            <a:avLst/>
          </a:prstGeom>
          <a:noFill/>
        </p:spPr>
        <p:txBody>
          <a:bodyPr wrap="square" rtlCol="0">
            <a:spAutoFit/>
          </a:bodyPr>
          <a:lstStyle/>
          <a:p>
            <a:r>
              <a:rPr lang="fr-FR" sz="2400" dirty="0" smtClean="0"/>
              <a:t>Rôle à appliquer (ici déployer </a:t>
            </a:r>
            <a:r>
              <a:rPr lang="fr-FR" sz="2400" dirty="0" err="1" smtClean="0"/>
              <a:t>httpd</a:t>
            </a:r>
            <a:r>
              <a:rPr lang="fr-FR" sz="2400" dirty="0" smtClean="0"/>
              <a:t>)</a:t>
            </a:r>
            <a:endParaRPr lang="fr-FR" sz="2400" dirty="0"/>
          </a:p>
        </p:txBody>
      </p:sp>
      <p:sp>
        <p:nvSpPr>
          <p:cNvPr id="8" name="ZoneTexte 7"/>
          <p:cNvSpPr txBox="1"/>
          <p:nvPr/>
        </p:nvSpPr>
        <p:spPr>
          <a:xfrm>
            <a:off x="2843808" y="980728"/>
            <a:ext cx="1563248" cy="523220"/>
          </a:xfrm>
          <a:prstGeom prst="rect">
            <a:avLst/>
          </a:prstGeom>
          <a:noFill/>
        </p:spPr>
        <p:txBody>
          <a:bodyPr wrap="none" rtlCol="0">
            <a:spAutoFit/>
          </a:bodyPr>
          <a:lstStyle/>
          <a:p>
            <a:r>
              <a:rPr lang="fr-FR" sz="2800" dirty="0" smtClean="0">
                <a:solidFill>
                  <a:schemeClr val="tx2">
                    <a:lumMod val="50000"/>
                  </a:schemeClr>
                </a:solidFill>
              </a:rPr>
              <a:t>front.yml</a:t>
            </a:r>
            <a:endParaRPr lang="fr-FR"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sz="5400" dirty="0" smtClean="0"/>
          </a:p>
          <a:p>
            <a:pPr algn="ctr">
              <a:buNone/>
            </a:pPr>
            <a:endParaRPr lang="fr-FR" sz="5400" dirty="0" smtClean="0"/>
          </a:p>
          <a:p>
            <a:pPr algn="ctr">
              <a:buNone/>
            </a:pPr>
            <a:r>
              <a:rPr lang="fr-FR" sz="5400" dirty="0" smtClean="0"/>
              <a:t>Partage</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457200" y="3284984"/>
            <a:ext cx="8229600" cy="3168352"/>
          </a:xfrm>
        </p:spPr>
        <p:txBody>
          <a:bodyPr/>
          <a:lstStyle/>
          <a:p>
            <a:pPr algn="ctr">
              <a:buNone/>
            </a:pPr>
            <a:r>
              <a:rPr lang="fr-FR" sz="3600" dirty="0" err="1" smtClean="0"/>
              <a:t>Ansible</a:t>
            </a:r>
            <a:r>
              <a:rPr lang="fr-FR" sz="3600" dirty="0" smtClean="0"/>
              <a:t> </a:t>
            </a:r>
            <a:r>
              <a:rPr lang="fr-FR" sz="3600" dirty="0" err="1" smtClean="0"/>
              <a:t>galaxy</a:t>
            </a:r>
            <a:r>
              <a:rPr lang="fr-FR" sz="3600" dirty="0" smtClean="0"/>
              <a:t> est le site pour trouver, réutiliser ou partager des rôles </a:t>
            </a:r>
            <a:r>
              <a:rPr lang="fr-FR" sz="3600" dirty="0" err="1" smtClean="0"/>
              <a:t>Ansible</a:t>
            </a:r>
            <a:endParaRPr lang="fr-FR" sz="3600" dirty="0" smtClean="0"/>
          </a:p>
          <a:p>
            <a:pPr>
              <a:buNone/>
            </a:pPr>
            <a:endParaRPr lang="fr-FR" sz="3600" dirty="0" smtClean="0"/>
          </a:p>
          <a:p>
            <a:pPr algn="ctr">
              <a:buNone/>
            </a:pPr>
            <a:r>
              <a:rPr lang="fr-FR" sz="3600" dirty="0" smtClean="0"/>
              <a:t>https://galaxy.ansible.com/</a:t>
            </a:r>
          </a:p>
          <a:p>
            <a:pPr>
              <a:buNone/>
            </a:pPr>
            <a:endParaRPr lang="fr-FR" dirty="0"/>
          </a:p>
        </p:txBody>
      </p:sp>
      <p:pic>
        <p:nvPicPr>
          <p:cNvPr id="2050" name="Picture 2"/>
          <p:cNvPicPr>
            <a:picLocks noChangeAspect="1" noChangeArrowheads="1"/>
          </p:cNvPicPr>
          <p:nvPr/>
        </p:nvPicPr>
        <p:blipFill>
          <a:blip r:embed="rId3" cstate="print"/>
          <a:srcRect/>
          <a:stretch>
            <a:fillRect/>
          </a:stretch>
        </p:blipFill>
        <p:spPr bwMode="auto">
          <a:xfrm>
            <a:off x="179512" y="332656"/>
            <a:ext cx="8755018" cy="28190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115616" y="0"/>
            <a:ext cx="6858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algn="ctr">
              <a:buNone/>
            </a:pPr>
            <a:endParaRPr lang="fr-FR" sz="5400" dirty="0" smtClean="0"/>
          </a:p>
          <a:p>
            <a:pPr algn="ctr">
              <a:buNone/>
            </a:pPr>
            <a:endParaRPr lang="fr-FR" sz="5400" dirty="0" smtClean="0"/>
          </a:p>
          <a:p>
            <a:pPr algn="ctr">
              <a:buNone/>
            </a:pPr>
            <a:r>
              <a:rPr lang="fr-FR" sz="5400" dirty="0" err="1" smtClean="0"/>
              <a:t>Adeo</a:t>
            </a:r>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Procédure d’installation d’un environnement </a:t>
            </a:r>
            <a:r>
              <a:rPr lang="fr-FR" dirty="0" err="1" smtClean="0"/>
              <a:t>Step</a:t>
            </a:r>
            <a:r>
              <a:rPr lang="fr-FR" dirty="0" smtClean="0"/>
              <a:t> </a:t>
            </a:r>
            <a:endParaRPr lang="fr-FR" dirty="0"/>
          </a:p>
        </p:txBody>
      </p:sp>
      <p:sp>
        <p:nvSpPr>
          <p:cNvPr id="3" name="Espace réservé du contenu 2"/>
          <p:cNvSpPr>
            <a:spLocks noGrp="1"/>
          </p:cNvSpPr>
          <p:nvPr>
            <p:ph idx="1"/>
          </p:nvPr>
        </p:nvSpPr>
        <p:spPr/>
        <p:txBody>
          <a:bodyPr/>
          <a:lstStyle/>
          <a:p>
            <a:endParaRPr lang="fr-FR" sz="3200" dirty="0" smtClean="0"/>
          </a:p>
          <a:p>
            <a:r>
              <a:rPr lang="fr-FR" sz="3200" dirty="0" smtClean="0"/>
              <a:t>Création des </a:t>
            </a:r>
            <a:r>
              <a:rPr lang="fr-FR" sz="3200" dirty="0" err="1" smtClean="0"/>
              <a:t>vms</a:t>
            </a:r>
            <a:r>
              <a:rPr lang="fr-FR" sz="3200" dirty="0" smtClean="0"/>
              <a:t> (pas d’api)</a:t>
            </a:r>
          </a:p>
          <a:p>
            <a:r>
              <a:rPr lang="fr-FR" sz="3200" dirty="0" smtClean="0"/>
              <a:t>Echange de clé </a:t>
            </a:r>
            <a:r>
              <a:rPr lang="fr-FR" sz="3200" dirty="0" err="1" smtClean="0"/>
              <a:t>ssh</a:t>
            </a:r>
            <a:endParaRPr lang="fr-FR" sz="3200" dirty="0" smtClean="0"/>
          </a:p>
          <a:p>
            <a:r>
              <a:rPr lang="fr-FR" sz="3200" dirty="0" smtClean="0"/>
              <a:t>Renseignement d’un fichier de variables</a:t>
            </a:r>
          </a:p>
          <a:p>
            <a:r>
              <a:rPr lang="fr-FR" sz="3200" dirty="0" smtClean="0"/>
              <a:t>« </a:t>
            </a:r>
            <a:r>
              <a:rPr lang="fr-FR" sz="3200" dirty="0" err="1" smtClean="0"/>
              <a:t>ansible</a:t>
            </a:r>
            <a:r>
              <a:rPr lang="fr-FR" sz="3200" dirty="0" smtClean="0"/>
              <a:t>-</a:t>
            </a:r>
            <a:r>
              <a:rPr lang="fr-FR" sz="3200" dirty="0" err="1" smtClean="0"/>
              <a:t>playbook</a:t>
            </a:r>
            <a:r>
              <a:rPr lang="fr-FR" sz="3200" dirty="0" smtClean="0"/>
              <a:t> step_deploy.yml »</a:t>
            </a:r>
          </a:p>
          <a:p>
            <a:r>
              <a:rPr lang="fr-FR" sz="3200" dirty="0" smtClean="0"/>
              <a:t>30 minutes de charge, ½ journée de délai</a:t>
            </a:r>
            <a:endParaRPr lang="fr-F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sz="5400" dirty="0" smtClean="0"/>
          </a:p>
          <a:p>
            <a:pPr algn="ctr">
              <a:buNone/>
            </a:pPr>
            <a:endParaRPr lang="fr-FR" sz="5400" dirty="0" smtClean="0"/>
          </a:p>
          <a:p>
            <a:pPr algn="ctr">
              <a:buNone/>
            </a:pPr>
            <a:r>
              <a:rPr lang="fr-FR" sz="5400" dirty="0" smtClean="0"/>
              <a:t>Ad-hoc</a:t>
            </a:r>
            <a:endParaRPr lang="fr-FR" sz="5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Ansible</a:t>
            </a:r>
            <a:r>
              <a:rPr lang="fr-FR" dirty="0" smtClean="0"/>
              <a:t> ad-hoc</a:t>
            </a:r>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sz="3200" dirty="0" smtClean="0"/>
              <a:t>Exécuter un seul module </a:t>
            </a:r>
          </a:p>
          <a:p>
            <a:endParaRPr lang="fr-FR" sz="3200" dirty="0" smtClean="0"/>
          </a:p>
          <a:p>
            <a:r>
              <a:rPr lang="fr-FR" sz="3200" dirty="0" smtClean="0"/>
              <a:t>En une seule ligne de commande</a:t>
            </a:r>
            <a:endParaRPr lang="fr-FR" sz="3200" b="1" dirty="0" smtClean="0"/>
          </a:p>
          <a:p>
            <a:endParaRPr lang="fr-FR" sz="3200" dirty="0" smtClean="0"/>
          </a:p>
          <a:p>
            <a:r>
              <a:rPr lang="fr-FR" sz="3200" dirty="0" smtClean="0"/>
              <a:t>Sans écrire de </a:t>
            </a:r>
            <a:r>
              <a:rPr lang="fr-FR" sz="3200" dirty="0" err="1" smtClean="0"/>
              <a:t>playbook</a:t>
            </a:r>
            <a:endParaRPr lang="fr-FR" sz="3200" dirty="0" smtClean="0"/>
          </a:p>
          <a:p>
            <a:endParaRPr lang="fr-FR"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a:t>
            </a:r>
            <a:endParaRPr lang="fr-FR" dirty="0"/>
          </a:p>
        </p:txBody>
      </p:sp>
      <p:sp>
        <p:nvSpPr>
          <p:cNvPr id="3" name="Espace réservé du contenu 2"/>
          <p:cNvSpPr>
            <a:spLocks noGrp="1"/>
          </p:cNvSpPr>
          <p:nvPr>
            <p:ph idx="1"/>
          </p:nvPr>
        </p:nvSpPr>
        <p:spPr/>
        <p:txBody>
          <a:bodyPr>
            <a:normAutofit/>
          </a:bodyPr>
          <a:lstStyle/>
          <a:p>
            <a:endParaRPr lang="en-US" sz="2800" dirty="0" smtClean="0"/>
          </a:p>
          <a:p>
            <a:r>
              <a:rPr lang="en-US" sz="2800" dirty="0" err="1" smtClean="0"/>
              <a:t>ansible</a:t>
            </a:r>
            <a:r>
              <a:rPr lang="en-US" sz="2800" dirty="0" smtClean="0"/>
              <a:t> </a:t>
            </a:r>
            <a:r>
              <a:rPr lang="en-US" sz="2800" dirty="0" err="1" smtClean="0"/>
              <a:t>webservers</a:t>
            </a:r>
            <a:r>
              <a:rPr lang="en-US" sz="2800" dirty="0" smtClean="0"/>
              <a:t> -m service -a </a:t>
            </a:r>
            <a:r>
              <a:rPr lang="en-US" sz="2800" dirty="0"/>
              <a:t>"name=</a:t>
            </a:r>
            <a:r>
              <a:rPr lang="en-US" sz="2800" dirty="0" err="1"/>
              <a:t>httpd</a:t>
            </a:r>
            <a:r>
              <a:rPr lang="en-US" sz="2800" dirty="0"/>
              <a:t> </a:t>
            </a:r>
            <a:r>
              <a:rPr lang="en-US" sz="2800" dirty="0" smtClean="0"/>
              <a:t>state=restarted“</a:t>
            </a:r>
          </a:p>
          <a:p>
            <a:endParaRPr lang="en-US" sz="2800" dirty="0" smtClean="0"/>
          </a:p>
          <a:p>
            <a:r>
              <a:rPr lang="en-US" sz="2800" dirty="0" err="1" smtClean="0"/>
              <a:t>ansible</a:t>
            </a:r>
            <a:r>
              <a:rPr lang="en-US" sz="2800" dirty="0" smtClean="0"/>
              <a:t> </a:t>
            </a:r>
            <a:r>
              <a:rPr lang="en-US" sz="2800" dirty="0" err="1" smtClean="0"/>
              <a:t>asservers</a:t>
            </a:r>
            <a:r>
              <a:rPr lang="en-US" sz="2800" dirty="0" smtClean="0"/>
              <a:t> -m yum -a "name= java-1.8.0-openjdk state=present“</a:t>
            </a:r>
          </a:p>
          <a:p>
            <a:endParaRPr lang="en-US" sz="2800" dirty="0" smtClean="0"/>
          </a:p>
          <a:p>
            <a:r>
              <a:rPr lang="en-US" sz="2800" dirty="0" err="1" smtClean="0"/>
              <a:t>ansible</a:t>
            </a:r>
            <a:r>
              <a:rPr lang="en-US" sz="2800" dirty="0" smtClean="0"/>
              <a:t> dbserver3 -m shell -a </a:t>
            </a:r>
            <a:r>
              <a:rPr lang="en-US" sz="2800" dirty="0"/>
              <a:t>'echo $TERM'</a:t>
            </a:r>
            <a:endParaRPr lang="fr-F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ctr">
              <a:buNone/>
            </a:pPr>
            <a:endParaRPr lang="fr-FR" sz="4800" dirty="0" smtClean="0"/>
          </a:p>
          <a:p>
            <a:pPr algn="ctr">
              <a:buNone/>
            </a:pPr>
            <a:r>
              <a:rPr lang="fr-FR" sz="4800" dirty="0" smtClean="0"/>
              <a:t>Installation d’un </a:t>
            </a:r>
          </a:p>
          <a:p>
            <a:pPr algn="ctr">
              <a:buNone/>
            </a:pPr>
            <a:r>
              <a:rPr lang="fr-FR" sz="4800" dirty="0" smtClean="0"/>
              <a:t>environnement projet</a:t>
            </a:r>
            <a:endParaRPr lang="fr-FR" sz="4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maintenant ? </a:t>
            </a:r>
            <a:endParaRPr lang="fr-FR" dirty="0"/>
          </a:p>
        </p:txBody>
      </p:sp>
      <p:sp>
        <p:nvSpPr>
          <p:cNvPr id="3" name="Espace réservé du contenu 2"/>
          <p:cNvSpPr>
            <a:spLocks noGrp="1"/>
          </p:cNvSpPr>
          <p:nvPr>
            <p:ph idx="1"/>
          </p:nvPr>
        </p:nvSpPr>
        <p:spPr/>
        <p:txBody>
          <a:bodyPr/>
          <a:lstStyle/>
          <a:p>
            <a:endParaRPr lang="fr-FR" dirty="0" smtClean="0"/>
          </a:p>
          <a:p>
            <a:r>
              <a:rPr lang="fr-FR" sz="3200" dirty="0" smtClean="0"/>
              <a:t>« </a:t>
            </a:r>
            <a:r>
              <a:rPr lang="fr-FR" sz="3200" dirty="0" err="1" smtClean="0"/>
              <a:t>ansible</a:t>
            </a:r>
            <a:r>
              <a:rPr lang="fr-FR" sz="3200" dirty="0" smtClean="0"/>
              <a:t>-</a:t>
            </a:r>
            <a:r>
              <a:rPr lang="fr-FR" sz="3200" dirty="0" err="1" smtClean="0"/>
              <a:t>playbook</a:t>
            </a:r>
            <a:r>
              <a:rPr lang="fr-FR" sz="3200" dirty="0" smtClean="0"/>
              <a:t> »</a:t>
            </a:r>
          </a:p>
          <a:p>
            <a:r>
              <a:rPr lang="fr-FR" sz="3200" dirty="0" smtClean="0"/>
              <a:t>Initier une machine </a:t>
            </a:r>
          </a:p>
          <a:p>
            <a:r>
              <a:rPr lang="fr-FR" sz="3200" dirty="0" smtClean="0"/>
              <a:t>Configurer le </a:t>
            </a:r>
            <a:r>
              <a:rPr lang="fr-FR" sz="3200" dirty="0" err="1" smtClean="0"/>
              <a:t>filesystem</a:t>
            </a:r>
            <a:endParaRPr lang="fr-FR" sz="3200" dirty="0" smtClean="0"/>
          </a:p>
          <a:p>
            <a:r>
              <a:rPr lang="fr-FR" sz="3200" dirty="0" smtClean="0"/>
              <a:t>Installer les packages nécessaires </a:t>
            </a:r>
          </a:p>
          <a:p>
            <a:r>
              <a:rPr lang="fr-FR" sz="3200" dirty="0" smtClean="0"/>
              <a:t>Déployer l’application </a:t>
            </a:r>
          </a:p>
          <a:p>
            <a:r>
              <a:rPr lang="fr-FR" sz="3200" dirty="0" smtClean="0"/>
              <a:t>La mettre à jour </a:t>
            </a:r>
            <a:endParaRPr lang="fr-FR" sz="3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dirty="0" smtClean="0"/>
          </a:p>
          <a:p>
            <a:pPr algn="ctr">
              <a:buNone/>
            </a:pPr>
            <a:endParaRPr lang="fr-FR" dirty="0" smtClean="0"/>
          </a:p>
          <a:p>
            <a:pPr algn="ctr">
              <a:buNone/>
            </a:pPr>
            <a:endParaRPr lang="fr-FR" sz="3200" dirty="0" smtClean="0"/>
          </a:p>
          <a:p>
            <a:pPr algn="ctr">
              <a:buNone/>
            </a:pPr>
            <a:r>
              <a:rPr lang="fr-FR" sz="3200" dirty="0" smtClean="0"/>
              <a:t>Comment exécuter automatiquement </a:t>
            </a:r>
            <a:r>
              <a:rPr lang="fr-FR" sz="3200" dirty="0" err="1" smtClean="0"/>
              <a:t>Ansible</a:t>
            </a:r>
            <a:r>
              <a:rPr lang="fr-FR" sz="3200" dirty="0" smtClean="0"/>
              <a:t> ? </a:t>
            </a:r>
            <a:endParaRPr lang="fr-FR" sz="8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Ansible</a:t>
            </a:r>
            <a:r>
              <a:rPr lang="fr-FR" dirty="0" smtClean="0"/>
              <a:t> et Jenkins</a:t>
            </a:r>
            <a:endParaRPr lang="fr-FR" dirty="0"/>
          </a:p>
        </p:txBody>
      </p:sp>
      <p:pic>
        <p:nvPicPr>
          <p:cNvPr id="7171" name="Picture 3"/>
          <p:cNvPicPr>
            <a:picLocks noGrp="1" noChangeAspect="1" noChangeArrowheads="1"/>
          </p:cNvPicPr>
          <p:nvPr>
            <p:ph idx="1"/>
          </p:nvPr>
        </p:nvPicPr>
        <p:blipFill>
          <a:blip r:embed="rId3" cstate="print"/>
          <a:srcRect/>
          <a:stretch>
            <a:fillRect/>
          </a:stretch>
        </p:blipFill>
        <p:spPr bwMode="auto">
          <a:xfrm>
            <a:off x="5148064" y="2060848"/>
            <a:ext cx="2124075" cy="2628900"/>
          </a:xfrm>
          <a:prstGeom prst="rect">
            <a:avLst/>
          </a:prstGeom>
          <a:noFill/>
          <a:ln w="9525">
            <a:noFill/>
            <a:miter lim="800000"/>
            <a:headEnd/>
            <a:tailEnd/>
          </a:ln>
        </p:spPr>
      </p:pic>
      <p:pic>
        <p:nvPicPr>
          <p:cNvPr id="7" name="Image 6" descr="1507452.png"/>
          <p:cNvPicPr>
            <a:picLocks noChangeAspect="1"/>
          </p:cNvPicPr>
          <p:nvPr/>
        </p:nvPicPr>
        <p:blipFill>
          <a:blip r:embed="rId4" cstate="print"/>
          <a:stretch>
            <a:fillRect/>
          </a:stretch>
        </p:blipFill>
        <p:spPr>
          <a:xfrm>
            <a:off x="1763688" y="2348880"/>
            <a:ext cx="1905000" cy="19050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Jenkins | configuration d’un job</a:t>
            </a:r>
            <a:endParaRPr lang="fr-FR" dirty="0"/>
          </a:p>
        </p:txBody>
      </p:sp>
      <p:pic>
        <p:nvPicPr>
          <p:cNvPr id="15362" name="Picture 2"/>
          <p:cNvPicPr>
            <a:picLocks noGrp="1" noChangeAspect="1" noChangeArrowheads="1"/>
          </p:cNvPicPr>
          <p:nvPr>
            <p:ph idx="1"/>
          </p:nvPr>
        </p:nvPicPr>
        <p:blipFill>
          <a:blip r:embed="rId2" cstate="print"/>
          <a:stretch>
            <a:fillRect/>
          </a:stretch>
        </p:blipFill>
        <p:spPr bwMode="auto">
          <a:xfrm>
            <a:off x="704150" y="1282700"/>
            <a:ext cx="7735700" cy="498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bwMode="auto">
          <a:xfrm>
            <a:off x="323528" y="188641"/>
            <a:ext cx="1157437" cy="1152127"/>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3131840" y="476672"/>
            <a:ext cx="1454856" cy="648072"/>
          </a:xfrm>
          <a:prstGeom prst="rect">
            <a:avLst/>
          </a:prstGeom>
          <a:noFill/>
          <a:ln w="9525">
            <a:noFill/>
            <a:miter lim="800000"/>
            <a:headEnd/>
            <a:tailEnd/>
          </a:ln>
        </p:spPr>
      </p:pic>
      <p:sp>
        <p:nvSpPr>
          <p:cNvPr id="6" name="Flèche droite 5"/>
          <p:cNvSpPr/>
          <p:nvPr/>
        </p:nvSpPr>
        <p:spPr>
          <a:xfrm>
            <a:off x="1619672" y="692696"/>
            <a:ext cx="1440160"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1835696" y="1052736"/>
            <a:ext cx="931665" cy="369332"/>
          </a:xfrm>
          <a:prstGeom prst="rect">
            <a:avLst/>
          </a:prstGeom>
          <a:noFill/>
        </p:spPr>
        <p:txBody>
          <a:bodyPr wrap="none" rtlCol="0">
            <a:spAutoFit/>
          </a:bodyPr>
          <a:lstStyle/>
          <a:p>
            <a:r>
              <a:rPr lang="fr-FR" dirty="0" smtClean="0"/>
              <a:t>git push</a:t>
            </a:r>
            <a:endParaRPr lang="fr-FR" dirty="0"/>
          </a:p>
        </p:txBody>
      </p:sp>
      <p:pic>
        <p:nvPicPr>
          <p:cNvPr id="8" name="Picture 3"/>
          <p:cNvPicPr>
            <a:picLocks noChangeAspect="1" noChangeArrowheads="1"/>
          </p:cNvPicPr>
          <p:nvPr/>
        </p:nvPicPr>
        <p:blipFill>
          <a:blip r:embed="rId4" cstate="print"/>
          <a:srcRect/>
          <a:stretch>
            <a:fillRect/>
          </a:stretch>
        </p:blipFill>
        <p:spPr bwMode="auto">
          <a:xfrm>
            <a:off x="3419872" y="2636912"/>
            <a:ext cx="1008112" cy="1247708"/>
          </a:xfrm>
          <a:prstGeom prst="rect">
            <a:avLst/>
          </a:prstGeom>
          <a:noFill/>
          <a:ln w="9525">
            <a:noFill/>
            <a:miter lim="800000"/>
            <a:headEnd/>
            <a:tailEnd/>
          </a:ln>
        </p:spPr>
      </p:pic>
      <p:cxnSp>
        <p:nvCxnSpPr>
          <p:cNvPr id="10" name="Connecteur droit avec flèche 9"/>
          <p:cNvCxnSpPr/>
          <p:nvPr/>
        </p:nvCxnSpPr>
        <p:spPr>
          <a:xfrm flipV="1">
            <a:off x="3563888" y="1268760"/>
            <a:ext cx="0" cy="1224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555776" y="1628800"/>
            <a:ext cx="958917" cy="369332"/>
          </a:xfrm>
          <a:prstGeom prst="rect">
            <a:avLst/>
          </a:prstGeom>
          <a:noFill/>
        </p:spPr>
        <p:txBody>
          <a:bodyPr wrap="none" rtlCol="0">
            <a:spAutoFit/>
          </a:bodyPr>
          <a:lstStyle/>
          <a:p>
            <a:r>
              <a:rPr lang="fr-FR" dirty="0" err="1" smtClean="0"/>
              <a:t>poll</a:t>
            </a:r>
            <a:r>
              <a:rPr lang="fr-FR" dirty="0" smtClean="0"/>
              <a:t> </a:t>
            </a:r>
            <a:r>
              <a:rPr lang="fr-FR" dirty="0" err="1" smtClean="0"/>
              <a:t>scm</a:t>
            </a:r>
            <a:endParaRPr lang="fr-FR" dirty="0"/>
          </a:p>
        </p:txBody>
      </p:sp>
      <p:sp>
        <p:nvSpPr>
          <p:cNvPr id="12" name="Flèche vers le bas 11"/>
          <p:cNvSpPr/>
          <p:nvPr/>
        </p:nvSpPr>
        <p:spPr>
          <a:xfrm>
            <a:off x="3995936" y="1268760"/>
            <a:ext cx="288032" cy="12961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4355976" y="1628800"/>
            <a:ext cx="1159163" cy="369332"/>
          </a:xfrm>
          <a:prstGeom prst="rect">
            <a:avLst/>
          </a:prstGeom>
          <a:noFill/>
        </p:spPr>
        <p:txBody>
          <a:bodyPr wrap="none" rtlCol="0">
            <a:spAutoFit/>
          </a:bodyPr>
          <a:lstStyle/>
          <a:p>
            <a:r>
              <a:rPr lang="fr-FR" dirty="0" err="1" smtClean="0"/>
              <a:t>get</a:t>
            </a:r>
            <a:r>
              <a:rPr lang="fr-FR" dirty="0" smtClean="0"/>
              <a:t> source</a:t>
            </a:r>
            <a:endParaRPr lang="fr-FR" dirty="0"/>
          </a:p>
        </p:txBody>
      </p:sp>
      <p:sp>
        <p:nvSpPr>
          <p:cNvPr id="16" name="Demi-tour 15"/>
          <p:cNvSpPr/>
          <p:nvPr/>
        </p:nvSpPr>
        <p:spPr>
          <a:xfrm rot="16200000" flipH="1">
            <a:off x="2447764" y="2816932"/>
            <a:ext cx="864096" cy="792088"/>
          </a:xfrm>
          <a:prstGeom prst="uturnArrow">
            <a:avLst>
              <a:gd name="adj1" fmla="val 19752"/>
              <a:gd name="adj2" fmla="val 25000"/>
              <a:gd name="adj3" fmla="val 11007"/>
              <a:gd name="adj4" fmla="val 43750"/>
              <a:gd name="adj5" fmla="val 10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p:cNvSpPr txBox="1"/>
          <p:nvPr/>
        </p:nvSpPr>
        <p:spPr>
          <a:xfrm>
            <a:off x="1043608" y="2780928"/>
            <a:ext cx="1256562" cy="646331"/>
          </a:xfrm>
          <a:prstGeom prst="rect">
            <a:avLst/>
          </a:prstGeom>
          <a:noFill/>
        </p:spPr>
        <p:txBody>
          <a:bodyPr wrap="none" rtlCol="0">
            <a:spAutoFit/>
          </a:bodyPr>
          <a:lstStyle/>
          <a:p>
            <a:r>
              <a:rPr lang="fr-FR" dirty="0" err="1" smtClean="0"/>
              <a:t>Continuous</a:t>
            </a:r>
            <a:endParaRPr lang="fr-FR" dirty="0" smtClean="0"/>
          </a:p>
          <a:p>
            <a:r>
              <a:rPr lang="fr-FR" dirty="0" err="1" smtClean="0"/>
              <a:t>integration</a:t>
            </a:r>
            <a:endParaRPr lang="fr-FR" dirty="0"/>
          </a:p>
        </p:txBody>
      </p:sp>
      <p:pic>
        <p:nvPicPr>
          <p:cNvPr id="18" name="Image 17" descr="1507452.png"/>
          <p:cNvPicPr>
            <a:picLocks noChangeAspect="1"/>
          </p:cNvPicPr>
          <p:nvPr/>
        </p:nvPicPr>
        <p:blipFill>
          <a:blip r:embed="rId5" cstate="print"/>
          <a:stretch>
            <a:fillRect/>
          </a:stretch>
        </p:blipFill>
        <p:spPr>
          <a:xfrm>
            <a:off x="3419872" y="5373216"/>
            <a:ext cx="936104" cy="936104"/>
          </a:xfrm>
          <a:prstGeom prst="rect">
            <a:avLst/>
          </a:prstGeom>
        </p:spPr>
      </p:pic>
      <p:pic>
        <p:nvPicPr>
          <p:cNvPr id="16388" name="Picture 4"/>
          <p:cNvPicPr>
            <a:picLocks noChangeAspect="1" noChangeArrowheads="1"/>
          </p:cNvPicPr>
          <p:nvPr/>
        </p:nvPicPr>
        <p:blipFill>
          <a:blip r:embed="rId6" cstate="print"/>
          <a:srcRect/>
          <a:stretch>
            <a:fillRect/>
          </a:stretch>
        </p:blipFill>
        <p:spPr bwMode="auto">
          <a:xfrm>
            <a:off x="7524328" y="2708920"/>
            <a:ext cx="828675" cy="1390650"/>
          </a:xfrm>
          <a:prstGeom prst="rect">
            <a:avLst/>
          </a:prstGeom>
          <a:noFill/>
          <a:ln w="9525">
            <a:noFill/>
            <a:miter lim="800000"/>
            <a:headEnd/>
            <a:tailEnd/>
          </a:ln>
        </p:spPr>
      </p:pic>
      <p:pic>
        <p:nvPicPr>
          <p:cNvPr id="16389" name="Picture 5"/>
          <p:cNvPicPr>
            <a:picLocks noChangeAspect="1" noChangeArrowheads="1"/>
          </p:cNvPicPr>
          <p:nvPr/>
        </p:nvPicPr>
        <p:blipFill>
          <a:blip r:embed="rId6" cstate="print"/>
          <a:srcRect/>
          <a:stretch>
            <a:fillRect/>
          </a:stretch>
        </p:blipFill>
        <p:spPr bwMode="auto">
          <a:xfrm>
            <a:off x="7596336" y="5085184"/>
            <a:ext cx="828675" cy="1390650"/>
          </a:xfrm>
          <a:prstGeom prst="rect">
            <a:avLst/>
          </a:prstGeom>
          <a:noFill/>
          <a:ln w="9525">
            <a:noFill/>
            <a:miter lim="800000"/>
            <a:headEnd/>
            <a:tailEnd/>
          </a:ln>
        </p:spPr>
      </p:pic>
      <p:sp>
        <p:nvSpPr>
          <p:cNvPr id="22" name="Flèche vers le bas 21"/>
          <p:cNvSpPr/>
          <p:nvPr/>
        </p:nvSpPr>
        <p:spPr>
          <a:xfrm>
            <a:off x="3779912" y="4005064"/>
            <a:ext cx="288032" cy="129614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2411760" y="4293096"/>
            <a:ext cx="1223412" cy="646331"/>
          </a:xfrm>
          <a:prstGeom prst="rect">
            <a:avLst/>
          </a:prstGeom>
          <a:noFill/>
        </p:spPr>
        <p:txBody>
          <a:bodyPr wrap="none" rtlCol="0">
            <a:spAutoFit/>
          </a:bodyPr>
          <a:lstStyle/>
          <a:p>
            <a:pPr algn="ctr"/>
            <a:r>
              <a:rPr lang="fr-FR" dirty="0" smtClean="0"/>
              <a:t>Trigger </a:t>
            </a:r>
          </a:p>
          <a:p>
            <a:pPr algn="ctr"/>
            <a:r>
              <a:rPr lang="fr-FR" dirty="0" err="1" smtClean="0"/>
              <a:t>Ansible</a:t>
            </a:r>
            <a:r>
              <a:rPr lang="fr-FR" dirty="0" smtClean="0"/>
              <a:t> job</a:t>
            </a:r>
            <a:endParaRPr lang="fr-FR" dirty="0"/>
          </a:p>
        </p:txBody>
      </p:sp>
      <p:sp>
        <p:nvSpPr>
          <p:cNvPr id="26" name="Flèche droite 25"/>
          <p:cNvSpPr/>
          <p:nvPr/>
        </p:nvSpPr>
        <p:spPr>
          <a:xfrm rot="19773179">
            <a:off x="4191434" y="4465679"/>
            <a:ext cx="3353419" cy="26317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droite 26"/>
          <p:cNvSpPr/>
          <p:nvPr/>
        </p:nvSpPr>
        <p:spPr>
          <a:xfrm>
            <a:off x="4499992" y="5733256"/>
            <a:ext cx="2880320"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7668344" y="4005064"/>
            <a:ext cx="545790" cy="369332"/>
          </a:xfrm>
          <a:prstGeom prst="rect">
            <a:avLst/>
          </a:prstGeom>
          <a:noFill/>
        </p:spPr>
        <p:txBody>
          <a:bodyPr wrap="none" rtlCol="0">
            <a:spAutoFit/>
          </a:bodyPr>
          <a:lstStyle/>
          <a:p>
            <a:r>
              <a:rPr lang="fr-FR" dirty="0" err="1" smtClean="0"/>
              <a:t>Dev</a:t>
            </a:r>
            <a:endParaRPr lang="fr-FR" dirty="0"/>
          </a:p>
        </p:txBody>
      </p:sp>
      <p:sp>
        <p:nvSpPr>
          <p:cNvPr id="29" name="ZoneTexte 28"/>
          <p:cNvSpPr txBox="1"/>
          <p:nvPr/>
        </p:nvSpPr>
        <p:spPr>
          <a:xfrm>
            <a:off x="7596336" y="6488668"/>
            <a:ext cx="896592" cy="369332"/>
          </a:xfrm>
          <a:prstGeom prst="rect">
            <a:avLst/>
          </a:prstGeom>
          <a:noFill/>
        </p:spPr>
        <p:txBody>
          <a:bodyPr wrap="none" rtlCol="0">
            <a:spAutoFit/>
          </a:bodyPr>
          <a:lstStyle/>
          <a:p>
            <a:r>
              <a:rPr lang="fr-FR" dirty="0" smtClean="0"/>
              <a:t>Recette</a:t>
            </a:r>
          </a:p>
        </p:txBody>
      </p:sp>
      <p:sp>
        <p:nvSpPr>
          <p:cNvPr id="30" name="ZoneTexte 29"/>
          <p:cNvSpPr txBox="1"/>
          <p:nvPr/>
        </p:nvSpPr>
        <p:spPr>
          <a:xfrm>
            <a:off x="5580112" y="5373216"/>
            <a:ext cx="895181" cy="369332"/>
          </a:xfrm>
          <a:prstGeom prst="rect">
            <a:avLst/>
          </a:prstGeom>
          <a:noFill/>
        </p:spPr>
        <p:txBody>
          <a:bodyPr wrap="none" rtlCol="0">
            <a:spAutoFit/>
          </a:bodyPr>
          <a:lstStyle/>
          <a:p>
            <a:r>
              <a:rPr lang="fr-FR" dirty="0" err="1" smtClean="0"/>
              <a:t>Deploy</a:t>
            </a:r>
            <a:r>
              <a:rPr lang="fr-FR" dirty="0" smtClean="0"/>
              <a:t> </a:t>
            </a:r>
            <a:endParaRPr lang="fr-FR" dirty="0"/>
          </a:p>
        </p:txBody>
      </p:sp>
      <p:sp>
        <p:nvSpPr>
          <p:cNvPr id="31" name="ZoneTexte 30"/>
          <p:cNvSpPr txBox="1"/>
          <p:nvPr/>
        </p:nvSpPr>
        <p:spPr>
          <a:xfrm>
            <a:off x="5292080" y="4005064"/>
            <a:ext cx="895181" cy="369332"/>
          </a:xfrm>
          <a:prstGeom prst="rect">
            <a:avLst/>
          </a:prstGeom>
          <a:noFill/>
        </p:spPr>
        <p:txBody>
          <a:bodyPr wrap="none" rtlCol="0">
            <a:spAutoFit/>
          </a:bodyPr>
          <a:lstStyle/>
          <a:p>
            <a:r>
              <a:rPr lang="fr-FR" dirty="0" err="1" smtClean="0"/>
              <a:t>Deploy</a:t>
            </a:r>
            <a:r>
              <a:rPr lang="fr-FR" dirty="0" smtClean="0"/>
              <a:t> </a:t>
            </a:r>
            <a:endParaRPr lang="fr-F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Jenkins</a:t>
            </a:r>
            <a:endParaRPr lang="fr-FR" dirty="0"/>
          </a:p>
        </p:txBody>
      </p:sp>
      <p:sp>
        <p:nvSpPr>
          <p:cNvPr id="4" name="Espace réservé du contenu 3"/>
          <p:cNvSpPr>
            <a:spLocks noGrp="1"/>
          </p:cNvSpPr>
          <p:nvPr>
            <p:ph idx="1"/>
          </p:nvPr>
        </p:nvSpPr>
        <p:spPr/>
        <p:txBody>
          <a:bodyPr/>
          <a:lstStyle/>
          <a:p>
            <a:endParaRPr lang="fr-FR" sz="2400" dirty="0" smtClean="0"/>
          </a:p>
          <a:p>
            <a:r>
              <a:rPr lang="fr-FR" sz="2400" dirty="0" smtClean="0"/>
              <a:t>Déclencher un </a:t>
            </a:r>
            <a:r>
              <a:rPr lang="fr-FR" sz="2400" dirty="0" err="1" smtClean="0"/>
              <a:t>build</a:t>
            </a:r>
            <a:r>
              <a:rPr lang="fr-FR" sz="2400" dirty="0" smtClean="0"/>
              <a:t> à partir d’un événement (appel </a:t>
            </a:r>
            <a:r>
              <a:rPr lang="fr-FR" sz="2400" dirty="0" err="1" smtClean="0"/>
              <a:t>rest</a:t>
            </a:r>
            <a:r>
              <a:rPr lang="fr-FR" sz="2400" dirty="0" smtClean="0"/>
              <a:t>, </a:t>
            </a:r>
            <a:r>
              <a:rPr lang="fr-FR" sz="2400" dirty="0" err="1" smtClean="0"/>
              <a:t>poll</a:t>
            </a:r>
            <a:r>
              <a:rPr lang="fr-FR" sz="2400" dirty="0" smtClean="0"/>
              <a:t> </a:t>
            </a:r>
            <a:r>
              <a:rPr lang="fr-FR" sz="2400" dirty="0" err="1" smtClean="0"/>
              <a:t>scm</a:t>
            </a:r>
            <a:r>
              <a:rPr lang="fr-FR" sz="2400" dirty="0" smtClean="0"/>
              <a:t>) </a:t>
            </a:r>
          </a:p>
          <a:p>
            <a:endParaRPr lang="fr-FR" sz="2400" dirty="0" smtClean="0"/>
          </a:p>
          <a:p>
            <a:r>
              <a:rPr lang="fr-FR" sz="2400" dirty="0" smtClean="0"/>
              <a:t>Lancer un </a:t>
            </a:r>
            <a:r>
              <a:rPr lang="fr-FR" sz="2400" dirty="0" err="1" smtClean="0"/>
              <a:t>playbook</a:t>
            </a:r>
            <a:r>
              <a:rPr lang="fr-FR" sz="2400" dirty="0" smtClean="0"/>
              <a:t> à partir d’une UI </a:t>
            </a:r>
          </a:p>
          <a:p>
            <a:endParaRPr lang="fr-FR" sz="2400" dirty="0" smtClean="0"/>
          </a:p>
          <a:p>
            <a:r>
              <a:rPr lang="fr-FR" sz="2400" dirty="0" err="1" smtClean="0"/>
              <a:t>Historiser</a:t>
            </a:r>
            <a:r>
              <a:rPr lang="fr-FR" sz="2400" dirty="0" smtClean="0"/>
              <a:t> les exécutions </a:t>
            </a:r>
          </a:p>
          <a:p>
            <a:endParaRPr lang="fr-FR" sz="2400" dirty="0" smtClean="0"/>
          </a:p>
          <a:p>
            <a:r>
              <a:rPr lang="fr-FR" sz="2400" dirty="0" smtClean="0"/>
              <a:t>Intégrer un déploiement </a:t>
            </a:r>
            <a:r>
              <a:rPr lang="fr-FR" sz="2400" dirty="0" err="1" smtClean="0"/>
              <a:t>Ansible</a:t>
            </a:r>
            <a:r>
              <a:rPr lang="fr-FR" sz="2400" dirty="0" smtClean="0"/>
              <a:t> dans un pipeline Jenkins</a:t>
            </a:r>
          </a:p>
          <a:p>
            <a:endParaRPr lang="fr-FR"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sz="5400" dirty="0" smtClean="0"/>
          </a:p>
          <a:p>
            <a:pPr algn="ctr">
              <a:buNone/>
            </a:pPr>
            <a:endParaRPr lang="fr-FR" sz="5400" dirty="0" smtClean="0"/>
          </a:p>
          <a:p>
            <a:pPr algn="ctr">
              <a:buNone/>
            </a:pPr>
            <a:r>
              <a:rPr lang="fr-FR" sz="5400" dirty="0" err="1" smtClean="0"/>
              <a:t>Ansible</a:t>
            </a:r>
            <a:r>
              <a:rPr lang="fr-FR" sz="5400" dirty="0" smtClean="0"/>
              <a:t> et Docker ? </a:t>
            </a:r>
            <a:endParaRPr lang="fr-FR" sz="5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Ansible</a:t>
            </a:r>
            <a:r>
              <a:rPr lang="fr-FR" dirty="0" smtClean="0"/>
              <a:t> et docker ? </a:t>
            </a:r>
            <a:endParaRPr lang="fr-FR" dirty="0"/>
          </a:p>
        </p:txBody>
      </p:sp>
      <p:sp>
        <p:nvSpPr>
          <p:cNvPr id="3" name="Espace réservé du contenu 2"/>
          <p:cNvSpPr>
            <a:spLocks noGrp="1"/>
          </p:cNvSpPr>
          <p:nvPr>
            <p:ph idx="1"/>
          </p:nvPr>
        </p:nvSpPr>
        <p:spPr/>
        <p:txBody>
          <a:bodyPr/>
          <a:lstStyle/>
          <a:p>
            <a:endParaRPr lang="fr-FR" sz="3200" dirty="0" smtClean="0"/>
          </a:p>
          <a:p>
            <a:r>
              <a:rPr lang="fr-FR" sz="3200" dirty="0" err="1" smtClean="0"/>
              <a:t>Ansible</a:t>
            </a:r>
            <a:r>
              <a:rPr lang="fr-FR" sz="3200" dirty="0" smtClean="0"/>
              <a:t>-container (beta)</a:t>
            </a:r>
          </a:p>
          <a:p>
            <a:pPr>
              <a:buNone/>
            </a:pPr>
            <a:endParaRPr lang="fr-FR" sz="3200" dirty="0" smtClean="0"/>
          </a:p>
          <a:p>
            <a:pPr lvl="1"/>
            <a:r>
              <a:rPr lang="fr-FR" sz="3000" dirty="0" err="1" smtClean="0"/>
              <a:t>Contruit</a:t>
            </a:r>
            <a:r>
              <a:rPr lang="fr-FR" sz="3000" dirty="0" smtClean="0"/>
              <a:t> des containers docker à partir de </a:t>
            </a:r>
            <a:r>
              <a:rPr lang="fr-FR" sz="3000" dirty="0" err="1" smtClean="0"/>
              <a:t>playbook</a:t>
            </a:r>
            <a:r>
              <a:rPr lang="fr-FR" sz="3000" dirty="0" smtClean="0"/>
              <a:t> </a:t>
            </a:r>
            <a:r>
              <a:rPr lang="fr-FR" sz="3000" dirty="0" err="1" smtClean="0"/>
              <a:t>Ansible</a:t>
            </a:r>
            <a:endParaRPr lang="fr-FR" sz="3000" dirty="0" smtClean="0"/>
          </a:p>
          <a:p>
            <a:pPr lvl="1"/>
            <a:r>
              <a:rPr lang="fr-FR" sz="3000" dirty="0" smtClean="0"/>
              <a:t>Déployer ces containers dans le </a:t>
            </a:r>
            <a:r>
              <a:rPr lang="fr-FR" sz="3000" dirty="0" err="1" smtClean="0"/>
              <a:t>cloud</a:t>
            </a:r>
            <a:endParaRPr lang="fr-FR" sz="3000" dirty="0" smtClean="0"/>
          </a:p>
          <a:p>
            <a:pPr lvl="1"/>
            <a:r>
              <a:rPr lang="fr-FR" sz="3000" dirty="0" smtClean="0"/>
              <a:t>Piloter ces containers</a:t>
            </a:r>
            <a:endParaRPr lang="fr-FR" sz="3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ctr">
              <a:buNone/>
            </a:pPr>
            <a:endParaRPr lang="fr-FR" sz="4400" dirty="0" smtClean="0"/>
          </a:p>
          <a:p>
            <a:pPr algn="ctr">
              <a:buNone/>
            </a:pPr>
            <a:endParaRPr lang="fr-FR" sz="4400" dirty="0" smtClean="0"/>
          </a:p>
          <a:p>
            <a:pPr algn="ctr">
              <a:buNone/>
            </a:pPr>
            <a:r>
              <a:rPr lang="fr-FR" sz="4400" dirty="0" smtClean="0"/>
              <a:t>DEMO</a:t>
            </a:r>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a:t>
            </a:r>
            <a:endParaRPr lang="fr-FR" dirty="0"/>
          </a:p>
        </p:txBody>
      </p:sp>
      <p:sp>
        <p:nvSpPr>
          <p:cNvPr id="8" name="Rectangle à coins arrondis 7"/>
          <p:cNvSpPr/>
          <p:nvPr/>
        </p:nvSpPr>
        <p:spPr bwMode="auto">
          <a:xfrm>
            <a:off x="5220072" y="1700808"/>
            <a:ext cx="1656184" cy="1008112"/>
          </a:xfrm>
          <a:prstGeom prst="roundRect">
            <a:avLst/>
          </a:prstGeom>
          <a:solidFill>
            <a:schemeClr val="bg1"/>
          </a:solidFill>
          <a:ln w="635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fr-FR" sz="1600" b="1" i="0" u="none" strike="noStrike" cap="none" normalizeH="0" baseline="0" dirty="0" smtClean="0">
              <a:ln>
                <a:noFill/>
              </a:ln>
              <a:solidFill>
                <a:schemeClr val="bg2">
                  <a:lumMod val="50000"/>
                </a:schemeClr>
              </a:solidFill>
              <a:effectLst/>
              <a:latin typeface="+mn-lt"/>
              <a:cs typeface="Arial" charset="0"/>
            </a:endParaRPr>
          </a:p>
        </p:txBody>
      </p:sp>
      <p:pic>
        <p:nvPicPr>
          <p:cNvPr id="11" name="Picture 2"/>
          <p:cNvPicPr>
            <a:picLocks noChangeAspect="1" noChangeArrowheads="1"/>
          </p:cNvPicPr>
          <p:nvPr/>
        </p:nvPicPr>
        <p:blipFill>
          <a:blip r:embed="rId2" cstate="print"/>
          <a:srcRect/>
          <a:stretch>
            <a:fillRect/>
          </a:stretch>
        </p:blipFill>
        <p:spPr bwMode="auto">
          <a:xfrm>
            <a:off x="5508104" y="1916832"/>
            <a:ext cx="1158129" cy="720080"/>
          </a:xfrm>
          <a:prstGeom prst="rect">
            <a:avLst/>
          </a:prstGeom>
          <a:noFill/>
          <a:ln w="9525">
            <a:noFill/>
            <a:miter lim="800000"/>
            <a:headEnd/>
            <a:tailEnd/>
          </a:ln>
        </p:spPr>
      </p:pic>
      <p:sp>
        <p:nvSpPr>
          <p:cNvPr id="12" name="Rectangle à coins arrondis 11"/>
          <p:cNvSpPr/>
          <p:nvPr/>
        </p:nvSpPr>
        <p:spPr bwMode="auto">
          <a:xfrm>
            <a:off x="5220072" y="4509120"/>
            <a:ext cx="1656184" cy="1008112"/>
          </a:xfrm>
          <a:prstGeom prst="roundRect">
            <a:avLst/>
          </a:prstGeom>
          <a:solidFill>
            <a:schemeClr val="bg1"/>
          </a:solidFill>
          <a:ln w="635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fr-FR" sz="1600" b="1" i="0" u="none" strike="noStrike" cap="none" normalizeH="0" baseline="0" dirty="0" smtClean="0">
              <a:ln>
                <a:noFill/>
              </a:ln>
              <a:solidFill>
                <a:schemeClr val="bg2">
                  <a:lumMod val="50000"/>
                </a:schemeClr>
              </a:solidFill>
              <a:effectLst/>
              <a:latin typeface="+mn-lt"/>
              <a:cs typeface="Arial" charset="0"/>
            </a:endParaRPr>
          </a:p>
        </p:txBody>
      </p:sp>
      <p:sp>
        <p:nvSpPr>
          <p:cNvPr id="13" name="Rectangle à coins arrondis 12"/>
          <p:cNvSpPr/>
          <p:nvPr/>
        </p:nvSpPr>
        <p:spPr bwMode="auto">
          <a:xfrm>
            <a:off x="5220072" y="3068960"/>
            <a:ext cx="1656184" cy="1008112"/>
          </a:xfrm>
          <a:prstGeom prst="roundRect">
            <a:avLst/>
          </a:prstGeom>
          <a:solidFill>
            <a:schemeClr val="bg1"/>
          </a:solidFill>
          <a:ln w="635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fr-FR" sz="1600" b="1" i="0" u="none" strike="noStrike" cap="none" normalizeH="0" baseline="0" dirty="0" smtClean="0">
              <a:ln>
                <a:noFill/>
              </a:ln>
              <a:solidFill>
                <a:schemeClr val="bg2">
                  <a:lumMod val="50000"/>
                </a:schemeClr>
              </a:solidFill>
              <a:effectLst/>
              <a:latin typeface="+mn-lt"/>
              <a:cs typeface="Arial" charset="0"/>
            </a:endParaRPr>
          </a:p>
        </p:txBody>
      </p:sp>
      <p:sp>
        <p:nvSpPr>
          <p:cNvPr id="14" name="Rectangle à coins arrondis 13"/>
          <p:cNvSpPr/>
          <p:nvPr/>
        </p:nvSpPr>
        <p:spPr bwMode="auto">
          <a:xfrm>
            <a:off x="1691680" y="3068960"/>
            <a:ext cx="1656184" cy="1008112"/>
          </a:xfrm>
          <a:prstGeom prst="roundRect">
            <a:avLst/>
          </a:prstGeom>
          <a:solidFill>
            <a:schemeClr val="bg1"/>
          </a:solidFill>
          <a:ln w="635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fr-FR" sz="2400" b="1" i="0" u="none" strike="noStrike" cap="none" normalizeH="0" baseline="0" dirty="0" err="1" smtClean="0">
                <a:ln>
                  <a:noFill/>
                </a:ln>
                <a:solidFill>
                  <a:schemeClr val="bg2">
                    <a:lumMod val="50000"/>
                  </a:schemeClr>
                </a:solidFill>
                <a:effectLst/>
                <a:latin typeface="+mn-lt"/>
                <a:cs typeface="Arial" charset="0"/>
              </a:rPr>
              <a:t>Ansible</a:t>
            </a:r>
            <a:endParaRPr kumimoji="0" lang="fr-FR" sz="1600" b="1" i="0" u="none" strike="noStrike" cap="none" normalizeH="0" baseline="0" dirty="0" smtClean="0">
              <a:ln>
                <a:noFill/>
              </a:ln>
              <a:solidFill>
                <a:schemeClr val="bg2">
                  <a:lumMod val="50000"/>
                </a:schemeClr>
              </a:solidFill>
              <a:effectLst/>
              <a:latin typeface="+mn-lt"/>
              <a:cs typeface="Arial" charset="0"/>
            </a:endParaRPr>
          </a:p>
        </p:txBody>
      </p:sp>
      <p:pic>
        <p:nvPicPr>
          <p:cNvPr id="18435" name="Picture 3"/>
          <p:cNvPicPr>
            <a:picLocks noChangeAspect="1" noChangeArrowheads="1"/>
          </p:cNvPicPr>
          <p:nvPr/>
        </p:nvPicPr>
        <p:blipFill>
          <a:blip r:embed="rId3" cstate="print"/>
          <a:srcRect/>
          <a:stretch>
            <a:fillRect/>
          </a:stretch>
        </p:blipFill>
        <p:spPr bwMode="auto">
          <a:xfrm>
            <a:off x="5292080" y="3429000"/>
            <a:ext cx="1445146" cy="372848"/>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5364088" y="4725144"/>
            <a:ext cx="1471892" cy="654174"/>
          </a:xfrm>
          <a:prstGeom prst="rect">
            <a:avLst/>
          </a:prstGeom>
          <a:noFill/>
          <a:ln w="9525">
            <a:noFill/>
            <a:miter lim="800000"/>
            <a:headEnd/>
            <a:tailEnd/>
          </a:ln>
        </p:spPr>
      </p:pic>
      <p:sp>
        <p:nvSpPr>
          <p:cNvPr id="17" name="Flèche droite 16"/>
          <p:cNvSpPr/>
          <p:nvPr/>
        </p:nvSpPr>
        <p:spPr bwMode="auto">
          <a:xfrm>
            <a:off x="3563888" y="3356992"/>
            <a:ext cx="1512168" cy="432048"/>
          </a:xfrm>
          <a:prstGeom prst="rightArrow">
            <a:avLst/>
          </a:prstGeom>
          <a:solidFill>
            <a:schemeClr val="bg1"/>
          </a:solidFill>
          <a:ln w="635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fr-FR" sz="1600" b="1" i="0" u="none" strike="noStrike" cap="none" normalizeH="0" baseline="0" dirty="0" smtClean="0">
              <a:ln>
                <a:noFill/>
              </a:ln>
              <a:solidFill>
                <a:schemeClr val="bg2">
                  <a:lumMod val="50000"/>
                </a:schemeClr>
              </a:solidFill>
              <a:effectLst/>
              <a:latin typeface="+mn-lt"/>
              <a:cs typeface="Arial" charset="0"/>
            </a:endParaRPr>
          </a:p>
        </p:txBody>
      </p:sp>
      <p:sp>
        <p:nvSpPr>
          <p:cNvPr id="18" name="Flèche droite 17"/>
          <p:cNvSpPr/>
          <p:nvPr/>
        </p:nvSpPr>
        <p:spPr bwMode="auto">
          <a:xfrm rot="1629315">
            <a:off x="3507132" y="4182316"/>
            <a:ext cx="1512168" cy="432048"/>
          </a:xfrm>
          <a:prstGeom prst="rightArrow">
            <a:avLst/>
          </a:prstGeom>
          <a:solidFill>
            <a:schemeClr val="bg1"/>
          </a:solidFill>
          <a:ln w="635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fr-FR" sz="1600" b="1" i="0" u="none" strike="noStrike" cap="none" normalizeH="0" baseline="0" dirty="0" smtClean="0">
              <a:ln>
                <a:noFill/>
              </a:ln>
              <a:solidFill>
                <a:schemeClr val="bg2">
                  <a:lumMod val="50000"/>
                </a:schemeClr>
              </a:solidFill>
              <a:effectLst/>
              <a:latin typeface="+mn-lt"/>
              <a:cs typeface="Arial" charset="0"/>
            </a:endParaRPr>
          </a:p>
        </p:txBody>
      </p:sp>
      <p:sp>
        <p:nvSpPr>
          <p:cNvPr id="19" name="Flèche droite 18"/>
          <p:cNvSpPr/>
          <p:nvPr/>
        </p:nvSpPr>
        <p:spPr bwMode="auto">
          <a:xfrm rot="20401387">
            <a:off x="3448181" y="2594192"/>
            <a:ext cx="1512168" cy="432048"/>
          </a:xfrm>
          <a:prstGeom prst="rightArrow">
            <a:avLst/>
          </a:prstGeom>
          <a:solidFill>
            <a:schemeClr val="bg1"/>
          </a:solidFill>
          <a:ln w="635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fr-FR" sz="1600" b="1" i="0" u="none" strike="noStrike" cap="none" normalizeH="0" baseline="0" dirty="0" smtClean="0">
              <a:ln>
                <a:noFill/>
              </a:ln>
              <a:solidFill>
                <a:schemeClr val="bg2">
                  <a:lumMod val="50000"/>
                </a:schemeClr>
              </a:solidFill>
              <a:effectLst/>
              <a:latin typeface="+mn-lt"/>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Environnement </a:t>
            </a:r>
            <a:r>
              <a:rPr lang="fr-FR" dirty="0" err="1" smtClean="0"/>
              <a:t>Step</a:t>
            </a:r>
            <a:endParaRPr lang="fr-FR" dirty="0"/>
          </a:p>
        </p:txBody>
      </p:sp>
      <p:pic>
        <p:nvPicPr>
          <p:cNvPr id="1026" name="Picture 2"/>
          <p:cNvPicPr>
            <a:picLocks noGrp="1" noChangeAspect="1" noChangeArrowheads="1"/>
          </p:cNvPicPr>
          <p:nvPr>
            <p:ph idx="1"/>
          </p:nvPr>
        </p:nvPicPr>
        <p:blipFill>
          <a:blip r:embed="rId3" cstate="print"/>
          <a:stretch>
            <a:fillRect/>
          </a:stretch>
        </p:blipFill>
        <p:spPr bwMode="auto">
          <a:xfrm>
            <a:off x="3000375" y="1927225"/>
            <a:ext cx="314325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pPr algn="ctr">
              <a:buNone/>
            </a:pPr>
            <a:endParaRPr lang="fr-FR" sz="5400" dirty="0" smtClean="0"/>
          </a:p>
          <a:p>
            <a:pPr algn="ctr">
              <a:buNone/>
            </a:pPr>
            <a:r>
              <a:rPr lang="fr-FR" sz="5400" dirty="0" smtClean="0"/>
              <a:t>Questions ? </a:t>
            </a:r>
            <a:endParaRPr lang="fr-FR" sz="5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smtClean="0"/>
          </a:p>
          <a:p>
            <a:endParaRPr lang="fr-FR" dirty="0" smtClean="0"/>
          </a:p>
          <a:p>
            <a:pPr algn="ctr">
              <a:buNone/>
            </a:pPr>
            <a:r>
              <a:rPr lang="fr-FR" sz="4800" dirty="0" smtClean="0"/>
              <a:t>Merci !</a:t>
            </a:r>
            <a:endParaRPr lang="fr-FR" sz="4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Procédure d’installation </a:t>
            </a:r>
            <a:endParaRPr lang="fr-FR" dirty="0"/>
          </a:p>
        </p:txBody>
      </p:sp>
      <p:sp>
        <p:nvSpPr>
          <p:cNvPr id="3" name="Espace réservé du contenu 2"/>
          <p:cNvSpPr>
            <a:spLocks noGrp="1"/>
          </p:cNvSpPr>
          <p:nvPr>
            <p:ph idx="1"/>
          </p:nvPr>
        </p:nvSpPr>
        <p:spPr/>
        <p:txBody>
          <a:bodyPr/>
          <a:lstStyle/>
          <a:p>
            <a:endParaRPr lang="fr-FR" sz="3200" dirty="0" smtClean="0"/>
          </a:p>
          <a:p>
            <a:r>
              <a:rPr lang="fr-FR" sz="3200" dirty="0" smtClean="0"/>
              <a:t>Pour 2 AS </a:t>
            </a:r>
            <a:r>
              <a:rPr lang="fr-FR" sz="3200" dirty="0" err="1" smtClean="0"/>
              <a:t>Step</a:t>
            </a:r>
            <a:r>
              <a:rPr lang="fr-FR" sz="3200" dirty="0" smtClean="0"/>
              <a:t> Web + 1 BDD Oracle</a:t>
            </a:r>
          </a:p>
          <a:p>
            <a:r>
              <a:rPr lang="fr-FR" sz="3200" dirty="0" smtClean="0"/>
              <a:t>7/8 </a:t>
            </a:r>
            <a:r>
              <a:rPr lang="fr-FR" sz="3200" dirty="0" err="1" smtClean="0"/>
              <a:t>rpm</a:t>
            </a:r>
            <a:r>
              <a:rPr lang="fr-FR" sz="3200" dirty="0" smtClean="0"/>
              <a:t> à installer par serveur</a:t>
            </a:r>
          </a:p>
          <a:p>
            <a:r>
              <a:rPr lang="fr-FR" sz="3200" dirty="0" smtClean="0"/>
              <a:t>10 commandes </a:t>
            </a:r>
            <a:r>
              <a:rPr lang="fr-FR" sz="3200" dirty="0" err="1" smtClean="0"/>
              <a:t>shell</a:t>
            </a:r>
            <a:r>
              <a:rPr lang="fr-FR" sz="3200" dirty="0" smtClean="0"/>
              <a:t> par serveur</a:t>
            </a:r>
          </a:p>
          <a:p>
            <a:r>
              <a:rPr lang="fr-FR" sz="3200" dirty="0" smtClean="0"/>
              <a:t>5 fichiers de configuration à éditer</a:t>
            </a:r>
          </a:p>
          <a:p>
            <a:r>
              <a:rPr lang="fr-FR" sz="3200" dirty="0" smtClean="0"/>
              <a:t>Installer la </a:t>
            </a:r>
            <a:r>
              <a:rPr lang="fr-FR" sz="3200" dirty="0" err="1" smtClean="0"/>
              <a:t>Bdd</a:t>
            </a:r>
            <a:r>
              <a:rPr lang="fr-FR" sz="3200" dirty="0" smtClean="0"/>
              <a:t> avant les AS</a:t>
            </a:r>
          </a:p>
          <a:p>
            <a:r>
              <a:rPr lang="fr-FR" sz="3200" dirty="0" smtClean="0"/>
              <a:t>+ les applications connexes</a:t>
            </a:r>
          </a:p>
          <a:p>
            <a:r>
              <a:rPr lang="fr-FR" sz="3200" dirty="0" smtClean="0"/>
              <a:t>½ journée de travail, 3 jours de délai</a:t>
            </a:r>
            <a:endParaRPr lang="fr-F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971600" y="548680"/>
            <a:ext cx="1355601" cy="1593859"/>
          </a:xfrm>
          <a:prstGeom prst="rect">
            <a:avLst/>
          </a:prstGeom>
          <a:noFill/>
          <a:ln w="9525">
            <a:noFill/>
            <a:miter lim="800000"/>
            <a:headEnd/>
            <a:tailEnd/>
          </a:ln>
        </p:spPr>
      </p:pic>
      <p:sp>
        <p:nvSpPr>
          <p:cNvPr id="5" name="ZoneTexte 4"/>
          <p:cNvSpPr txBox="1"/>
          <p:nvPr/>
        </p:nvSpPr>
        <p:spPr>
          <a:xfrm>
            <a:off x="755576" y="2276872"/>
            <a:ext cx="1689180" cy="369332"/>
          </a:xfrm>
          <a:prstGeom prst="rect">
            <a:avLst/>
          </a:prstGeom>
          <a:noFill/>
        </p:spPr>
        <p:txBody>
          <a:bodyPr wrap="none" rtlCol="0">
            <a:spAutoFit/>
          </a:bodyPr>
          <a:lstStyle/>
          <a:p>
            <a:r>
              <a:rPr lang="fr-FR" dirty="0" smtClean="0"/>
              <a:t>Développement</a:t>
            </a:r>
            <a:endParaRPr lang="fr-FR" dirty="0"/>
          </a:p>
        </p:txBody>
      </p:sp>
      <p:grpSp>
        <p:nvGrpSpPr>
          <p:cNvPr id="16" name="Groupe 15"/>
          <p:cNvGrpSpPr/>
          <p:nvPr/>
        </p:nvGrpSpPr>
        <p:grpSpPr>
          <a:xfrm>
            <a:off x="3419872" y="548680"/>
            <a:ext cx="1355601" cy="2374523"/>
            <a:chOff x="3419872" y="548680"/>
            <a:chExt cx="1355601" cy="2374523"/>
          </a:xfrm>
        </p:grpSpPr>
        <p:pic>
          <p:nvPicPr>
            <p:cNvPr id="6" name="Picture 2"/>
            <p:cNvPicPr>
              <a:picLocks noChangeAspect="1" noChangeArrowheads="1"/>
            </p:cNvPicPr>
            <p:nvPr/>
          </p:nvPicPr>
          <p:blipFill>
            <a:blip r:embed="rId2" cstate="print"/>
            <a:srcRect/>
            <a:stretch>
              <a:fillRect/>
            </a:stretch>
          </p:blipFill>
          <p:spPr bwMode="auto">
            <a:xfrm>
              <a:off x="3419872" y="548680"/>
              <a:ext cx="1355601" cy="1593859"/>
            </a:xfrm>
            <a:prstGeom prst="rect">
              <a:avLst/>
            </a:prstGeom>
            <a:noFill/>
            <a:ln w="9525">
              <a:noFill/>
              <a:miter lim="800000"/>
              <a:headEnd/>
              <a:tailEnd/>
            </a:ln>
          </p:spPr>
        </p:pic>
        <p:sp>
          <p:nvSpPr>
            <p:cNvPr id="7" name="ZoneTexte 6"/>
            <p:cNvSpPr txBox="1"/>
            <p:nvPr/>
          </p:nvSpPr>
          <p:spPr>
            <a:xfrm>
              <a:off x="3419872" y="2276872"/>
              <a:ext cx="1218347" cy="646331"/>
            </a:xfrm>
            <a:prstGeom prst="rect">
              <a:avLst/>
            </a:prstGeom>
            <a:noFill/>
          </p:spPr>
          <p:txBody>
            <a:bodyPr wrap="none" rtlCol="0">
              <a:spAutoFit/>
            </a:bodyPr>
            <a:lstStyle/>
            <a:p>
              <a:r>
                <a:rPr lang="fr-FR" dirty="0" smtClean="0"/>
                <a:t>Intégration</a:t>
              </a:r>
            </a:p>
            <a:p>
              <a:r>
                <a:rPr lang="fr-FR" dirty="0" smtClean="0"/>
                <a:t>technique</a:t>
              </a:r>
            </a:p>
          </p:txBody>
        </p:sp>
      </p:grpSp>
      <p:grpSp>
        <p:nvGrpSpPr>
          <p:cNvPr id="17" name="Groupe 16"/>
          <p:cNvGrpSpPr/>
          <p:nvPr/>
        </p:nvGrpSpPr>
        <p:grpSpPr>
          <a:xfrm>
            <a:off x="5796136" y="548680"/>
            <a:ext cx="1571625" cy="2097524"/>
            <a:chOff x="5796136" y="548680"/>
            <a:chExt cx="1571625" cy="2097524"/>
          </a:xfrm>
        </p:grpSpPr>
        <p:pic>
          <p:nvPicPr>
            <p:cNvPr id="8" name="Picture 2"/>
            <p:cNvPicPr>
              <a:picLocks noChangeAspect="1" noChangeArrowheads="1"/>
            </p:cNvPicPr>
            <p:nvPr/>
          </p:nvPicPr>
          <p:blipFill>
            <a:blip r:embed="rId2" cstate="print"/>
            <a:srcRect/>
            <a:stretch>
              <a:fillRect/>
            </a:stretch>
          </p:blipFill>
          <p:spPr bwMode="auto">
            <a:xfrm>
              <a:off x="6012160" y="548680"/>
              <a:ext cx="1355601" cy="1593859"/>
            </a:xfrm>
            <a:prstGeom prst="rect">
              <a:avLst/>
            </a:prstGeom>
            <a:noFill/>
            <a:ln w="9525">
              <a:noFill/>
              <a:miter lim="800000"/>
              <a:headEnd/>
              <a:tailEnd/>
            </a:ln>
          </p:spPr>
        </p:pic>
        <p:sp>
          <p:nvSpPr>
            <p:cNvPr id="9" name="ZoneTexte 8"/>
            <p:cNvSpPr txBox="1"/>
            <p:nvPr/>
          </p:nvSpPr>
          <p:spPr>
            <a:xfrm>
              <a:off x="5796136" y="2276872"/>
              <a:ext cx="1518364" cy="369332"/>
            </a:xfrm>
            <a:prstGeom prst="rect">
              <a:avLst/>
            </a:prstGeom>
            <a:noFill/>
          </p:spPr>
          <p:txBody>
            <a:bodyPr wrap="none" rtlCol="0">
              <a:spAutoFit/>
            </a:bodyPr>
            <a:lstStyle/>
            <a:p>
              <a:r>
                <a:rPr lang="fr-FR" dirty="0" smtClean="0"/>
                <a:t>Homologation</a:t>
              </a:r>
            </a:p>
          </p:txBody>
        </p:sp>
      </p:grpSp>
      <p:grpSp>
        <p:nvGrpSpPr>
          <p:cNvPr id="18" name="Groupe 17"/>
          <p:cNvGrpSpPr/>
          <p:nvPr/>
        </p:nvGrpSpPr>
        <p:grpSpPr>
          <a:xfrm>
            <a:off x="971600" y="3789040"/>
            <a:ext cx="1355601" cy="2446531"/>
            <a:chOff x="971600" y="3789040"/>
            <a:chExt cx="1355601" cy="2446531"/>
          </a:xfrm>
        </p:grpSpPr>
        <p:pic>
          <p:nvPicPr>
            <p:cNvPr id="10" name="Picture 2"/>
            <p:cNvPicPr>
              <a:picLocks noChangeAspect="1" noChangeArrowheads="1"/>
            </p:cNvPicPr>
            <p:nvPr/>
          </p:nvPicPr>
          <p:blipFill>
            <a:blip r:embed="rId2" cstate="print"/>
            <a:srcRect/>
            <a:stretch>
              <a:fillRect/>
            </a:stretch>
          </p:blipFill>
          <p:spPr bwMode="auto">
            <a:xfrm>
              <a:off x="971600" y="3789040"/>
              <a:ext cx="1355601" cy="1593859"/>
            </a:xfrm>
            <a:prstGeom prst="rect">
              <a:avLst/>
            </a:prstGeom>
            <a:noFill/>
            <a:ln w="9525">
              <a:noFill/>
              <a:miter lim="800000"/>
              <a:headEnd/>
              <a:tailEnd/>
            </a:ln>
          </p:spPr>
        </p:pic>
        <p:sp>
          <p:nvSpPr>
            <p:cNvPr id="11" name="ZoneTexte 10"/>
            <p:cNvSpPr txBox="1"/>
            <p:nvPr/>
          </p:nvSpPr>
          <p:spPr>
            <a:xfrm>
              <a:off x="971600" y="5589240"/>
              <a:ext cx="1271245" cy="646331"/>
            </a:xfrm>
            <a:prstGeom prst="rect">
              <a:avLst/>
            </a:prstGeom>
            <a:noFill/>
          </p:spPr>
          <p:txBody>
            <a:bodyPr wrap="none" rtlCol="0">
              <a:spAutoFit/>
            </a:bodyPr>
            <a:lstStyle/>
            <a:p>
              <a:r>
                <a:rPr lang="fr-FR" dirty="0" smtClean="0"/>
                <a:t>Intégration </a:t>
              </a:r>
            </a:p>
            <a:p>
              <a:r>
                <a:rPr lang="fr-FR" dirty="0" smtClean="0"/>
                <a:t>applicative</a:t>
              </a:r>
              <a:endParaRPr lang="fr-FR" dirty="0"/>
            </a:p>
          </p:txBody>
        </p:sp>
      </p:grpSp>
      <p:grpSp>
        <p:nvGrpSpPr>
          <p:cNvPr id="19" name="Groupe 18"/>
          <p:cNvGrpSpPr/>
          <p:nvPr/>
        </p:nvGrpSpPr>
        <p:grpSpPr>
          <a:xfrm>
            <a:off x="3419872" y="3789040"/>
            <a:ext cx="1499617" cy="2374523"/>
            <a:chOff x="3419872" y="3789040"/>
            <a:chExt cx="1499617" cy="2374523"/>
          </a:xfrm>
        </p:grpSpPr>
        <p:pic>
          <p:nvPicPr>
            <p:cNvPr id="12" name="Picture 2"/>
            <p:cNvPicPr>
              <a:picLocks noChangeAspect="1" noChangeArrowheads="1"/>
            </p:cNvPicPr>
            <p:nvPr/>
          </p:nvPicPr>
          <p:blipFill>
            <a:blip r:embed="rId2" cstate="print"/>
            <a:srcRect/>
            <a:stretch>
              <a:fillRect/>
            </a:stretch>
          </p:blipFill>
          <p:spPr bwMode="auto">
            <a:xfrm>
              <a:off x="3563888" y="3789040"/>
              <a:ext cx="1355601" cy="1593859"/>
            </a:xfrm>
            <a:prstGeom prst="rect">
              <a:avLst/>
            </a:prstGeom>
            <a:noFill/>
            <a:ln w="9525">
              <a:noFill/>
              <a:miter lim="800000"/>
              <a:headEnd/>
              <a:tailEnd/>
            </a:ln>
          </p:spPr>
        </p:pic>
        <p:sp>
          <p:nvSpPr>
            <p:cNvPr id="13" name="ZoneTexte 12"/>
            <p:cNvSpPr txBox="1"/>
            <p:nvPr/>
          </p:nvSpPr>
          <p:spPr>
            <a:xfrm>
              <a:off x="3419872" y="5517232"/>
              <a:ext cx="1218347" cy="646331"/>
            </a:xfrm>
            <a:prstGeom prst="rect">
              <a:avLst/>
            </a:prstGeom>
            <a:noFill/>
          </p:spPr>
          <p:txBody>
            <a:bodyPr wrap="none" rtlCol="0">
              <a:spAutoFit/>
            </a:bodyPr>
            <a:lstStyle/>
            <a:p>
              <a:r>
                <a:rPr lang="fr-FR" dirty="0" smtClean="0"/>
                <a:t>Intégration</a:t>
              </a:r>
            </a:p>
            <a:p>
              <a:r>
                <a:rPr lang="fr-FR" dirty="0" smtClean="0"/>
                <a:t>métier </a:t>
              </a:r>
              <a:endParaRPr lang="fr-FR" dirty="0"/>
            </a:p>
          </p:txBody>
        </p:sp>
      </p:grpSp>
      <p:grpSp>
        <p:nvGrpSpPr>
          <p:cNvPr id="20" name="Groupe 19"/>
          <p:cNvGrpSpPr/>
          <p:nvPr/>
        </p:nvGrpSpPr>
        <p:grpSpPr>
          <a:xfrm>
            <a:off x="6084168" y="3789040"/>
            <a:ext cx="1355601" cy="2374523"/>
            <a:chOff x="6084168" y="3789040"/>
            <a:chExt cx="1355601" cy="2374523"/>
          </a:xfrm>
        </p:grpSpPr>
        <p:pic>
          <p:nvPicPr>
            <p:cNvPr id="14" name="Picture 2"/>
            <p:cNvPicPr>
              <a:picLocks noChangeAspect="1" noChangeArrowheads="1"/>
            </p:cNvPicPr>
            <p:nvPr/>
          </p:nvPicPr>
          <p:blipFill>
            <a:blip r:embed="rId2" cstate="print"/>
            <a:srcRect/>
            <a:stretch>
              <a:fillRect/>
            </a:stretch>
          </p:blipFill>
          <p:spPr bwMode="auto">
            <a:xfrm>
              <a:off x="6084168" y="3789040"/>
              <a:ext cx="1355601" cy="1593859"/>
            </a:xfrm>
            <a:prstGeom prst="rect">
              <a:avLst/>
            </a:prstGeom>
            <a:noFill/>
            <a:ln w="9525">
              <a:noFill/>
              <a:miter lim="800000"/>
              <a:headEnd/>
              <a:tailEnd/>
            </a:ln>
          </p:spPr>
        </p:pic>
        <p:sp>
          <p:nvSpPr>
            <p:cNvPr id="15" name="ZoneTexte 14"/>
            <p:cNvSpPr txBox="1"/>
            <p:nvPr/>
          </p:nvSpPr>
          <p:spPr>
            <a:xfrm>
              <a:off x="6228184" y="5517232"/>
              <a:ext cx="996555" cy="646331"/>
            </a:xfrm>
            <a:prstGeom prst="rect">
              <a:avLst/>
            </a:prstGeom>
            <a:noFill/>
          </p:spPr>
          <p:txBody>
            <a:bodyPr wrap="none" rtlCol="0">
              <a:spAutoFit/>
            </a:bodyPr>
            <a:lstStyle/>
            <a:p>
              <a:r>
                <a:rPr lang="fr-FR" dirty="0" smtClean="0"/>
                <a:t>Recette</a:t>
              </a:r>
            </a:p>
            <a:p>
              <a:r>
                <a:rPr lang="fr-FR" dirty="0" smtClean="0"/>
                <a:t>Key-user</a:t>
              </a:r>
              <a:endParaRPr lang="fr-FR" dirty="0"/>
            </a:p>
          </p:txBody>
        </p:sp>
      </p:grpSp>
      <p:grpSp>
        <p:nvGrpSpPr>
          <p:cNvPr id="21" name="Groupe 20"/>
          <p:cNvGrpSpPr/>
          <p:nvPr/>
        </p:nvGrpSpPr>
        <p:grpSpPr>
          <a:xfrm rot="2658075">
            <a:off x="2304545" y="776209"/>
            <a:ext cx="1355601" cy="2236023"/>
            <a:chOff x="3419872" y="548680"/>
            <a:chExt cx="1355601" cy="2236023"/>
          </a:xfrm>
        </p:grpSpPr>
        <p:pic>
          <p:nvPicPr>
            <p:cNvPr id="22" name="Picture 2"/>
            <p:cNvPicPr>
              <a:picLocks noChangeAspect="1" noChangeArrowheads="1"/>
            </p:cNvPicPr>
            <p:nvPr/>
          </p:nvPicPr>
          <p:blipFill>
            <a:blip r:embed="rId2" cstate="print"/>
            <a:srcRect/>
            <a:stretch>
              <a:fillRect/>
            </a:stretch>
          </p:blipFill>
          <p:spPr bwMode="auto">
            <a:xfrm>
              <a:off x="3419872" y="548680"/>
              <a:ext cx="1355601" cy="1593859"/>
            </a:xfrm>
            <a:prstGeom prst="rect">
              <a:avLst/>
            </a:prstGeom>
            <a:noFill/>
            <a:ln w="9525">
              <a:noFill/>
              <a:miter lim="800000"/>
              <a:headEnd/>
              <a:tailEnd/>
            </a:ln>
          </p:spPr>
        </p:pic>
        <p:sp>
          <p:nvSpPr>
            <p:cNvPr id="23" name="ZoneTexte 22"/>
            <p:cNvSpPr txBox="1"/>
            <p:nvPr/>
          </p:nvSpPr>
          <p:spPr>
            <a:xfrm>
              <a:off x="3631340" y="2415371"/>
              <a:ext cx="795411" cy="369332"/>
            </a:xfrm>
            <a:prstGeom prst="rect">
              <a:avLst/>
            </a:prstGeom>
            <a:noFill/>
          </p:spPr>
          <p:txBody>
            <a:bodyPr wrap="none" rtlCol="0">
              <a:spAutoFit/>
            </a:bodyPr>
            <a:lstStyle/>
            <a:p>
              <a:r>
                <a:rPr lang="fr-FR" dirty="0" err="1" smtClean="0"/>
                <a:t>Debug</a:t>
              </a:r>
              <a:endParaRPr lang="fr-FR" dirty="0" smtClean="0"/>
            </a:p>
          </p:txBody>
        </p:sp>
      </p:grpSp>
      <p:grpSp>
        <p:nvGrpSpPr>
          <p:cNvPr id="24" name="Groupe 23"/>
          <p:cNvGrpSpPr/>
          <p:nvPr/>
        </p:nvGrpSpPr>
        <p:grpSpPr>
          <a:xfrm rot="18970568">
            <a:off x="3454117" y="1030039"/>
            <a:ext cx="2307776" cy="3314991"/>
            <a:chOff x="3419872" y="548680"/>
            <a:chExt cx="1355601" cy="2236023"/>
          </a:xfrm>
        </p:grpSpPr>
        <p:pic>
          <p:nvPicPr>
            <p:cNvPr id="25" name="Picture 2"/>
            <p:cNvPicPr>
              <a:picLocks noChangeAspect="1" noChangeArrowheads="1"/>
            </p:cNvPicPr>
            <p:nvPr/>
          </p:nvPicPr>
          <p:blipFill>
            <a:blip r:embed="rId2" cstate="print"/>
            <a:srcRect/>
            <a:stretch>
              <a:fillRect/>
            </a:stretch>
          </p:blipFill>
          <p:spPr bwMode="auto">
            <a:xfrm>
              <a:off x="3419872" y="548680"/>
              <a:ext cx="1355601" cy="1593859"/>
            </a:xfrm>
            <a:prstGeom prst="rect">
              <a:avLst/>
            </a:prstGeom>
            <a:noFill/>
            <a:ln w="9525">
              <a:noFill/>
              <a:miter lim="800000"/>
              <a:headEnd/>
              <a:tailEnd/>
            </a:ln>
          </p:spPr>
        </p:pic>
        <p:sp>
          <p:nvSpPr>
            <p:cNvPr id="26" name="ZoneTexte 25"/>
            <p:cNvSpPr txBox="1"/>
            <p:nvPr/>
          </p:nvSpPr>
          <p:spPr>
            <a:xfrm>
              <a:off x="3420802" y="2415371"/>
              <a:ext cx="1216487" cy="369332"/>
            </a:xfrm>
            <a:prstGeom prst="rect">
              <a:avLst/>
            </a:prstGeom>
            <a:noFill/>
          </p:spPr>
          <p:txBody>
            <a:bodyPr wrap="none" rtlCol="0">
              <a:spAutoFit/>
            </a:bodyPr>
            <a:lstStyle/>
            <a:p>
              <a:r>
                <a:rPr lang="fr-FR" dirty="0" smtClean="0"/>
                <a:t>Production</a:t>
              </a:r>
            </a:p>
          </p:txBody>
        </p:sp>
      </p:grpSp>
      <p:grpSp>
        <p:nvGrpSpPr>
          <p:cNvPr id="27" name="Groupe 26"/>
          <p:cNvGrpSpPr/>
          <p:nvPr/>
        </p:nvGrpSpPr>
        <p:grpSpPr>
          <a:xfrm rot="2395969">
            <a:off x="6265855" y="3387237"/>
            <a:ext cx="1684399" cy="2524229"/>
            <a:chOff x="3419872" y="548680"/>
            <a:chExt cx="1355601" cy="2236022"/>
          </a:xfrm>
        </p:grpSpPr>
        <p:pic>
          <p:nvPicPr>
            <p:cNvPr id="28" name="Picture 2"/>
            <p:cNvPicPr>
              <a:picLocks noChangeAspect="1" noChangeArrowheads="1"/>
            </p:cNvPicPr>
            <p:nvPr/>
          </p:nvPicPr>
          <p:blipFill>
            <a:blip r:embed="rId2" cstate="print"/>
            <a:srcRect/>
            <a:stretch>
              <a:fillRect/>
            </a:stretch>
          </p:blipFill>
          <p:spPr bwMode="auto">
            <a:xfrm>
              <a:off x="3419872" y="548680"/>
              <a:ext cx="1355601" cy="1593859"/>
            </a:xfrm>
            <a:prstGeom prst="rect">
              <a:avLst/>
            </a:prstGeom>
            <a:noFill/>
            <a:ln w="9525">
              <a:noFill/>
              <a:miter lim="800000"/>
              <a:headEnd/>
              <a:tailEnd/>
            </a:ln>
          </p:spPr>
        </p:pic>
        <p:sp>
          <p:nvSpPr>
            <p:cNvPr id="29" name="ZoneTexte 28"/>
            <p:cNvSpPr txBox="1"/>
            <p:nvPr/>
          </p:nvSpPr>
          <p:spPr>
            <a:xfrm>
              <a:off x="3560168" y="2415370"/>
              <a:ext cx="937757" cy="369332"/>
            </a:xfrm>
            <a:prstGeom prst="rect">
              <a:avLst/>
            </a:prstGeom>
            <a:noFill/>
          </p:spPr>
          <p:txBody>
            <a:bodyPr wrap="none" rtlCol="0">
              <a:spAutoFit/>
            </a:bodyPr>
            <a:lstStyle/>
            <a:p>
              <a:r>
                <a:rPr lang="fr-FR" dirty="0" err="1" smtClean="0"/>
                <a:t>Préprod</a:t>
              </a:r>
              <a:endParaRPr lang="fr-FR" dirty="0" smtClean="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ctr">
              <a:buNone/>
            </a:pPr>
            <a:endParaRPr lang="fr-FR" sz="6600" dirty="0" smtClean="0"/>
          </a:p>
          <a:p>
            <a:pPr algn="ctr">
              <a:buNone/>
            </a:pPr>
            <a:r>
              <a:rPr lang="fr-FR" sz="6600" dirty="0" smtClean="0"/>
              <a:t>* 4 BU </a:t>
            </a:r>
            <a:endParaRPr lang="fr-FR" sz="6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908720"/>
            <a:ext cx="9185398" cy="5173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AppsOne_Collaboration 2016 (Internal)">
  <a:themeElements>
    <a:clrScheme name="GC&amp;P">
      <a:dk1>
        <a:srgbClr val="00234B"/>
      </a:dk1>
      <a:lt1>
        <a:sysClr val="window" lastClr="FFFFFF"/>
      </a:lt1>
      <a:dk2>
        <a:srgbClr val="998C85"/>
      </a:dk2>
      <a:lt2>
        <a:srgbClr val="909090"/>
      </a:lt2>
      <a:accent1>
        <a:srgbClr val="FECC26"/>
      </a:accent1>
      <a:accent2>
        <a:srgbClr val="ED771A"/>
      </a:accent2>
      <a:accent3>
        <a:srgbClr val="B70132"/>
      </a:accent3>
      <a:accent4>
        <a:srgbClr val="691E7C"/>
      </a:accent4>
      <a:accent5>
        <a:srgbClr val="0098CC"/>
      </a:accent5>
      <a:accent6>
        <a:srgbClr val="BDBD00"/>
      </a:accent6>
      <a:hlink>
        <a:srgbClr val="0055B7"/>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b="1" i="0" u="none" strike="noStrike" cap="none" normalizeH="0" baseline="0" dirty="0" smtClean="0">
            <a:ln>
              <a:noFill/>
            </a:ln>
            <a:solidFill>
              <a:schemeClr val="bg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AppsOne_Collaboration 2016 (Internal)_Closing Slides">
  <a:themeElements>
    <a:clrScheme name="GC&amp;P">
      <a:dk1>
        <a:srgbClr val="00234B"/>
      </a:dk1>
      <a:lt1>
        <a:sysClr val="window" lastClr="FFFFFF"/>
      </a:lt1>
      <a:dk2>
        <a:srgbClr val="998C85"/>
      </a:dk2>
      <a:lt2>
        <a:srgbClr val="909090"/>
      </a:lt2>
      <a:accent1>
        <a:srgbClr val="FECC26"/>
      </a:accent1>
      <a:accent2>
        <a:srgbClr val="ED771A"/>
      </a:accent2>
      <a:accent3>
        <a:srgbClr val="B70132"/>
      </a:accent3>
      <a:accent4>
        <a:srgbClr val="691E7C"/>
      </a:accent4>
      <a:accent5>
        <a:srgbClr val="0098CC"/>
      </a:accent5>
      <a:accent6>
        <a:srgbClr val="BDBD00"/>
      </a:accent6>
      <a:hlink>
        <a:srgbClr val="0055B7"/>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ppsOne_Collaboration 2016 (Internal)_Section Breaks">
  <a:themeElements>
    <a:clrScheme name="GC&amp;P">
      <a:dk1>
        <a:srgbClr val="00234B"/>
      </a:dk1>
      <a:lt1>
        <a:sysClr val="window" lastClr="FFFFFF"/>
      </a:lt1>
      <a:dk2>
        <a:srgbClr val="998C85"/>
      </a:dk2>
      <a:lt2>
        <a:srgbClr val="909090"/>
      </a:lt2>
      <a:accent1>
        <a:srgbClr val="FECC26"/>
      </a:accent1>
      <a:accent2>
        <a:srgbClr val="ED771A"/>
      </a:accent2>
      <a:accent3>
        <a:srgbClr val="B70132"/>
      </a:accent3>
      <a:accent4>
        <a:srgbClr val="691E7C"/>
      </a:accent4>
      <a:accent5>
        <a:srgbClr val="0098CC"/>
      </a:accent5>
      <a:accent6>
        <a:srgbClr val="BDBD00"/>
      </a:accent6>
      <a:hlink>
        <a:srgbClr val="0055B7"/>
      </a:hlink>
      <a:folHlink>
        <a:srgbClr val="BA0065"/>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AppsOne_2016_Collaboration__Internal_</Template>
  <TotalTime>31139</TotalTime>
  <Words>975</Words>
  <Application>Microsoft Office PowerPoint</Application>
  <PresentationFormat>Affichage à l'écran (4:3)</PresentationFormat>
  <Paragraphs>307</Paragraphs>
  <Slides>51</Slides>
  <Notes>23</Notes>
  <HiddenSlides>0</HiddenSlides>
  <MMClips>0</MMClips>
  <ScaleCrop>false</ScaleCrop>
  <HeadingPairs>
    <vt:vector size="6" baseType="variant">
      <vt:variant>
        <vt:lpstr>Thème</vt:lpstr>
      </vt:variant>
      <vt:variant>
        <vt:i4>3</vt:i4>
      </vt:variant>
      <vt:variant>
        <vt:lpstr>Serveurs OLE incorporés</vt:lpstr>
      </vt:variant>
      <vt:variant>
        <vt:i4>1</vt:i4>
      </vt:variant>
      <vt:variant>
        <vt:lpstr>Titres des diapositives</vt:lpstr>
      </vt:variant>
      <vt:variant>
        <vt:i4>51</vt:i4>
      </vt:variant>
    </vt:vector>
  </HeadingPairs>
  <TitlesOfParts>
    <vt:vector size="55" baseType="lpstr">
      <vt:lpstr>AppsOne_Collaboration 2016 (Internal)</vt:lpstr>
      <vt:lpstr>AppsOne_Collaboration 2016 (Internal)_Closing Slides</vt:lpstr>
      <vt:lpstr>AppsOne_Collaboration 2016 (Internal)_Section Breaks</vt:lpstr>
      <vt:lpstr>think-cell Slide</vt:lpstr>
      <vt:lpstr>Flash 30</vt:lpstr>
      <vt:lpstr>/Me</vt:lpstr>
      <vt:lpstr>Mission</vt:lpstr>
      <vt:lpstr>Diapositive 4</vt:lpstr>
      <vt:lpstr>Environnement Step</vt:lpstr>
      <vt:lpstr>Procédure d’installation </vt:lpstr>
      <vt:lpstr>Diapositive 7</vt:lpstr>
      <vt:lpstr>Diapositive 8</vt:lpstr>
      <vt:lpstr>Diapositive 9</vt:lpstr>
      <vt:lpstr>Comment ? </vt:lpstr>
      <vt:lpstr>Outils d’automatisation</vt:lpstr>
      <vt:lpstr>Pourquoi Ansible ?</vt:lpstr>
      <vt:lpstr>Historique </vt:lpstr>
      <vt:lpstr>Comment ça marche ? </vt:lpstr>
      <vt:lpstr>Installation </vt:lpstr>
      <vt:lpstr>Concepts</vt:lpstr>
      <vt:lpstr>Inventory</vt:lpstr>
      <vt:lpstr>Diapositive 18</vt:lpstr>
      <vt:lpstr>Module : exemple yum</vt:lpstr>
      <vt:lpstr>Quelques exemples</vt:lpstr>
      <vt:lpstr>Diapositive 21</vt:lpstr>
      <vt:lpstr>Diapositive 22</vt:lpstr>
      <vt:lpstr>Playbook</vt:lpstr>
      <vt:lpstr>Diapositive 24</vt:lpstr>
      <vt:lpstr>Roles</vt:lpstr>
      <vt:lpstr>Roles</vt:lpstr>
      <vt:lpstr>Variables</vt:lpstr>
      <vt:lpstr>Tasks</vt:lpstr>
      <vt:lpstr>Templates</vt:lpstr>
      <vt:lpstr>Handlers</vt:lpstr>
      <vt:lpstr>Playbooks</vt:lpstr>
      <vt:lpstr>Diapositive 32</vt:lpstr>
      <vt:lpstr>Diapositive 33</vt:lpstr>
      <vt:lpstr>Diapositive 34</vt:lpstr>
      <vt:lpstr>Diapositive 35</vt:lpstr>
      <vt:lpstr>Procédure d’installation d’un environnement Step </vt:lpstr>
      <vt:lpstr>Diapositive 37</vt:lpstr>
      <vt:lpstr>Ansible ad-hoc</vt:lpstr>
      <vt:lpstr>Exemples</vt:lpstr>
      <vt:lpstr>Et maintenant ? </vt:lpstr>
      <vt:lpstr>Diapositive 41</vt:lpstr>
      <vt:lpstr>Ansible et Jenkins</vt:lpstr>
      <vt:lpstr>Jenkins | configuration d’un job</vt:lpstr>
      <vt:lpstr>Diapositive 44</vt:lpstr>
      <vt:lpstr>Jenkins</vt:lpstr>
      <vt:lpstr>Diapositive 46</vt:lpstr>
      <vt:lpstr>Ansible et docker ? </vt:lpstr>
      <vt:lpstr>Diapositive 48</vt:lpstr>
      <vt:lpstr>Démo</vt:lpstr>
      <vt:lpstr>Diapositive 50</vt:lpstr>
      <vt:lpstr>Diapositive 51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Antoine MEAUSOONE (ameausoo)</dc:creator>
  <cp:lastModifiedBy>Antoine MEAUSOONE (ameausoo)</cp:lastModifiedBy>
  <cp:revision>441</cp:revision>
  <dcterms:created xsi:type="dcterms:W3CDTF">2016-06-30T12:15:58Z</dcterms:created>
  <dcterms:modified xsi:type="dcterms:W3CDTF">2016-09-08T11:20:59Z</dcterms:modified>
</cp:coreProperties>
</file>