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FB22-B85A-4B4F-B5EB-319F1C717A5C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64DC-2CAE-4638-9EA9-2D92ECDC50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FB22-B85A-4B4F-B5EB-319F1C717A5C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64DC-2CAE-4638-9EA9-2D92ECDC50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FB22-B85A-4B4F-B5EB-319F1C717A5C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64DC-2CAE-4638-9EA9-2D92ECDC50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FB22-B85A-4B4F-B5EB-319F1C717A5C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64DC-2CAE-4638-9EA9-2D92ECDC50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FB22-B85A-4B4F-B5EB-319F1C717A5C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64DC-2CAE-4638-9EA9-2D92ECDC50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FB22-B85A-4B4F-B5EB-319F1C717A5C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64DC-2CAE-4638-9EA9-2D92ECDC50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FB22-B85A-4B4F-B5EB-319F1C717A5C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64DC-2CAE-4638-9EA9-2D92ECDC50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FB22-B85A-4B4F-B5EB-319F1C717A5C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64DC-2CAE-4638-9EA9-2D92ECDC50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FB22-B85A-4B4F-B5EB-319F1C717A5C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64DC-2CAE-4638-9EA9-2D92ECDC50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FB22-B85A-4B4F-B5EB-319F1C717A5C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64DC-2CAE-4638-9EA9-2D92ECDC50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FB22-B85A-4B4F-B5EB-319F1C717A5C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64DC-2CAE-4638-9EA9-2D92ECDC50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AFB22-B85A-4B4F-B5EB-319F1C717A5C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964DC-2CAE-4638-9EA9-2D92ECDC50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2400" y="1295400"/>
            <a:ext cx="8839200" cy="5181600"/>
          </a:xfrm>
          <a:prstGeom prst="rect">
            <a:avLst/>
          </a:prstGeom>
          <a:gradFill rotWithShape="0">
            <a:gsLst>
              <a:gs pos="0">
                <a:srgbClr val="FFCEB5">
                  <a:gamma/>
                  <a:tint val="0"/>
                  <a:invGamma/>
                </a:srgbClr>
              </a:gs>
              <a:gs pos="100000">
                <a:srgbClr val="FFCEB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>
              <a:solidFill>
                <a:srgbClr val="FF0000"/>
              </a:solidFill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467544" y="457200"/>
            <a:ext cx="7772400" cy="838200"/>
          </a:xfrm>
        </p:spPr>
        <p:txBody>
          <a:bodyPr/>
          <a:lstStyle/>
          <a:p>
            <a:r>
              <a:rPr lang="en-US" altLang="ko-KR" sz="2500" dirty="0">
                <a:latin typeface="Times New Roman" panose="02020603050405020304" pitchFamily="18" charset="0"/>
              </a:rPr>
              <a:t>DOM </a:t>
            </a:r>
            <a:r>
              <a:rPr lang="ko-KR" altLang="en-US" sz="2500" dirty="0">
                <a:latin typeface="Times New Roman" panose="02020603050405020304" pitchFamily="18" charset="0"/>
              </a:rPr>
              <a:t>이란</a:t>
            </a:r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428341"/>
            <a:ext cx="8001000" cy="225096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rgbClr val="003399"/>
                </a:solidFill>
                <a:latin typeface="신명조"/>
              </a:rPr>
              <a:t> Document Object Model</a:t>
            </a:r>
          </a:p>
          <a:p>
            <a:r>
              <a:rPr lang="en-US" altLang="ko-KR" dirty="0">
                <a:solidFill>
                  <a:srgbClr val="003399"/>
                </a:solidFill>
                <a:latin typeface="신명조"/>
              </a:rPr>
              <a:t>DOM </a:t>
            </a:r>
            <a:r>
              <a:rPr lang="ko-KR" altLang="en-US" dirty="0">
                <a:solidFill>
                  <a:srgbClr val="003399"/>
                </a:solidFill>
                <a:latin typeface="신명조"/>
              </a:rPr>
              <a:t>은 </a:t>
            </a:r>
            <a:r>
              <a:rPr lang="en-US" altLang="ko-KR" dirty="0">
                <a:solidFill>
                  <a:srgbClr val="003399"/>
                </a:solidFill>
                <a:latin typeface="신명조"/>
              </a:rPr>
              <a:t>XML parser</a:t>
            </a:r>
            <a:r>
              <a:rPr lang="ko-KR" altLang="en-US" dirty="0">
                <a:solidFill>
                  <a:srgbClr val="003399"/>
                </a:solidFill>
                <a:latin typeface="신명조"/>
              </a:rPr>
              <a:t>와 </a:t>
            </a:r>
            <a:r>
              <a:rPr lang="en-US" altLang="ko-KR" dirty="0">
                <a:solidFill>
                  <a:srgbClr val="003399"/>
                </a:solidFill>
                <a:latin typeface="신명조"/>
              </a:rPr>
              <a:t>Document</a:t>
            </a:r>
            <a:r>
              <a:rPr lang="ko-KR" altLang="en-US" dirty="0">
                <a:solidFill>
                  <a:srgbClr val="003399"/>
                </a:solidFill>
                <a:latin typeface="신명조"/>
              </a:rPr>
              <a:t>의 정보를 필요로 하는 </a:t>
            </a:r>
            <a:r>
              <a:rPr lang="en-US" altLang="ko-KR" dirty="0">
                <a:solidFill>
                  <a:srgbClr val="003399"/>
                </a:solidFill>
                <a:latin typeface="신명조"/>
              </a:rPr>
              <a:t>Application </a:t>
            </a:r>
            <a:r>
              <a:rPr lang="ko-KR" altLang="en-US" dirty="0">
                <a:solidFill>
                  <a:srgbClr val="003399"/>
                </a:solidFill>
                <a:latin typeface="신명조"/>
              </a:rPr>
              <a:t>사이의 계층구조로서</a:t>
            </a:r>
            <a:r>
              <a:rPr lang="en-US" altLang="ko-KR" dirty="0">
                <a:solidFill>
                  <a:srgbClr val="003399"/>
                </a:solidFill>
                <a:latin typeface="신명조"/>
              </a:rPr>
              <a:t>,</a:t>
            </a:r>
          </a:p>
          <a:p>
            <a:r>
              <a:rPr lang="en-US" altLang="ko-KR" dirty="0">
                <a:solidFill>
                  <a:srgbClr val="003399"/>
                </a:solidFill>
                <a:latin typeface="신명조"/>
              </a:rPr>
              <a:t>XML</a:t>
            </a:r>
            <a:r>
              <a:rPr lang="ko-KR" altLang="en-US" dirty="0">
                <a:solidFill>
                  <a:srgbClr val="003399"/>
                </a:solidFill>
                <a:latin typeface="신명조"/>
              </a:rPr>
              <a:t>문서의 각 </a:t>
            </a:r>
            <a:r>
              <a:rPr lang="en-US" altLang="ko-KR" dirty="0">
                <a:solidFill>
                  <a:srgbClr val="003399"/>
                </a:solidFill>
                <a:latin typeface="신명조"/>
              </a:rPr>
              <a:t>Node(element, attribute, text</a:t>
            </a:r>
            <a:r>
              <a:rPr lang="ko-KR" altLang="en-US" dirty="0">
                <a:solidFill>
                  <a:srgbClr val="003399"/>
                </a:solidFill>
                <a:latin typeface="신명조"/>
              </a:rPr>
              <a:t>등</a:t>
            </a:r>
            <a:r>
              <a:rPr lang="en-US" altLang="ko-KR" dirty="0">
                <a:solidFill>
                  <a:srgbClr val="003399"/>
                </a:solidFill>
                <a:latin typeface="신명조"/>
              </a:rPr>
              <a:t>)</a:t>
            </a:r>
            <a:r>
              <a:rPr lang="ko-KR" altLang="en-US" dirty="0">
                <a:solidFill>
                  <a:srgbClr val="003399"/>
                </a:solidFill>
                <a:latin typeface="신명조"/>
              </a:rPr>
              <a:t>를 조작하기 위한 </a:t>
            </a:r>
            <a:r>
              <a:rPr lang="en-US" altLang="ko-KR" dirty="0">
                <a:solidFill>
                  <a:srgbClr val="003399"/>
                </a:solidFill>
                <a:latin typeface="신명조"/>
              </a:rPr>
              <a:t>object tool </a:t>
            </a:r>
            <a:r>
              <a:rPr lang="ko-KR" altLang="en-US" dirty="0">
                <a:solidFill>
                  <a:srgbClr val="003399"/>
                </a:solidFill>
                <a:latin typeface="신명조"/>
              </a:rPr>
              <a:t>이다</a:t>
            </a:r>
          </a:p>
          <a:p>
            <a:endParaRPr lang="ko-KR" altLang="en-US" dirty="0">
              <a:solidFill>
                <a:srgbClr val="003399"/>
              </a:solidFill>
              <a:latin typeface="신명조"/>
            </a:endParaRPr>
          </a:p>
          <a:p>
            <a:pPr>
              <a:lnSpc>
                <a:spcPct val="120000"/>
              </a:lnSpc>
            </a:pPr>
            <a:endParaRPr lang="en-US" altLang="ko-KR" dirty="0">
              <a:solidFill>
                <a:srgbClr val="003399"/>
              </a:solidFill>
              <a:latin typeface="신명조"/>
            </a:endParaRP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3733800" y="5334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b="1">
                <a:solidFill>
                  <a:schemeClr val="bg2"/>
                </a:solidFill>
                <a:latin typeface="Times New Roman" panose="02020603050405020304" pitchFamily="18" charset="0"/>
              </a:rPr>
              <a:t>Chap 10</a:t>
            </a:r>
          </a:p>
        </p:txBody>
      </p:sp>
      <p:grpSp>
        <p:nvGrpSpPr>
          <p:cNvPr id="45070" name="Group 14"/>
          <p:cNvGrpSpPr>
            <a:grpSpLocks/>
          </p:cNvGrpSpPr>
          <p:nvPr/>
        </p:nvGrpSpPr>
        <p:grpSpPr bwMode="auto">
          <a:xfrm>
            <a:off x="3200400" y="3962400"/>
            <a:ext cx="2519363" cy="2286000"/>
            <a:chOff x="1728" y="1872"/>
            <a:chExt cx="2343" cy="2148"/>
          </a:xfrm>
        </p:grpSpPr>
        <p:sp>
          <p:nvSpPr>
            <p:cNvPr id="45071" name="Rectangle 15"/>
            <p:cNvSpPr>
              <a:spLocks noChangeArrowheads="1"/>
            </p:cNvSpPr>
            <p:nvPr/>
          </p:nvSpPr>
          <p:spPr bwMode="auto">
            <a:xfrm>
              <a:off x="1728" y="1872"/>
              <a:ext cx="129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Application</a:t>
              </a:r>
            </a:p>
          </p:txBody>
        </p:sp>
        <p:sp>
          <p:nvSpPr>
            <p:cNvPr id="45072" name="Rectangle 16"/>
            <p:cNvSpPr>
              <a:spLocks noChangeArrowheads="1"/>
            </p:cNvSpPr>
            <p:nvPr/>
          </p:nvSpPr>
          <p:spPr bwMode="auto">
            <a:xfrm>
              <a:off x="1728" y="2400"/>
              <a:ext cx="129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DOM</a:t>
              </a:r>
            </a:p>
          </p:txBody>
        </p:sp>
        <p:sp>
          <p:nvSpPr>
            <p:cNvPr id="45073" name="Rectangle 17"/>
            <p:cNvSpPr>
              <a:spLocks noChangeArrowheads="1"/>
            </p:cNvSpPr>
            <p:nvPr/>
          </p:nvSpPr>
          <p:spPr bwMode="auto">
            <a:xfrm>
              <a:off x="1728" y="2928"/>
              <a:ext cx="129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XML parser</a:t>
              </a:r>
            </a:p>
          </p:txBody>
        </p:sp>
        <p:sp>
          <p:nvSpPr>
            <p:cNvPr id="45074" name="Documents"/>
            <p:cNvSpPr>
              <a:spLocks noEditPoints="1" noChangeArrowheads="1"/>
            </p:cNvSpPr>
            <p:nvPr/>
          </p:nvSpPr>
          <p:spPr bwMode="auto">
            <a:xfrm>
              <a:off x="2160" y="3504"/>
              <a:ext cx="288" cy="516"/>
            </a:xfrm>
            <a:custGeom>
              <a:avLst/>
              <a:gdLst>
                <a:gd name="T0" fmla="*/ 0 w 21600"/>
                <a:gd name="T1" fmla="*/ 2800 h 21600"/>
                <a:gd name="T2" fmla="*/ 3468 w 21600"/>
                <a:gd name="T3" fmla="*/ 0 h 21600"/>
                <a:gd name="T4" fmla="*/ 21653 w 21600"/>
                <a:gd name="T5" fmla="*/ 18828 h 21600"/>
                <a:gd name="T6" fmla="*/ 19954 w 21600"/>
                <a:gd name="T7" fmla="*/ 20214 h 21600"/>
                <a:gd name="T8" fmla="*/ 18256 w 21600"/>
                <a:gd name="T9" fmla="*/ 21628 h 21600"/>
                <a:gd name="T10" fmla="*/ 19954 w 21600"/>
                <a:gd name="T11" fmla="*/ 1428 h 21600"/>
                <a:gd name="T12" fmla="*/ 18256 w 21600"/>
                <a:gd name="T13" fmla="*/ 2800 h 21600"/>
                <a:gd name="T14" fmla="*/ 1645 w 21600"/>
                <a:gd name="T15" fmla="*/ 1428 h 21600"/>
                <a:gd name="T16" fmla="*/ 21600 w 21600"/>
                <a:gd name="T17" fmla="*/ 0 h 21600"/>
                <a:gd name="T18" fmla="*/ 10800 w 21600"/>
                <a:gd name="T19" fmla="*/ 0 h 21600"/>
                <a:gd name="T20" fmla="*/ 0 w 21600"/>
                <a:gd name="T21" fmla="*/ 10800 h 21600"/>
                <a:gd name="T22" fmla="*/ 21600 w 21600"/>
                <a:gd name="T23" fmla="*/ 10800 h 21600"/>
                <a:gd name="T24" fmla="*/ 1645 w 21600"/>
                <a:gd name="T25" fmla="*/ 4171 h 21600"/>
                <a:gd name="T26" fmla="*/ 16522 w 21600"/>
                <a:gd name="T27" fmla="*/ 173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T24" t="T25" r="T26" b="T27"/>
              <a:pathLst>
                <a:path w="21600" h="21600" extrusionOk="0">
                  <a:moveTo>
                    <a:pt x="0" y="18014"/>
                  </a:moveTo>
                  <a:lnTo>
                    <a:pt x="0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68" y="1428"/>
                  </a:lnTo>
                  <a:lnTo>
                    <a:pt x="3468" y="0"/>
                  </a:lnTo>
                  <a:lnTo>
                    <a:pt x="21653" y="0"/>
                  </a:lnTo>
                  <a:lnTo>
                    <a:pt x="21653" y="18828"/>
                  </a:lnTo>
                  <a:lnTo>
                    <a:pt x="19954" y="188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16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  <a:path w="21600" h="21600" extrusionOk="0">
                  <a:moveTo>
                    <a:pt x="3486" y="1428"/>
                  </a:moveTo>
                  <a:lnTo>
                    <a:pt x="19954" y="14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86" y="1428"/>
                  </a:lnTo>
                  <a:close/>
                </a:path>
                <a:path w="21600" h="21600" extrusionOk="0">
                  <a:moveTo>
                    <a:pt x="0" y="18014"/>
                  </a:moveTo>
                  <a:lnTo>
                    <a:pt x="4434" y="180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75" name="Line 19"/>
            <p:cNvSpPr>
              <a:spLocks noChangeShapeType="1"/>
            </p:cNvSpPr>
            <p:nvPr/>
          </p:nvSpPr>
          <p:spPr bwMode="auto">
            <a:xfrm flipV="1">
              <a:off x="2352" y="32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76" name="Line 20"/>
            <p:cNvSpPr>
              <a:spLocks noChangeShapeType="1"/>
            </p:cNvSpPr>
            <p:nvPr/>
          </p:nvSpPr>
          <p:spPr bwMode="auto">
            <a:xfrm flipV="1">
              <a:off x="2352" y="268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77" name="Line 21"/>
            <p:cNvSpPr>
              <a:spLocks noChangeShapeType="1"/>
            </p:cNvSpPr>
            <p:nvPr/>
          </p:nvSpPr>
          <p:spPr bwMode="auto">
            <a:xfrm flipV="1">
              <a:off x="2352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78" name="Text Box 22"/>
            <p:cNvSpPr txBox="1">
              <a:spLocks noChangeArrowheads="1"/>
            </p:cNvSpPr>
            <p:nvPr/>
          </p:nvSpPr>
          <p:spPr bwMode="auto">
            <a:xfrm>
              <a:off x="2583" y="3684"/>
              <a:ext cx="1488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XML Document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37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71480"/>
            <a:ext cx="8624832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8286808" cy="619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57298"/>
            <a:ext cx="7572396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214290"/>
            <a:ext cx="3368918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28"/>
            <a:ext cx="8072494" cy="622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000108"/>
            <a:ext cx="7734412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1" y="1071546"/>
            <a:ext cx="8606399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857232"/>
            <a:ext cx="70675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44</Words>
  <Application>Microsoft Office PowerPoint</Application>
  <PresentationFormat>화면 슬라이드 쇼(4:3)</PresentationFormat>
  <Paragraphs>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신명조</vt:lpstr>
      <vt:lpstr>Arial</vt:lpstr>
      <vt:lpstr>Times New Roman</vt:lpstr>
      <vt:lpstr>Office 테마</vt:lpstr>
      <vt:lpstr>DOM 이란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FINAL 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블랙에디션</dc:creator>
  <cp:lastModifiedBy>이 현호</cp:lastModifiedBy>
  <cp:revision>5</cp:revision>
  <dcterms:created xsi:type="dcterms:W3CDTF">2013-05-12T04:13:01Z</dcterms:created>
  <dcterms:modified xsi:type="dcterms:W3CDTF">2019-12-12T04:51:48Z</dcterms:modified>
</cp:coreProperties>
</file>