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262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9CAC"/>
    <a:srgbClr val="FC56F2"/>
    <a:srgbClr val="DE9020"/>
    <a:srgbClr val="E15E1D"/>
    <a:srgbClr val="E8A516"/>
    <a:srgbClr val="88BF11"/>
    <a:srgbClr val="6E3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4" name="Rectangle 143"/>
          <p:cNvSpPr/>
          <p:nvPr/>
        </p:nvSpPr>
        <p:spPr>
          <a:xfrm>
            <a:off x="-1407160" y="-1442720"/>
            <a:ext cx="16313150" cy="8625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5" name="Rounded Rectangle 204"/>
          <p:cNvSpPr/>
          <p:nvPr/>
        </p:nvSpPr>
        <p:spPr>
          <a:xfrm>
            <a:off x="1327150" y="-467360"/>
            <a:ext cx="10647680" cy="73933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77970" t="1046" r="1174" b="63175"/>
          <a:stretch>
            <a:fillRect/>
          </a:stretch>
        </p:blipFill>
        <p:spPr>
          <a:xfrm>
            <a:off x="2429510" y="320675"/>
            <a:ext cx="1492885" cy="148844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2308860" y="3099435"/>
            <a:ext cx="0" cy="6610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308860" y="3758565"/>
            <a:ext cx="1798955" cy="19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308860" y="3940175"/>
            <a:ext cx="0" cy="6610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308860" y="4599305"/>
            <a:ext cx="1798955" cy="19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308860" y="4789805"/>
            <a:ext cx="0" cy="6610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308860" y="5448935"/>
            <a:ext cx="1798955" cy="19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2503170" y="3234690"/>
            <a:ext cx="1395095" cy="388620"/>
          </a:xfrm>
          <a:custGeom>
            <a:avLst/>
            <a:gdLst>
              <a:gd name="connisteX0" fmla="*/ 0 w 1217295"/>
              <a:gd name="connsiteY0" fmla="*/ 0 h 337343"/>
              <a:gd name="connisteX1" fmla="*/ 73660 w 1217295"/>
              <a:gd name="connsiteY1" fmla="*/ 73660 h 337343"/>
              <a:gd name="connisteX2" fmla="*/ 146685 w 1217295"/>
              <a:gd name="connsiteY2" fmla="*/ 147320 h 337343"/>
              <a:gd name="connisteX3" fmla="*/ 231140 w 1217295"/>
              <a:gd name="connsiteY3" fmla="*/ 199390 h 337343"/>
              <a:gd name="connisteX4" fmla="*/ 304165 w 1217295"/>
              <a:gd name="connsiteY4" fmla="*/ 210185 h 337343"/>
              <a:gd name="connisteX5" fmla="*/ 377825 w 1217295"/>
              <a:gd name="connsiteY5" fmla="*/ 252095 h 337343"/>
              <a:gd name="connisteX6" fmla="*/ 472440 w 1217295"/>
              <a:gd name="connsiteY6" fmla="*/ 273050 h 337343"/>
              <a:gd name="connisteX7" fmla="*/ 545465 w 1217295"/>
              <a:gd name="connsiteY7" fmla="*/ 283210 h 337343"/>
              <a:gd name="connisteX8" fmla="*/ 619125 w 1217295"/>
              <a:gd name="connsiteY8" fmla="*/ 294005 h 337343"/>
              <a:gd name="connisteX9" fmla="*/ 692785 w 1217295"/>
              <a:gd name="connsiteY9" fmla="*/ 304165 h 337343"/>
              <a:gd name="connisteX10" fmla="*/ 765810 w 1217295"/>
              <a:gd name="connsiteY10" fmla="*/ 314960 h 337343"/>
              <a:gd name="connisteX11" fmla="*/ 839470 w 1217295"/>
              <a:gd name="connsiteY11" fmla="*/ 325120 h 337343"/>
              <a:gd name="connisteX12" fmla="*/ 913130 w 1217295"/>
              <a:gd name="connsiteY12" fmla="*/ 325120 h 337343"/>
              <a:gd name="connisteX13" fmla="*/ 986155 w 1217295"/>
              <a:gd name="connsiteY13" fmla="*/ 325120 h 337343"/>
              <a:gd name="connisteX14" fmla="*/ 1059815 w 1217295"/>
              <a:gd name="connsiteY14" fmla="*/ 335915 h 337343"/>
              <a:gd name="connisteX15" fmla="*/ 1143635 w 1217295"/>
              <a:gd name="connsiteY15" fmla="*/ 335915 h 337343"/>
              <a:gd name="connisteX16" fmla="*/ 1217295 w 1217295"/>
              <a:gd name="connsiteY16" fmla="*/ 325120 h 33734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</a:cxnLst>
            <a:rect l="l" t="t" r="r" b="b"/>
            <a:pathLst>
              <a:path w="1217295" h="337344">
                <a:moveTo>
                  <a:pt x="0" y="0"/>
                </a:moveTo>
                <a:cubicBezTo>
                  <a:pt x="13335" y="13335"/>
                  <a:pt x="44450" y="44450"/>
                  <a:pt x="73660" y="73660"/>
                </a:cubicBezTo>
                <a:cubicBezTo>
                  <a:pt x="102870" y="102870"/>
                  <a:pt x="114935" y="121920"/>
                  <a:pt x="146685" y="147320"/>
                </a:cubicBezTo>
                <a:cubicBezTo>
                  <a:pt x="178435" y="172720"/>
                  <a:pt x="199390" y="186690"/>
                  <a:pt x="231140" y="199390"/>
                </a:cubicBezTo>
                <a:cubicBezTo>
                  <a:pt x="262890" y="212090"/>
                  <a:pt x="274955" y="199390"/>
                  <a:pt x="304165" y="210185"/>
                </a:cubicBezTo>
                <a:cubicBezTo>
                  <a:pt x="333375" y="220980"/>
                  <a:pt x="344170" y="239395"/>
                  <a:pt x="377825" y="252095"/>
                </a:cubicBezTo>
                <a:cubicBezTo>
                  <a:pt x="411480" y="264795"/>
                  <a:pt x="438785" y="266700"/>
                  <a:pt x="472440" y="273050"/>
                </a:cubicBezTo>
                <a:cubicBezTo>
                  <a:pt x="506095" y="279400"/>
                  <a:pt x="516255" y="278765"/>
                  <a:pt x="545465" y="283210"/>
                </a:cubicBezTo>
                <a:cubicBezTo>
                  <a:pt x="574675" y="287655"/>
                  <a:pt x="589915" y="289560"/>
                  <a:pt x="619125" y="294005"/>
                </a:cubicBezTo>
                <a:cubicBezTo>
                  <a:pt x="648335" y="298450"/>
                  <a:pt x="663575" y="299720"/>
                  <a:pt x="692785" y="304165"/>
                </a:cubicBezTo>
                <a:cubicBezTo>
                  <a:pt x="721995" y="308610"/>
                  <a:pt x="736600" y="310515"/>
                  <a:pt x="765810" y="314960"/>
                </a:cubicBezTo>
                <a:cubicBezTo>
                  <a:pt x="795020" y="319405"/>
                  <a:pt x="810260" y="323215"/>
                  <a:pt x="839470" y="325120"/>
                </a:cubicBezTo>
                <a:cubicBezTo>
                  <a:pt x="868680" y="327025"/>
                  <a:pt x="883920" y="325120"/>
                  <a:pt x="913130" y="325120"/>
                </a:cubicBezTo>
                <a:cubicBezTo>
                  <a:pt x="942340" y="325120"/>
                  <a:pt x="956945" y="323215"/>
                  <a:pt x="986155" y="325120"/>
                </a:cubicBezTo>
                <a:cubicBezTo>
                  <a:pt x="1015365" y="327025"/>
                  <a:pt x="1028065" y="334010"/>
                  <a:pt x="1059815" y="335915"/>
                </a:cubicBezTo>
                <a:cubicBezTo>
                  <a:pt x="1091565" y="337820"/>
                  <a:pt x="1111885" y="337820"/>
                  <a:pt x="1143635" y="335915"/>
                </a:cubicBezTo>
                <a:cubicBezTo>
                  <a:pt x="1175385" y="334010"/>
                  <a:pt x="1203960" y="327025"/>
                  <a:pt x="1217295" y="325120"/>
                </a:cubicBezTo>
              </a:path>
            </a:pathLst>
          </a:cu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2429510" y="4065905"/>
            <a:ext cx="1468755" cy="443230"/>
          </a:xfrm>
          <a:custGeom>
            <a:avLst/>
            <a:gdLst>
              <a:gd name="connisteX0" fmla="*/ 0 w 1195705"/>
              <a:gd name="connsiteY0" fmla="*/ 846 h 410421"/>
              <a:gd name="connisteX1" fmla="*/ 73025 w 1195705"/>
              <a:gd name="connsiteY1" fmla="*/ 846 h 410421"/>
              <a:gd name="connisteX2" fmla="*/ 146685 w 1195705"/>
              <a:gd name="connsiteY2" fmla="*/ 11641 h 410421"/>
              <a:gd name="connisteX3" fmla="*/ 220345 w 1195705"/>
              <a:gd name="connsiteY3" fmla="*/ 22436 h 410421"/>
              <a:gd name="connisteX4" fmla="*/ 293370 w 1195705"/>
              <a:gd name="connsiteY4" fmla="*/ 32596 h 410421"/>
              <a:gd name="connisteX5" fmla="*/ 367030 w 1195705"/>
              <a:gd name="connsiteY5" fmla="*/ 43391 h 410421"/>
              <a:gd name="connisteX6" fmla="*/ 440690 w 1195705"/>
              <a:gd name="connsiteY6" fmla="*/ 64346 h 410421"/>
              <a:gd name="connisteX7" fmla="*/ 513715 w 1195705"/>
              <a:gd name="connsiteY7" fmla="*/ 74506 h 410421"/>
              <a:gd name="connisteX8" fmla="*/ 598170 w 1195705"/>
              <a:gd name="connsiteY8" fmla="*/ 95461 h 410421"/>
              <a:gd name="connisteX9" fmla="*/ 671195 w 1195705"/>
              <a:gd name="connsiteY9" fmla="*/ 106256 h 410421"/>
              <a:gd name="connisteX10" fmla="*/ 755015 w 1195705"/>
              <a:gd name="connsiteY10" fmla="*/ 127211 h 410421"/>
              <a:gd name="connisteX11" fmla="*/ 828675 w 1195705"/>
              <a:gd name="connsiteY11" fmla="*/ 169121 h 410421"/>
              <a:gd name="connisteX12" fmla="*/ 902335 w 1195705"/>
              <a:gd name="connsiteY12" fmla="*/ 200236 h 410421"/>
              <a:gd name="connisteX13" fmla="*/ 975360 w 1195705"/>
              <a:gd name="connsiteY13" fmla="*/ 252941 h 410421"/>
              <a:gd name="connisteX14" fmla="*/ 1049020 w 1195705"/>
              <a:gd name="connsiteY14" fmla="*/ 315806 h 410421"/>
              <a:gd name="connisteX15" fmla="*/ 1122680 w 1195705"/>
              <a:gd name="connsiteY15" fmla="*/ 347556 h 410421"/>
              <a:gd name="connisteX16" fmla="*/ 1195705 w 1195705"/>
              <a:gd name="connsiteY16" fmla="*/ 410421 h 41042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</a:cxnLst>
            <a:rect l="l" t="t" r="r" b="b"/>
            <a:pathLst>
              <a:path w="1195705" h="410422">
                <a:moveTo>
                  <a:pt x="0" y="847"/>
                </a:moveTo>
                <a:cubicBezTo>
                  <a:pt x="13335" y="847"/>
                  <a:pt x="43815" y="-1058"/>
                  <a:pt x="73025" y="847"/>
                </a:cubicBezTo>
                <a:cubicBezTo>
                  <a:pt x="102235" y="2752"/>
                  <a:pt x="117475" y="7197"/>
                  <a:pt x="146685" y="11642"/>
                </a:cubicBezTo>
                <a:cubicBezTo>
                  <a:pt x="175895" y="16087"/>
                  <a:pt x="191135" y="17992"/>
                  <a:pt x="220345" y="22437"/>
                </a:cubicBezTo>
                <a:cubicBezTo>
                  <a:pt x="249555" y="26882"/>
                  <a:pt x="264160" y="28152"/>
                  <a:pt x="293370" y="32597"/>
                </a:cubicBezTo>
                <a:cubicBezTo>
                  <a:pt x="322580" y="37042"/>
                  <a:pt x="337820" y="37042"/>
                  <a:pt x="367030" y="43392"/>
                </a:cubicBezTo>
                <a:cubicBezTo>
                  <a:pt x="396240" y="49742"/>
                  <a:pt x="411480" y="57997"/>
                  <a:pt x="440690" y="64347"/>
                </a:cubicBezTo>
                <a:cubicBezTo>
                  <a:pt x="469900" y="70697"/>
                  <a:pt x="481965" y="68157"/>
                  <a:pt x="513715" y="74507"/>
                </a:cubicBezTo>
                <a:cubicBezTo>
                  <a:pt x="545465" y="80857"/>
                  <a:pt x="566420" y="89112"/>
                  <a:pt x="598170" y="95462"/>
                </a:cubicBezTo>
                <a:cubicBezTo>
                  <a:pt x="629920" y="101812"/>
                  <a:pt x="640080" y="99907"/>
                  <a:pt x="671195" y="106257"/>
                </a:cubicBezTo>
                <a:cubicBezTo>
                  <a:pt x="702310" y="112607"/>
                  <a:pt x="723265" y="114512"/>
                  <a:pt x="755015" y="127212"/>
                </a:cubicBezTo>
                <a:cubicBezTo>
                  <a:pt x="786765" y="139912"/>
                  <a:pt x="799465" y="154517"/>
                  <a:pt x="828675" y="169122"/>
                </a:cubicBezTo>
                <a:cubicBezTo>
                  <a:pt x="857885" y="183727"/>
                  <a:pt x="873125" y="183727"/>
                  <a:pt x="902335" y="200237"/>
                </a:cubicBezTo>
                <a:cubicBezTo>
                  <a:pt x="931545" y="216747"/>
                  <a:pt x="946150" y="230082"/>
                  <a:pt x="975360" y="252942"/>
                </a:cubicBezTo>
                <a:cubicBezTo>
                  <a:pt x="1004570" y="275802"/>
                  <a:pt x="1019810" y="296757"/>
                  <a:pt x="1049020" y="315807"/>
                </a:cubicBezTo>
                <a:cubicBezTo>
                  <a:pt x="1078230" y="334857"/>
                  <a:pt x="1093470" y="328507"/>
                  <a:pt x="1122680" y="347557"/>
                </a:cubicBezTo>
                <a:cubicBezTo>
                  <a:pt x="1151890" y="366607"/>
                  <a:pt x="1182370" y="398357"/>
                  <a:pt x="1195705" y="410422"/>
                </a:cubicBezTo>
              </a:path>
            </a:pathLst>
          </a:cu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2" name="Elbow Connector 21"/>
          <p:cNvCxnSpPr/>
          <p:nvPr/>
        </p:nvCxnSpPr>
        <p:spPr>
          <a:xfrm>
            <a:off x="2524125" y="4928235"/>
            <a:ext cx="902335" cy="398780"/>
          </a:xfrm>
          <a:prstGeom prst="bentConnector3">
            <a:avLst>
              <a:gd name="adj1" fmla="val 34904"/>
            </a:avLst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5400000">
            <a:off x="3405505" y="5012055"/>
            <a:ext cx="324485" cy="30480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4285" y="327723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755900" y="3413760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21965" y="3497580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338830" y="3538220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684270" y="3539490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534285" y="4020820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755900" y="404558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21965" y="407606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348990" y="415734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694430" y="432371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524125" y="486981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776220" y="486981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021965" y="527621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369310" y="510730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694430" y="493458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910580" y="3575685"/>
            <a:ext cx="250190" cy="198691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107815" y="1113790"/>
            <a:ext cx="518160" cy="635"/>
          </a:xfrm>
          <a:prstGeom prst="straightConnector1">
            <a:avLst/>
          </a:prstGeom>
          <a:ln w="38100">
            <a:solidFill>
              <a:srgbClr val="FC56F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5466080" y="3590290"/>
            <a:ext cx="4445" cy="197802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72"/>
          <p:cNvSpPr txBox="1"/>
          <p:nvPr/>
        </p:nvSpPr>
        <p:spPr>
          <a:xfrm>
            <a:off x="4855845" y="5568315"/>
            <a:ext cx="1416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time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378700" y="4972685"/>
            <a:ext cx="346075" cy="125920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8049260" y="6047105"/>
            <a:ext cx="1040765" cy="63944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9630410" y="4969510"/>
            <a:ext cx="346075" cy="125920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1261725" y="3495675"/>
            <a:ext cx="115570" cy="200342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7378700" y="3860800"/>
            <a:ext cx="2548890" cy="6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7968615" y="5130165"/>
            <a:ext cx="1104900" cy="127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5270500" y="1767205"/>
            <a:ext cx="11976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6814185" y="3509645"/>
            <a:ext cx="204470" cy="200342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10518775" y="3509010"/>
            <a:ext cx="204470" cy="200342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9284335" y="4969510"/>
            <a:ext cx="346075" cy="12592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10299700" y="3510280"/>
            <a:ext cx="219075" cy="20021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8" name="Text Box 117"/>
          <p:cNvSpPr txBox="1"/>
          <p:nvPr/>
        </p:nvSpPr>
        <p:spPr>
          <a:xfrm>
            <a:off x="7532370" y="-34290"/>
            <a:ext cx="433197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b="1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+  </a:t>
            </a:r>
            <a:r>
              <a:rPr lang="en-US" altLang="en-US" sz="2000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Sum over matrix lines</a:t>
            </a:r>
            <a:endParaRPr lang="en-US" altLang="en-US" sz="2000" b="1">
              <a:latin typeface="Latin Modern Sans" panose="00000500000000000000" charset="0"/>
              <a:cs typeface="Latin Modern Sans" panose="00000500000000000000" charset="0"/>
            </a:endParaRPr>
          </a:p>
          <a:p>
            <a:r>
              <a:rPr lang="en-US" altLang="en-US" sz="2400" b="1">
                <a:solidFill>
                  <a:srgbClr val="FC56F2"/>
                </a:solidFill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→</a:t>
            </a:r>
            <a:r>
              <a:rPr lang="en-US" altLang="en-US" sz="2000">
                <a:latin typeface="Latin Modern Sans" panose="00000500000000000000" charset="0"/>
                <a:cs typeface="Latin Modern Sans" panose="00000500000000000000" charset="0"/>
              </a:rPr>
              <a:t> Conv2d 1x1 + ReLU</a:t>
            </a:r>
            <a:endParaRPr lang="en-US" altLang="en-US" sz="2000">
              <a:latin typeface="Latin Modern Sans" panose="00000500000000000000" charset="0"/>
              <a:cs typeface="Latin Modern Sans" panose="00000500000000000000" charset="0"/>
            </a:endParaRPr>
          </a:p>
          <a:p>
            <a:r>
              <a:rPr lang="en-US" altLang="en-US" sz="2400" b="1">
                <a:solidFill>
                  <a:srgbClr val="FF0000"/>
                </a:solidFill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→</a:t>
            </a:r>
            <a:r>
              <a:rPr lang="en-US" altLang="en-US" sz="2000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 Conv1d 5x5 + ReLU</a:t>
            </a:r>
            <a:endParaRPr lang="en-US" altLang="en-US" sz="2000">
              <a:latin typeface="Latin Modern Sans" panose="00000500000000000000" charset="0"/>
              <a:cs typeface="Latin Modern Sans" panose="00000500000000000000" charset="0"/>
              <a:sym typeface="+mn-ea"/>
            </a:endParaRPr>
          </a:p>
          <a:p>
            <a:r>
              <a:rPr lang="en-US" altLang="en-US" sz="2400" b="1">
                <a:solidFill>
                  <a:srgbClr val="FFC000"/>
                </a:solidFill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→</a:t>
            </a:r>
            <a:r>
              <a:rPr lang="en-US" altLang="en-US" sz="2000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 Conv1d 5x5 + ReLU + MaxPool</a:t>
            </a:r>
            <a:endParaRPr lang="en-US" altLang="en-US" sz="2000">
              <a:latin typeface="Latin Modern Sans" panose="00000500000000000000" charset="0"/>
              <a:cs typeface="Latin Modern Sans" panose="00000500000000000000" charset="0"/>
              <a:sym typeface="+mn-ea"/>
            </a:endParaRPr>
          </a:p>
          <a:p>
            <a:r>
              <a:rPr lang="en-US" altLang="en-US" sz="2400" b="1">
                <a:solidFill>
                  <a:srgbClr val="00B050"/>
                </a:solidFill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→</a:t>
            </a:r>
            <a:r>
              <a:rPr lang="en-US" altLang="en-US" sz="2000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 UpConv1d 5x5 + ReLU</a:t>
            </a:r>
            <a:endParaRPr lang="en-US" altLang="en-US" sz="2000">
              <a:latin typeface="Latin Modern Sans" panose="00000500000000000000" charset="0"/>
              <a:cs typeface="Latin Modern Sans" panose="00000500000000000000" charset="0"/>
              <a:sym typeface="+mn-ea"/>
            </a:endParaRPr>
          </a:p>
          <a:p>
            <a:r>
              <a:rPr lang="en-US" altLang="en-US" sz="2400" b="1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→</a:t>
            </a:r>
            <a:r>
              <a:rPr lang="en-US" altLang="en-US" sz="2000" b="1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 </a:t>
            </a:r>
            <a:r>
              <a:rPr lang="en-US" altLang="en-US" sz="2000">
                <a:latin typeface="Latin Modern Sans" panose="00000500000000000000" charset="0"/>
                <a:cs typeface="Latin Modern Sans" panose="00000500000000000000" charset="0"/>
              </a:rPr>
              <a:t>Concatenate</a:t>
            </a:r>
            <a:endParaRPr lang="en-US" altLang="en-US" sz="2000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cxnSp>
        <p:nvCxnSpPr>
          <p:cNvPr id="121" name="Elbow Connector 120"/>
          <p:cNvCxnSpPr/>
          <p:nvPr/>
        </p:nvCxnSpPr>
        <p:spPr>
          <a:xfrm flipV="1">
            <a:off x="9262745" y="6339840"/>
            <a:ext cx="367665" cy="215265"/>
          </a:xfrm>
          <a:prstGeom prst="bentConnector2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/>
          <p:nvPr/>
        </p:nvCxnSpPr>
        <p:spPr>
          <a:xfrm rot="5400000" flipV="1">
            <a:off x="7647305" y="6304915"/>
            <a:ext cx="135255" cy="365125"/>
          </a:xfrm>
          <a:prstGeom prst="bent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 rot="5400000" flipV="1">
            <a:off x="7005320" y="5665470"/>
            <a:ext cx="135255" cy="365125"/>
          </a:xfrm>
          <a:prstGeom prst="bent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>
            <a:off x="6014720" y="2719705"/>
            <a:ext cx="635" cy="3124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/>
          <p:nvPr/>
        </p:nvCxnSpPr>
        <p:spPr>
          <a:xfrm flipV="1">
            <a:off x="10151110" y="5700395"/>
            <a:ext cx="367665" cy="215265"/>
          </a:xfrm>
          <a:prstGeom prst="bentConnector2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/>
          <p:nvPr/>
        </p:nvCxnSpPr>
        <p:spPr>
          <a:xfrm flipV="1">
            <a:off x="4215765" y="3032125"/>
            <a:ext cx="1483995" cy="193040"/>
          </a:xfrm>
          <a:prstGeom prst="bentConnector4">
            <a:avLst>
              <a:gd name="adj1" fmla="val 48053"/>
              <a:gd name="adj2" fmla="val 27927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6626860" y="3141345"/>
            <a:ext cx="607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8 ch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215505" y="4596130"/>
            <a:ext cx="720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16 ch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237855" y="5683250"/>
            <a:ext cx="720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32 ch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302750" y="4606290"/>
            <a:ext cx="710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32 ch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0179685" y="3139440"/>
            <a:ext cx="710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16 ch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0981055" y="3129915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1 ch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390650" y="3045460"/>
            <a:ext cx="744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lon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327150" y="3758565"/>
            <a:ext cx="87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lat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1174750" y="4559935"/>
            <a:ext cx="1176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coverage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-1309370" y="3035300"/>
            <a:ext cx="17792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</a:rPr>
              <a:t>input</a:t>
            </a:r>
            <a:endParaRPr lang="en-US" altLang="en-US" b="1">
              <a:latin typeface="Latin Modern Sans" panose="00000500000000000000" charset="0"/>
              <a:cs typeface="Latin Modern Sans" panose="00000500000000000000" charset="0"/>
            </a:endParaRPr>
          </a:p>
          <a:p>
            <a:pPr algn="ctr"/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</a:rPr>
              <a:t>(GPS track)</a:t>
            </a:r>
            <a:endParaRPr lang="en-US" altLang="en-US" b="1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-1073785" y="4072255"/>
            <a:ext cx="1334770" cy="951230"/>
          </a:xfrm>
          <a:custGeom>
            <a:avLst/>
            <a:gdLst>
              <a:gd name="connisteX0" fmla="*/ 0 w 1334470"/>
              <a:gd name="connsiteY0" fmla="*/ 0 h 951230"/>
              <a:gd name="connisteX1" fmla="*/ 72390 w 1334470"/>
              <a:gd name="connsiteY1" fmla="*/ 57785 h 951230"/>
              <a:gd name="connisteX2" fmla="*/ 173355 w 1334470"/>
              <a:gd name="connsiteY2" fmla="*/ 115570 h 951230"/>
              <a:gd name="connisteX3" fmla="*/ 259715 w 1334470"/>
              <a:gd name="connsiteY3" fmla="*/ 144780 h 951230"/>
              <a:gd name="connisteX4" fmla="*/ 332105 w 1334470"/>
              <a:gd name="connsiteY4" fmla="*/ 158750 h 951230"/>
              <a:gd name="connisteX5" fmla="*/ 447675 w 1334470"/>
              <a:gd name="connsiteY5" fmla="*/ 187960 h 951230"/>
              <a:gd name="connisteX6" fmla="*/ 518160 w 1334470"/>
              <a:gd name="connsiteY6" fmla="*/ 231140 h 951230"/>
              <a:gd name="connisteX7" fmla="*/ 605155 w 1334470"/>
              <a:gd name="connsiteY7" fmla="*/ 274320 h 951230"/>
              <a:gd name="connisteX8" fmla="*/ 676910 w 1334470"/>
              <a:gd name="connsiteY8" fmla="*/ 317500 h 951230"/>
              <a:gd name="connisteX9" fmla="*/ 749300 w 1334470"/>
              <a:gd name="connsiteY9" fmla="*/ 346710 h 951230"/>
              <a:gd name="connisteX10" fmla="*/ 821055 w 1334470"/>
              <a:gd name="connsiteY10" fmla="*/ 374015 h 951230"/>
              <a:gd name="connisteX11" fmla="*/ 893445 w 1334470"/>
              <a:gd name="connsiteY11" fmla="*/ 388620 h 951230"/>
              <a:gd name="connisteX12" fmla="*/ 979805 w 1334470"/>
              <a:gd name="connsiteY12" fmla="*/ 417195 h 951230"/>
              <a:gd name="connisteX13" fmla="*/ 1095375 w 1334470"/>
              <a:gd name="connsiteY13" fmla="*/ 431800 h 951230"/>
              <a:gd name="connisteX14" fmla="*/ 1182370 w 1334470"/>
              <a:gd name="connsiteY14" fmla="*/ 431800 h 951230"/>
              <a:gd name="connisteX15" fmla="*/ 1254125 w 1334470"/>
              <a:gd name="connsiteY15" fmla="*/ 431800 h 951230"/>
              <a:gd name="connisteX16" fmla="*/ 1326515 w 1334470"/>
              <a:gd name="connsiteY16" fmla="*/ 403225 h 951230"/>
              <a:gd name="connisteX17" fmla="*/ 1326515 w 1334470"/>
              <a:gd name="connsiteY17" fmla="*/ 332105 h 951230"/>
              <a:gd name="connisteX18" fmla="*/ 1297940 w 1334470"/>
              <a:gd name="connsiteY18" fmla="*/ 259715 h 951230"/>
              <a:gd name="connisteX19" fmla="*/ 1225550 w 1334470"/>
              <a:gd name="connsiteY19" fmla="*/ 245745 h 951230"/>
              <a:gd name="connisteX20" fmla="*/ 1153160 w 1334470"/>
              <a:gd name="connsiteY20" fmla="*/ 317500 h 951230"/>
              <a:gd name="connisteX21" fmla="*/ 1124585 w 1334470"/>
              <a:gd name="connsiteY21" fmla="*/ 388620 h 951230"/>
              <a:gd name="connisteX22" fmla="*/ 1109980 w 1334470"/>
              <a:gd name="connsiteY22" fmla="*/ 474980 h 951230"/>
              <a:gd name="connisteX23" fmla="*/ 1095375 w 1334470"/>
              <a:gd name="connsiteY23" fmla="*/ 561975 h 951230"/>
              <a:gd name="connisteX24" fmla="*/ 1095375 w 1334470"/>
              <a:gd name="connsiteY24" fmla="*/ 633730 h 951230"/>
              <a:gd name="connisteX25" fmla="*/ 1109980 w 1334470"/>
              <a:gd name="connsiteY25" fmla="*/ 720725 h 951230"/>
              <a:gd name="connisteX26" fmla="*/ 1153160 w 1334470"/>
              <a:gd name="connsiteY26" fmla="*/ 792480 h 951230"/>
              <a:gd name="connisteX27" fmla="*/ 1210945 w 1334470"/>
              <a:gd name="connsiteY27" fmla="*/ 879475 h 951230"/>
              <a:gd name="connisteX28" fmla="*/ 1225550 w 1334470"/>
              <a:gd name="connsiteY28" fmla="*/ 951230 h 9512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</a:cxnLst>
            <a:rect l="l" t="t" r="r" b="b"/>
            <a:pathLst>
              <a:path w="1334471" h="951230">
                <a:moveTo>
                  <a:pt x="0" y="0"/>
                </a:moveTo>
                <a:cubicBezTo>
                  <a:pt x="12700" y="10160"/>
                  <a:pt x="37465" y="34925"/>
                  <a:pt x="72390" y="57785"/>
                </a:cubicBezTo>
                <a:cubicBezTo>
                  <a:pt x="107315" y="80645"/>
                  <a:pt x="135890" y="98425"/>
                  <a:pt x="173355" y="115570"/>
                </a:cubicBezTo>
                <a:cubicBezTo>
                  <a:pt x="210820" y="132715"/>
                  <a:pt x="227965" y="135890"/>
                  <a:pt x="259715" y="144780"/>
                </a:cubicBezTo>
                <a:cubicBezTo>
                  <a:pt x="291465" y="153670"/>
                  <a:pt x="294640" y="149860"/>
                  <a:pt x="332105" y="158750"/>
                </a:cubicBezTo>
                <a:cubicBezTo>
                  <a:pt x="369570" y="167640"/>
                  <a:pt x="410210" y="173355"/>
                  <a:pt x="447675" y="187960"/>
                </a:cubicBezTo>
                <a:cubicBezTo>
                  <a:pt x="485140" y="202565"/>
                  <a:pt x="486410" y="213995"/>
                  <a:pt x="518160" y="231140"/>
                </a:cubicBezTo>
                <a:cubicBezTo>
                  <a:pt x="549910" y="248285"/>
                  <a:pt x="573405" y="257175"/>
                  <a:pt x="605155" y="274320"/>
                </a:cubicBezTo>
                <a:cubicBezTo>
                  <a:pt x="636905" y="291465"/>
                  <a:pt x="648335" y="302895"/>
                  <a:pt x="676910" y="317500"/>
                </a:cubicBezTo>
                <a:cubicBezTo>
                  <a:pt x="705485" y="332105"/>
                  <a:pt x="720725" y="335280"/>
                  <a:pt x="749300" y="346710"/>
                </a:cubicBezTo>
                <a:cubicBezTo>
                  <a:pt x="777875" y="358140"/>
                  <a:pt x="792480" y="365760"/>
                  <a:pt x="821055" y="374015"/>
                </a:cubicBezTo>
                <a:cubicBezTo>
                  <a:pt x="849630" y="382270"/>
                  <a:pt x="861695" y="379730"/>
                  <a:pt x="893445" y="388620"/>
                </a:cubicBezTo>
                <a:cubicBezTo>
                  <a:pt x="925195" y="397510"/>
                  <a:pt x="939165" y="408305"/>
                  <a:pt x="979805" y="417195"/>
                </a:cubicBezTo>
                <a:cubicBezTo>
                  <a:pt x="1020445" y="426085"/>
                  <a:pt x="1054735" y="428625"/>
                  <a:pt x="1095375" y="431800"/>
                </a:cubicBezTo>
                <a:cubicBezTo>
                  <a:pt x="1136015" y="434975"/>
                  <a:pt x="1150620" y="431800"/>
                  <a:pt x="1182370" y="431800"/>
                </a:cubicBezTo>
                <a:cubicBezTo>
                  <a:pt x="1214120" y="431800"/>
                  <a:pt x="1225550" y="437515"/>
                  <a:pt x="1254125" y="431800"/>
                </a:cubicBezTo>
                <a:cubicBezTo>
                  <a:pt x="1282700" y="426085"/>
                  <a:pt x="1311910" y="422910"/>
                  <a:pt x="1326515" y="403225"/>
                </a:cubicBezTo>
                <a:cubicBezTo>
                  <a:pt x="1341120" y="383540"/>
                  <a:pt x="1332230" y="360680"/>
                  <a:pt x="1326515" y="332105"/>
                </a:cubicBezTo>
                <a:cubicBezTo>
                  <a:pt x="1320800" y="303530"/>
                  <a:pt x="1318260" y="276860"/>
                  <a:pt x="1297940" y="259715"/>
                </a:cubicBezTo>
                <a:cubicBezTo>
                  <a:pt x="1277620" y="242570"/>
                  <a:pt x="1254760" y="234315"/>
                  <a:pt x="1225550" y="245745"/>
                </a:cubicBezTo>
                <a:cubicBezTo>
                  <a:pt x="1196340" y="257175"/>
                  <a:pt x="1173480" y="288925"/>
                  <a:pt x="1153160" y="317500"/>
                </a:cubicBezTo>
                <a:cubicBezTo>
                  <a:pt x="1132840" y="346075"/>
                  <a:pt x="1133475" y="356870"/>
                  <a:pt x="1124585" y="388620"/>
                </a:cubicBezTo>
                <a:cubicBezTo>
                  <a:pt x="1115695" y="420370"/>
                  <a:pt x="1115695" y="440055"/>
                  <a:pt x="1109980" y="474980"/>
                </a:cubicBezTo>
                <a:cubicBezTo>
                  <a:pt x="1104265" y="509905"/>
                  <a:pt x="1098550" y="530225"/>
                  <a:pt x="1095375" y="561975"/>
                </a:cubicBezTo>
                <a:cubicBezTo>
                  <a:pt x="1092200" y="593725"/>
                  <a:pt x="1092200" y="601980"/>
                  <a:pt x="1095375" y="633730"/>
                </a:cubicBezTo>
                <a:cubicBezTo>
                  <a:pt x="1098550" y="665480"/>
                  <a:pt x="1098550" y="688975"/>
                  <a:pt x="1109980" y="720725"/>
                </a:cubicBezTo>
                <a:cubicBezTo>
                  <a:pt x="1121410" y="752475"/>
                  <a:pt x="1132840" y="760730"/>
                  <a:pt x="1153160" y="792480"/>
                </a:cubicBezTo>
                <a:cubicBezTo>
                  <a:pt x="1173480" y="824230"/>
                  <a:pt x="1196340" y="847725"/>
                  <a:pt x="1210945" y="879475"/>
                </a:cubicBezTo>
                <a:cubicBezTo>
                  <a:pt x="1225550" y="911225"/>
                  <a:pt x="1223645" y="938530"/>
                  <a:pt x="1225550" y="951230"/>
                </a:cubicBezTo>
              </a:path>
            </a:pathLst>
          </a:custGeom>
          <a:noFill/>
          <a:ln w="190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-962660" y="4119880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-1156335" y="3767455"/>
            <a:ext cx="1499870" cy="151511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-648970" y="4241800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-332105" y="4372610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44145" y="4401820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9685" y="4752340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16205" y="4429760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4" name="Text Box 73"/>
          <p:cNvSpPr txBox="1"/>
          <p:nvPr/>
        </p:nvSpPr>
        <p:spPr>
          <a:xfrm>
            <a:off x="12720320" y="3054350"/>
            <a:ext cx="20237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</a:rPr>
              <a:t>output</a:t>
            </a:r>
            <a:endParaRPr lang="en-US" altLang="en-US" b="1">
              <a:latin typeface="Latin Modern Sans" panose="00000500000000000000" charset="0"/>
              <a:cs typeface="Latin Modern Sans" panose="00000500000000000000" charset="0"/>
            </a:endParaRPr>
          </a:p>
          <a:p>
            <a:pPr algn="ctr"/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</a:rPr>
              <a:t>(Dive Prediction)</a:t>
            </a:r>
            <a:endParaRPr lang="en-US" altLang="en-US" b="1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75" name="Freeform 74"/>
          <p:cNvSpPr/>
          <p:nvPr/>
        </p:nvSpPr>
        <p:spPr>
          <a:xfrm>
            <a:off x="13072110" y="4072255"/>
            <a:ext cx="1334770" cy="951230"/>
          </a:xfrm>
          <a:custGeom>
            <a:avLst/>
            <a:gdLst>
              <a:gd name="connisteX0" fmla="*/ 0 w 1334470"/>
              <a:gd name="connsiteY0" fmla="*/ 0 h 951230"/>
              <a:gd name="connisteX1" fmla="*/ 72390 w 1334470"/>
              <a:gd name="connsiteY1" fmla="*/ 57785 h 951230"/>
              <a:gd name="connisteX2" fmla="*/ 173355 w 1334470"/>
              <a:gd name="connsiteY2" fmla="*/ 115570 h 951230"/>
              <a:gd name="connisteX3" fmla="*/ 259715 w 1334470"/>
              <a:gd name="connsiteY3" fmla="*/ 144780 h 951230"/>
              <a:gd name="connisteX4" fmla="*/ 332105 w 1334470"/>
              <a:gd name="connsiteY4" fmla="*/ 158750 h 951230"/>
              <a:gd name="connisteX5" fmla="*/ 447675 w 1334470"/>
              <a:gd name="connsiteY5" fmla="*/ 187960 h 951230"/>
              <a:gd name="connisteX6" fmla="*/ 518160 w 1334470"/>
              <a:gd name="connsiteY6" fmla="*/ 231140 h 951230"/>
              <a:gd name="connisteX7" fmla="*/ 605155 w 1334470"/>
              <a:gd name="connsiteY7" fmla="*/ 274320 h 951230"/>
              <a:gd name="connisteX8" fmla="*/ 676910 w 1334470"/>
              <a:gd name="connsiteY8" fmla="*/ 317500 h 951230"/>
              <a:gd name="connisteX9" fmla="*/ 749300 w 1334470"/>
              <a:gd name="connsiteY9" fmla="*/ 346710 h 951230"/>
              <a:gd name="connisteX10" fmla="*/ 821055 w 1334470"/>
              <a:gd name="connsiteY10" fmla="*/ 374015 h 951230"/>
              <a:gd name="connisteX11" fmla="*/ 893445 w 1334470"/>
              <a:gd name="connsiteY11" fmla="*/ 388620 h 951230"/>
              <a:gd name="connisteX12" fmla="*/ 979805 w 1334470"/>
              <a:gd name="connsiteY12" fmla="*/ 417195 h 951230"/>
              <a:gd name="connisteX13" fmla="*/ 1095375 w 1334470"/>
              <a:gd name="connsiteY13" fmla="*/ 431800 h 951230"/>
              <a:gd name="connisteX14" fmla="*/ 1182370 w 1334470"/>
              <a:gd name="connsiteY14" fmla="*/ 431800 h 951230"/>
              <a:gd name="connisteX15" fmla="*/ 1254125 w 1334470"/>
              <a:gd name="connsiteY15" fmla="*/ 431800 h 951230"/>
              <a:gd name="connisteX16" fmla="*/ 1326515 w 1334470"/>
              <a:gd name="connsiteY16" fmla="*/ 403225 h 951230"/>
              <a:gd name="connisteX17" fmla="*/ 1326515 w 1334470"/>
              <a:gd name="connsiteY17" fmla="*/ 332105 h 951230"/>
              <a:gd name="connisteX18" fmla="*/ 1297940 w 1334470"/>
              <a:gd name="connsiteY18" fmla="*/ 259715 h 951230"/>
              <a:gd name="connisteX19" fmla="*/ 1225550 w 1334470"/>
              <a:gd name="connsiteY19" fmla="*/ 245745 h 951230"/>
              <a:gd name="connisteX20" fmla="*/ 1153160 w 1334470"/>
              <a:gd name="connsiteY20" fmla="*/ 317500 h 951230"/>
              <a:gd name="connisteX21" fmla="*/ 1124585 w 1334470"/>
              <a:gd name="connsiteY21" fmla="*/ 388620 h 951230"/>
              <a:gd name="connisteX22" fmla="*/ 1109980 w 1334470"/>
              <a:gd name="connsiteY22" fmla="*/ 474980 h 951230"/>
              <a:gd name="connisteX23" fmla="*/ 1095375 w 1334470"/>
              <a:gd name="connsiteY23" fmla="*/ 561975 h 951230"/>
              <a:gd name="connisteX24" fmla="*/ 1095375 w 1334470"/>
              <a:gd name="connsiteY24" fmla="*/ 633730 h 951230"/>
              <a:gd name="connisteX25" fmla="*/ 1109980 w 1334470"/>
              <a:gd name="connsiteY25" fmla="*/ 720725 h 951230"/>
              <a:gd name="connisteX26" fmla="*/ 1153160 w 1334470"/>
              <a:gd name="connsiteY26" fmla="*/ 792480 h 951230"/>
              <a:gd name="connisteX27" fmla="*/ 1210945 w 1334470"/>
              <a:gd name="connsiteY27" fmla="*/ 879475 h 951230"/>
              <a:gd name="connisteX28" fmla="*/ 1225550 w 1334470"/>
              <a:gd name="connsiteY28" fmla="*/ 951230 h 9512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</a:cxnLst>
            <a:rect l="l" t="t" r="r" b="b"/>
            <a:pathLst>
              <a:path w="1334471" h="951230">
                <a:moveTo>
                  <a:pt x="0" y="0"/>
                </a:moveTo>
                <a:cubicBezTo>
                  <a:pt x="12700" y="10160"/>
                  <a:pt x="37465" y="34925"/>
                  <a:pt x="72390" y="57785"/>
                </a:cubicBezTo>
                <a:cubicBezTo>
                  <a:pt x="107315" y="80645"/>
                  <a:pt x="135890" y="98425"/>
                  <a:pt x="173355" y="115570"/>
                </a:cubicBezTo>
                <a:cubicBezTo>
                  <a:pt x="210820" y="132715"/>
                  <a:pt x="227965" y="135890"/>
                  <a:pt x="259715" y="144780"/>
                </a:cubicBezTo>
                <a:cubicBezTo>
                  <a:pt x="291465" y="153670"/>
                  <a:pt x="294640" y="149860"/>
                  <a:pt x="332105" y="158750"/>
                </a:cubicBezTo>
                <a:cubicBezTo>
                  <a:pt x="369570" y="167640"/>
                  <a:pt x="410210" y="173355"/>
                  <a:pt x="447675" y="187960"/>
                </a:cubicBezTo>
                <a:cubicBezTo>
                  <a:pt x="485140" y="202565"/>
                  <a:pt x="486410" y="213995"/>
                  <a:pt x="518160" y="231140"/>
                </a:cubicBezTo>
                <a:cubicBezTo>
                  <a:pt x="549910" y="248285"/>
                  <a:pt x="573405" y="257175"/>
                  <a:pt x="605155" y="274320"/>
                </a:cubicBezTo>
                <a:cubicBezTo>
                  <a:pt x="636905" y="291465"/>
                  <a:pt x="648335" y="302895"/>
                  <a:pt x="676910" y="317500"/>
                </a:cubicBezTo>
                <a:cubicBezTo>
                  <a:pt x="705485" y="332105"/>
                  <a:pt x="720725" y="335280"/>
                  <a:pt x="749300" y="346710"/>
                </a:cubicBezTo>
                <a:cubicBezTo>
                  <a:pt x="777875" y="358140"/>
                  <a:pt x="792480" y="365760"/>
                  <a:pt x="821055" y="374015"/>
                </a:cubicBezTo>
                <a:cubicBezTo>
                  <a:pt x="849630" y="382270"/>
                  <a:pt x="861695" y="379730"/>
                  <a:pt x="893445" y="388620"/>
                </a:cubicBezTo>
                <a:cubicBezTo>
                  <a:pt x="925195" y="397510"/>
                  <a:pt x="939165" y="408305"/>
                  <a:pt x="979805" y="417195"/>
                </a:cubicBezTo>
                <a:cubicBezTo>
                  <a:pt x="1020445" y="426085"/>
                  <a:pt x="1054735" y="428625"/>
                  <a:pt x="1095375" y="431800"/>
                </a:cubicBezTo>
                <a:cubicBezTo>
                  <a:pt x="1136015" y="434975"/>
                  <a:pt x="1150620" y="431800"/>
                  <a:pt x="1182370" y="431800"/>
                </a:cubicBezTo>
                <a:cubicBezTo>
                  <a:pt x="1214120" y="431800"/>
                  <a:pt x="1225550" y="437515"/>
                  <a:pt x="1254125" y="431800"/>
                </a:cubicBezTo>
                <a:cubicBezTo>
                  <a:pt x="1282700" y="426085"/>
                  <a:pt x="1311910" y="422910"/>
                  <a:pt x="1326515" y="403225"/>
                </a:cubicBezTo>
                <a:cubicBezTo>
                  <a:pt x="1341120" y="383540"/>
                  <a:pt x="1332230" y="360680"/>
                  <a:pt x="1326515" y="332105"/>
                </a:cubicBezTo>
                <a:cubicBezTo>
                  <a:pt x="1320800" y="303530"/>
                  <a:pt x="1318260" y="276860"/>
                  <a:pt x="1297940" y="259715"/>
                </a:cubicBezTo>
                <a:cubicBezTo>
                  <a:pt x="1277620" y="242570"/>
                  <a:pt x="1254760" y="234315"/>
                  <a:pt x="1225550" y="245745"/>
                </a:cubicBezTo>
                <a:cubicBezTo>
                  <a:pt x="1196340" y="257175"/>
                  <a:pt x="1173480" y="288925"/>
                  <a:pt x="1153160" y="317500"/>
                </a:cubicBezTo>
                <a:cubicBezTo>
                  <a:pt x="1132840" y="346075"/>
                  <a:pt x="1133475" y="356870"/>
                  <a:pt x="1124585" y="388620"/>
                </a:cubicBezTo>
                <a:cubicBezTo>
                  <a:pt x="1115695" y="420370"/>
                  <a:pt x="1115695" y="440055"/>
                  <a:pt x="1109980" y="474980"/>
                </a:cubicBezTo>
                <a:cubicBezTo>
                  <a:pt x="1104265" y="509905"/>
                  <a:pt x="1098550" y="530225"/>
                  <a:pt x="1095375" y="561975"/>
                </a:cubicBezTo>
                <a:cubicBezTo>
                  <a:pt x="1092200" y="593725"/>
                  <a:pt x="1092200" y="601980"/>
                  <a:pt x="1095375" y="633730"/>
                </a:cubicBezTo>
                <a:cubicBezTo>
                  <a:pt x="1098550" y="665480"/>
                  <a:pt x="1098550" y="688975"/>
                  <a:pt x="1109980" y="720725"/>
                </a:cubicBezTo>
                <a:cubicBezTo>
                  <a:pt x="1121410" y="752475"/>
                  <a:pt x="1132840" y="760730"/>
                  <a:pt x="1153160" y="792480"/>
                </a:cubicBezTo>
                <a:cubicBezTo>
                  <a:pt x="1173480" y="824230"/>
                  <a:pt x="1196340" y="847725"/>
                  <a:pt x="1210945" y="879475"/>
                </a:cubicBezTo>
                <a:cubicBezTo>
                  <a:pt x="1225550" y="911225"/>
                  <a:pt x="1223645" y="938530"/>
                  <a:pt x="1225550" y="951230"/>
                </a:cubicBezTo>
              </a:path>
            </a:pathLst>
          </a:custGeom>
          <a:noFill/>
          <a:ln w="190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3183235" y="4119880"/>
            <a:ext cx="107315" cy="115570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2989560" y="3767455"/>
            <a:ext cx="1499870" cy="151511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3496925" y="4241800"/>
            <a:ext cx="107315" cy="11557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3813790" y="4372610"/>
            <a:ext cx="107315" cy="11557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14290040" y="4401820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4165580" y="4752340"/>
            <a:ext cx="107315" cy="11557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4262100" y="4429760"/>
            <a:ext cx="107315" cy="11557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12258675" y="4486910"/>
            <a:ext cx="730885" cy="6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3128010" y="2065655"/>
            <a:ext cx="1270" cy="4184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46100" y="4381500"/>
            <a:ext cx="730885" cy="6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be 10"/>
          <p:cNvSpPr/>
          <p:nvPr/>
        </p:nvSpPr>
        <p:spPr>
          <a:xfrm>
            <a:off x="5199380" y="143510"/>
            <a:ext cx="1517650" cy="1470660"/>
          </a:xfrm>
          <a:prstGeom prst="cube">
            <a:avLst>
              <a:gd name="adj" fmla="val 20034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4989195" y="469900"/>
            <a:ext cx="5715" cy="120205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42"/>
          <p:cNvSpPr txBox="1"/>
          <p:nvPr/>
        </p:nvSpPr>
        <p:spPr>
          <a:xfrm>
            <a:off x="3970655" y="143510"/>
            <a:ext cx="1416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time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4958715" y="1809115"/>
            <a:ext cx="1998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8 channels (ch)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660390" y="3575685"/>
            <a:ext cx="250190" cy="19850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Text Box 53"/>
          <p:cNvSpPr txBox="1"/>
          <p:nvPr/>
        </p:nvSpPr>
        <p:spPr>
          <a:xfrm>
            <a:off x="5292725" y="2100580"/>
            <a:ext cx="1416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800" b="1">
                <a:latin typeface="Latin Modern Sans" panose="00000500000000000000" charset="0"/>
                <a:cs typeface="Latin Modern Sans" panose="00000500000000000000" charset="0"/>
              </a:rPr>
              <a:t>+</a:t>
            </a:r>
            <a:endParaRPr lang="en-US" altLang="en-US" sz="2800" b="1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200" name="Oval 199"/>
          <p:cNvSpPr/>
          <p:nvPr/>
        </p:nvSpPr>
        <p:spPr>
          <a:xfrm>
            <a:off x="5836920" y="2233295"/>
            <a:ext cx="351155" cy="359410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01" name="Straight Arrow Connector 200"/>
          <p:cNvCxnSpPr/>
          <p:nvPr/>
        </p:nvCxnSpPr>
        <p:spPr>
          <a:xfrm flipV="1">
            <a:off x="10813415" y="4498975"/>
            <a:ext cx="392430" cy="31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V="1">
            <a:off x="6266180" y="4495800"/>
            <a:ext cx="392430" cy="31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5045075" y="4445"/>
            <a:ext cx="317500" cy="34671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 Box 210"/>
          <p:cNvSpPr txBox="1"/>
          <p:nvPr/>
        </p:nvSpPr>
        <p:spPr>
          <a:xfrm>
            <a:off x="2097405" y="-89535"/>
            <a:ext cx="2146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</a:rPr>
              <a:t>distance matrix</a:t>
            </a:r>
            <a:endParaRPr lang="en-US" altLang="en-US" b="1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212" name="Text Box 211"/>
          <p:cNvSpPr txBox="1"/>
          <p:nvPr/>
        </p:nvSpPr>
        <p:spPr>
          <a:xfrm>
            <a:off x="2055495" y="2593340"/>
            <a:ext cx="2146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</a:rPr>
              <a:t>timeseries</a:t>
            </a:r>
            <a:endParaRPr lang="en-US" altLang="en-US" b="1">
              <a:latin typeface="Latin Modern Sans" panose="00000500000000000000" charset="0"/>
              <a:cs typeface="Latin Modern Sans" panose="0000050000000000000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" name="Rectangle 58"/>
          <p:cNvSpPr/>
          <p:nvPr/>
        </p:nvSpPr>
        <p:spPr>
          <a:xfrm>
            <a:off x="-1835150" y="-1504315"/>
            <a:ext cx="16767810" cy="8512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5" name="Rounded Rectangle 204"/>
          <p:cNvSpPr/>
          <p:nvPr/>
        </p:nvSpPr>
        <p:spPr>
          <a:xfrm>
            <a:off x="859155" y="-1054735"/>
            <a:ext cx="4923155" cy="33851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" name="Rounded Rectangle 93"/>
          <p:cNvSpPr/>
          <p:nvPr/>
        </p:nvSpPr>
        <p:spPr>
          <a:xfrm>
            <a:off x="5452110" y="3016885"/>
            <a:ext cx="6569710" cy="37928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77970" t="1046" r="1174" b="63175"/>
          <a:stretch>
            <a:fillRect/>
          </a:stretch>
        </p:blipFill>
        <p:spPr>
          <a:xfrm>
            <a:off x="1069340" y="299085"/>
            <a:ext cx="1492885" cy="148844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2139950" y="3556635"/>
            <a:ext cx="0" cy="6610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139950" y="4215765"/>
            <a:ext cx="1798955" cy="19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139950" y="4397375"/>
            <a:ext cx="0" cy="6610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139950" y="5056505"/>
            <a:ext cx="1798955" cy="19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139950" y="5247005"/>
            <a:ext cx="0" cy="6610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139950" y="5906135"/>
            <a:ext cx="1798955" cy="19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2334260" y="3691890"/>
            <a:ext cx="1395095" cy="388620"/>
          </a:xfrm>
          <a:custGeom>
            <a:avLst/>
            <a:gdLst>
              <a:gd name="connisteX0" fmla="*/ 0 w 1217295"/>
              <a:gd name="connsiteY0" fmla="*/ 0 h 337343"/>
              <a:gd name="connisteX1" fmla="*/ 73660 w 1217295"/>
              <a:gd name="connsiteY1" fmla="*/ 73660 h 337343"/>
              <a:gd name="connisteX2" fmla="*/ 146685 w 1217295"/>
              <a:gd name="connsiteY2" fmla="*/ 147320 h 337343"/>
              <a:gd name="connisteX3" fmla="*/ 231140 w 1217295"/>
              <a:gd name="connsiteY3" fmla="*/ 199390 h 337343"/>
              <a:gd name="connisteX4" fmla="*/ 304165 w 1217295"/>
              <a:gd name="connsiteY4" fmla="*/ 210185 h 337343"/>
              <a:gd name="connisteX5" fmla="*/ 377825 w 1217295"/>
              <a:gd name="connsiteY5" fmla="*/ 252095 h 337343"/>
              <a:gd name="connisteX6" fmla="*/ 472440 w 1217295"/>
              <a:gd name="connsiteY6" fmla="*/ 273050 h 337343"/>
              <a:gd name="connisteX7" fmla="*/ 545465 w 1217295"/>
              <a:gd name="connsiteY7" fmla="*/ 283210 h 337343"/>
              <a:gd name="connisteX8" fmla="*/ 619125 w 1217295"/>
              <a:gd name="connsiteY8" fmla="*/ 294005 h 337343"/>
              <a:gd name="connisteX9" fmla="*/ 692785 w 1217295"/>
              <a:gd name="connsiteY9" fmla="*/ 304165 h 337343"/>
              <a:gd name="connisteX10" fmla="*/ 765810 w 1217295"/>
              <a:gd name="connsiteY10" fmla="*/ 314960 h 337343"/>
              <a:gd name="connisteX11" fmla="*/ 839470 w 1217295"/>
              <a:gd name="connsiteY11" fmla="*/ 325120 h 337343"/>
              <a:gd name="connisteX12" fmla="*/ 913130 w 1217295"/>
              <a:gd name="connsiteY12" fmla="*/ 325120 h 337343"/>
              <a:gd name="connisteX13" fmla="*/ 986155 w 1217295"/>
              <a:gd name="connsiteY13" fmla="*/ 325120 h 337343"/>
              <a:gd name="connisteX14" fmla="*/ 1059815 w 1217295"/>
              <a:gd name="connsiteY14" fmla="*/ 335915 h 337343"/>
              <a:gd name="connisteX15" fmla="*/ 1143635 w 1217295"/>
              <a:gd name="connsiteY15" fmla="*/ 335915 h 337343"/>
              <a:gd name="connisteX16" fmla="*/ 1217295 w 1217295"/>
              <a:gd name="connsiteY16" fmla="*/ 325120 h 33734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</a:cxnLst>
            <a:rect l="l" t="t" r="r" b="b"/>
            <a:pathLst>
              <a:path w="1217295" h="337344">
                <a:moveTo>
                  <a:pt x="0" y="0"/>
                </a:moveTo>
                <a:cubicBezTo>
                  <a:pt x="13335" y="13335"/>
                  <a:pt x="44450" y="44450"/>
                  <a:pt x="73660" y="73660"/>
                </a:cubicBezTo>
                <a:cubicBezTo>
                  <a:pt x="102870" y="102870"/>
                  <a:pt x="114935" y="121920"/>
                  <a:pt x="146685" y="147320"/>
                </a:cubicBezTo>
                <a:cubicBezTo>
                  <a:pt x="178435" y="172720"/>
                  <a:pt x="199390" y="186690"/>
                  <a:pt x="231140" y="199390"/>
                </a:cubicBezTo>
                <a:cubicBezTo>
                  <a:pt x="262890" y="212090"/>
                  <a:pt x="274955" y="199390"/>
                  <a:pt x="304165" y="210185"/>
                </a:cubicBezTo>
                <a:cubicBezTo>
                  <a:pt x="333375" y="220980"/>
                  <a:pt x="344170" y="239395"/>
                  <a:pt x="377825" y="252095"/>
                </a:cubicBezTo>
                <a:cubicBezTo>
                  <a:pt x="411480" y="264795"/>
                  <a:pt x="438785" y="266700"/>
                  <a:pt x="472440" y="273050"/>
                </a:cubicBezTo>
                <a:cubicBezTo>
                  <a:pt x="506095" y="279400"/>
                  <a:pt x="516255" y="278765"/>
                  <a:pt x="545465" y="283210"/>
                </a:cubicBezTo>
                <a:cubicBezTo>
                  <a:pt x="574675" y="287655"/>
                  <a:pt x="589915" y="289560"/>
                  <a:pt x="619125" y="294005"/>
                </a:cubicBezTo>
                <a:cubicBezTo>
                  <a:pt x="648335" y="298450"/>
                  <a:pt x="663575" y="299720"/>
                  <a:pt x="692785" y="304165"/>
                </a:cubicBezTo>
                <a:cubicBezTo>
                  <a:pt x="721995" y="308610"/>
                  <a:pt x="736600" y="310515"/>
                  <a:pt x="765810" y="314960"/>
                </a:cubicBezTo>
                <a:cubicBezTo>
                  <a:pt x="795020" y="319405"/>
                  <a:pt x="810260" y="323215"/>
                  <a:pt x="839470" y="325120"/>
                </a:cubicBezTo>
                <a:cubicBezTo>
                  <a:pt x="868680" y="327025"/>
                  <a:pt x="883920" y="325120"/>
                  <a:pt x="913130" y="325120"/>
                </a:cubicBezTo>
                <a:cubicBezTo>
                  <a:pt x="942340" y="325120"/>
                  <a:pt x="956945" y="323215"/>
                  <a:pt x="986155" y="325120"/>
                </a:cubicBezTo>
                <a:cubicBezTo>
                  <a:pt x="1015365" y="327025"/>
                  <a:pt x="1028065" y="334010"/>
                  <a:pt x="1059815" y="335915"/>
                </a:cubicBezTo>
                <a:cubicBezTo>
                  <a:pt x="1091565" y="337820"/>
                  <a:pt x="1111885" y="337820"/>
                  <a:pt x="1143635" y="335915"/>
                </a:cubicBezTo>
                <a:cubicBezTo>
                  <a:pt x="1175385" y="334010"/>
                  <a:pt x="1203960" y="327025"/>
                  <a:pt x="1217295" y="325120"/>
                </a:cubicBezTo>
              </a:path>
            </a:pathLst>
          </a:cu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2260600" y="4523105"/>
            <a:ext cx="1468755" cy="443230"/>
          </a:xfrm>
          <a:custGeom>
            <a:avLst/>
            <a:gdLst>
              <a:gd name="connisteX0" fmla="*/ 0 w 1195705"/>
              <a:gd name="connsiteY0" fmla="*/ 846 h 410421"/>
              <a:gd name="connisteX1" fmla="*/ 73025 w 1195705"/>
              <a:gd name="connsiteY1" fmla="*/ 846 h 410421"/>
              <a:gd name="connisteX2" fmla="*/ 146685 w 1195705"/>
              <a:gd name="connsiteY2" fmla="*/ 11641 h 410421"/>
              <a:gd name="connisteX3" fmla="*/ 220345 w 1195705"/>
              <a:gd name="connsiteY3" fmla="*/ 22436 h 410421"/>
              <a:gd name="connisteX4" fmla="*/ 293370 w 1195705"/>
              <a:gd name="connsiteY4" fmla="*/ 32596 h 410421"/>
              <a:gd name="connisteX5" fmla="*/ 367030 w 1195705"/>
              <a:gd name="connsiteY5" fmla="*/ 43391 h 410421"/>
              <a:gd name="connisteX6" fmla="*/ 440690 w 1195705"/>
              <a:gd name="connsiteY6" fmla="*/ 64346 h 410421"/>
              <a:gd name="connisteX7" fmla="*/ 513715 w 1195705"/>
              <a:gd name="connsiteY7" fmla="*/ 74506 h 410421"/>
              <a:gd name="connisteX8" fmla="*/ 598170 w 1195705"/>
              <a:gd name="connsiteY8" fmla="*/ 95461 h 410421"/>
              <a:gd name="connisteX9" fmla="*/ 671195 w 1195705"/>
              <a:gd name="connsiteY9" fmla="*/ 106256 h 410421"/>
              <a:gd name="connisteX10" fmla="*/ 755015 w 1195705"/>
              <a:gd name="connsiteY10" fmla="*/ 127211 h 410421"/>
              <a:gd name="connisteX11" fmla="*/ 828675 w 1195705"/>
              <a:gd name="connsiteY11" fmla="*/ 169121 h 410421"/>
              <a:gd name="connisteX12" fmla="*/ 902335 w 1195705"/>
              <a:gd name="connsiteY12" fmla="*/ 200236 h 410421"/>
              <a:gd name="connisteX13" fmla="*/ 975360 w 1195705"/>
              <a:gd name="connsiteY13" fmla="*/ 252941 h 410421"/>
              <a:gd name="connisteX14" fmla="*/ 1049020 w 1195705"/>
              <a:gd name="connsiteY14" fmla="*/ 315806 h 410421"/>
              <a:gd name="connisteX15" fmla="*/ 1122680 w 1195705"/>
              <a:gd name="connsiteY15" fmla="*/ 347556 h 410421"/>
              <a:gd name="connisteX16" fmla="*/ 1195705 w 1195705"/>
              <a:gd name="connsiteY16" fmla="*/ 410421 h 41042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</a:cxnLst>
            <a:rect l="l" t="t" r="r" b="b"/>
            <a:pathLst>
              <a:path w="1195705" h="410422">
                <a:moveTo>
                  <a:pt x="0" y="847"/>
                </a:moveTo>
                <a:cubicBezTo>
                  <a:pt x="13335" y="847"/>
                  <a:pt x="43815" y="-1058"/>
                  <a:pt x="73025" y="847"/>
                </a:cubicBezTo>
                <a:cubicBezTo>
                  <a:pt x="102235" y="2752"/>
                  <a:pt x="117475" y="7197"/>
                  <a:pt x="146685" y="11642"/>
                </a:cubicBezTo>
                <a:cubicBezTo>
                  <a:pt x="175895" y="16087"/>
                  <a:pt x="191135" y="17992"/>
                  <a:pt x="220345" y="22437"/>
                </a:cubicBezTo>
                <a:cubicBezTo>
                  <a:pt x="249555" y="26882"/>
                  <a:pt x="264160" y="28152"/>
                  <a:pt x="293370" y="32597"/>
                </a:cubicBezTo>
                <a:cubicBezTo>
                  <a:pt x="322580" y="37042"/>
                  <a:pt x="337820" y="37042"/>
                  <a:pt x="367030" y="43392"/>
                </a:cubicBezTo>
                <a:cubicBezTo>
                  <a:pt x="396240" y="49742"/>
                  <a:pt x="411480" y="57997"/>
                  <a:pt x="440690" y="64347"/>
                </a:cubicBezTo>
                <a:cubicBezTo>
                  <a:pt x="469900" y="70697"/>
                  <a:pt x="481965" y="68157"/>
                  <a:pt x="513715" y="74507"/>
                </a:cubicBezTo>
                <a:cubicBezTo>
                  <a:pt x="545465" y="80857"/>
                  <a:pt x="566420" y="89112"/>
                  <a:pt x="598170" y="95462"/>
                </a:cubicBezTo>
                <a:cubicBezTo>
                  <a:pt x="629920" y="101812"/>
                  <a:pt x="640080" y="99907"/>
                  <a:pt x="671195" y="106257"/>
                </a:cubicBezTo>
                <a:cubicBezTo>
                  <a:pt x="702310" y="112607"/>
                  <a:pt x="723265" y="114512"/>
                  <a:pt x="755015" y="127212"/>
                </a:cubicBezTo>
                <a:cubicBezTo>
                  <a:pt x="786765" y="139912"/>
                  <a:pt x="799465" y="154517"/>
                  <a:pt x="828675" y="169122"/>
                </a:cubicBezTo>
                <a:cubicBezTo>
                  <a:pt x="857885" y="183727"/>
                  <a:pt x="873125" y="183727"/>
                  <a:pt x="902335" y="200237"/>
                </a:cubicBezTo>
                <a:cubicBezTo>
                  <a:pt x="931545" y="216747"/>
                  <a:pt x="946150" y="230082"/>
                  <a:pt x="975360" y="252942"/>
                </a:cubicBezTo>
                <a:cubicBezTo>
                  <a:pt x="1004570" y="275802"/>
                  <a:pt x="1019810" y="296757"/>
                  <a:pt x="1049020" y="315807"/>
                </a:cubicBezTo>
                <a:cubicBezTo>
                  <a:pt x="1078230" y="334857"/>
                  <a:pt x="1093470" y="328507"/>
                  <a:pt x="1122680" y="347557"/>
                </a:cubicBezTo>
                <a:cubicBezTo>
                  <a:pt x="1151890" y="366607"/>
                  <a:pt x="1182370" y="398357"/>
                  <a:pt x="1195705" y="410422"/>
                </a:cubicBezTo>
              </a:path>
            </a:pathLst>
          </a:cu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2" name="Elbow Connector 21"/>
          <p:cNvCxnSpPr/>
          <p:nvPr/>
        </p:nvCxnSpPr>
        <p:spPr>
          <a:xfrm>
            <a:off x="2355215" y="5385435"/>
            <a:ext cx="902335" cy="398780"/>
          </a:xfrm>
          <a:prstGeom prst="bentConnector3">
            <a:avLst>
              <a:gd name="adj1" fmla="val 34904"/>
            </a:avLst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5400000">
            <a:off x="3236595" y="5469255"/>
            <a:ext cx="324485" cy="30480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365375" y="373443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586990" y="3870960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853055" y="3954780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69920" y="3995420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15360" y="3996690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365375" y="4478020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86990" y="450278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853055" y="453326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180080" y="461454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525520" y="478091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355215" y="532701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607310" y="532701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853055" y="573341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00400" y="556450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525520" y="539178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860415" y="3486150"/>
            <a:ext cx="250190" cy="198691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2747645" y="1092200"/>
            <a:ext cx="518160" cy="635"/>
          </a:xfrm>
          <a:prstGeom prst="straightConnector1">
            <a:avLst/>
          </a:prstGeom>
          <a:ln w="38100">
            <a:solidFill>
              <a:srgbClr val="FC56F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5692140" y="3514090"/>
            <a:ext cx="4445" cy="197802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72"/>
          <p:cNvSpPr txBox="1"/>
          <p:nvPr/>
        </p:nvSpPr>
        <p:spPr>
          <a:xfrm>
            <a:off x="5043805" y="5568315"/>
            <a:ext cx="1416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time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566660" y="4972685"/>
            <a:ext cx="346075" cy="125920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8237220" y="6047105"/>
            <a:ext cx="1040765" cy="63944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9818370" y="4969510"/>
            <a:ext cx="346075" cy="125920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1449685" y="3495675"/>
            <a:ext cx="115570" cy="200342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7566660" y="3860800"/>
            <a:ext cx="2548890" cy="6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8156575" y="5130165"/>
            <a:ext cx="1104900" cy="127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3929380" y="1783715"/>
            <a:ext cx="11976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7016115" y="3509645"/>
            <a:ext cx="204470" cy="200342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10706735" y="3509010"/>
            <a:ext cx="204470" cy="200342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9472295" y="4969510"/>
            <a:ext cx="346075" cy="12592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10487660" y="3510280"/>
            <a:ext cx="219075" cy="20021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8" name="Text Box 117"/>
          <p:cNvSpPr txBox="1"/>
          <p:nvPr/>
        </p:nvSpPr>
        <p:spPr>
          <a:xfrm>
            <a:off x="7616190" y="-987425"/>
            <a:ext cx="4331970" cy="2984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2400" b="1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+  </a:t>
            </a:r>
            <a:r>
              <a:rPr lang="en-US" altLang="en-US" sz="2400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Sum over matrix lines</a:t>
            </a:r>
            <a:endParaRPr lang="en-US" altLang="en-US" sz="2400" b="1">
              <a:latin typeface="Latin Modern Sans" panose="00000500000000000000" charset="0"/>
              <a:cs typeface="Latin Modern Sans" panose="00000500000000000000" charset="0"/>
            </a:endParaRPr>
          </a:p>
          <a:p>
            <a:pPr algn="l"/>
            <a:r>
              <a:rPr lang="en-US" altLang="en-US" sz="2800" b="1">
                <a:solidFill>
                  <a:srgbClr val="FC56F2"/>
                </a:solidFill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→</a:t>
            </a:r>
            <a:r>
              <a:rPr lang="en-US" altLang="en-US" sz="2400">
                <a:latin typeface="Latin Modern Sans" panose="00000500000000000000" charset="0"/>
                <a:cs typeface="Latin Modern Sans" panose="00000500000000000000" charset="0"/>
              </a:rPr>
              <a:t> Conv2d 1x1 + ReLU</a:t>
            </a:r>
            <a:endParaRPr lang="en-US" altLang="en-US" sz="2400">
              <a:latin typeface="Latin Modern Sans" panose="00000500000000000000" charset="0"/>
              <a:cs typeface="Latin Modern Sans" panose="00000500000000000000" charset="0"/>
            </a:endParaRPr>
          </a:p>
          <a:p>
            <a:pPr algn="l"/>
            <a:r>
              <a:rPr lang="en-US" altLang="en-US" sz="2800" b="1">
                <a:solidFill>
                  <a:srgbClr val="FF0000"/>
                </a:solidFill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→</a:t>
            </a:r>
            <a:r>
              <a:rPr lang="en-US" altLang="en-US" sz="2400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 Conv1d 5x5 + ReLU</a:t>
            </a:r>
            <a:endParaRPr lang="en-US" altLang="en-US" sz="2400">
              <a:latin typeface="Latin Modern Sans" panose="00000500000000000000" charset="0"/>
              <a:cs typeface="Latin Modern Sans" panose="00000500000000000000" charset="0"/>
              <a:sym typeface="+mn-ea"/>
            </a:endParaRPr>
          </a:p>
          <a:p>
            <a:pPr algn="l"/>
            <a:r>
              <a:rPr lang="en-US" altLang="en-US" sz="2800" b="1">
                <a:solidFill>
                  <a:srgbClr val="FFC000"/>
                </a:solidFill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→</a:t>
            </a:r>
            <a:r>
              <a:rPr lang="en-US" altLang="en-US" sz="2400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 Conv1d 5x5 + ReLU + MaxPool</a:t>
            </a:r>
            <a:endParaRPr lang="en-US" altLang="en-US" sz="2400">
              <a:latin typeface="Latin Modern Sans" panose="00000500000000000000" charset="0"/>
              <a:cs typeface="Latin Modern Sans" panose="00000500000000000000" charset="0"/>
              <a:sym typeface="+mn-ea"/>
            </a:endParaRPr>
          </a:p>
          <a:p>
            <a:pPr algn="l"/>
            <a:r>
              <a:rPr lang="en-US" altLang="en-US" sz="2800" b="1">
                <a:solidFill>
                  <a:srgbClr val="00B050"/>
                </a:solidFill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→</a:t>
            </a:r>
            <a:r>
              <a:rPr lang="en-US" altLang="en-US" sz="2400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 UpConv1d 5x5 + ReLU</a:t>
            </a:r>
            <a:endParaRPr lang="en-US" altLang="en-US" sz="2400">
              <a:latin typeface="Latin Modern Sans" panose="00000500000000000000" charset="0"/>
              <a:cs typeface="Latin Modern Sans" panose="00000500000000000000" charset="0"/>
              <a:sym typeface="+mn-ea"/>
            </a:endParaRPr>
          </a:p>
          <a:p>
            <a:pPr algn="l"/>
            <a:r>
              <a:rPr lang="en-US" altLang="en-US" sz="2800" b="1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→</a:t>
            </a:r>
            <a:r>
              <a:rPr lang="en-US" altLang="en-US" sz="2400" b="1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 </a:t>
            </a:r>
            <a:r>
              <a:rPr lang="en-US" altLang="en-US" sz="2400">
                <a:latin typeface="Latin Modern Sans" panose="00000500000000000000" charset="0"/>
                <a:cs typeface="Latin Modern Sans" panose="00000500000000000000" charset="0"/>
              </a:rPr>
              <a:t>Concatenate</a:t>
            </a:r>
            <a:endParaRPr lang="en-US" altLang="en-US" sz="2400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cxnSp>
        <p:nvCxnSpPr>
          <p:cNvPr id="121" name="Elbow Connector 120"/>
          <p:cNvCxnSpPr/>
          <p:nvPr/>
        </p:nvCxnSpPr>
        <p:spPr>
          <a:xfrm flipV="1">
            <a:off x="9450705" y="6339840"/>
            <a:ext cx="367665" cy="215265"/>
          </a:xfrm>
          <a:prstGeom prst="bentConnector2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/>
          <p:nvPr/>
        </p:nvCxnSpPr>
        <p:spPr>
          <a:xfrm rot="5400000" flipV="1">
            <a:off x="7835265" y="6304915"/>
            <a:ext cx="135255" cy="365125"/>
          </a:xfrm>
          <a:prstGeom prst="bent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 rot="5400000" flipV="1">
            <a:off x="7193280" y="5665470"/>
            <a:ext cx="135255" cy="365125"/>
          </a:xfrm>
          <a:prstGeom prst="bent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/>
          <p:nvPr/>
        </p:nvCxnSpPr>
        <p:spPr>
          <a:xfrm flipV="1">
            <a:off x="10339070" y="5700395"/>
            <a:ext cx="367665" cy="215265"/>
          </a:xfrm>
          <a:prstGeom prst="bentConnector2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6814820" y="3141345"/>
            <a:ext cx="607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8 ch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403465" y="4596130"/>
            <a:ext cx="720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16 ch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425815" y="5683250"/>
            <a:ext cx="720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32 ch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490710" y="4606290"/>
            <a:ext cx="710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32 ch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0367645" y="3139440"/>
            <a:ext cx="710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16 ch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1169015" y="3129915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1 ch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221740" y="3502660"/>
            <a:ext cx="744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lon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158240" y="4215765"/>
            <a:ext cx="87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lat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1005840" y="5017135"/>
            <a:ext cx="1176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coverage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043545" y="3064510"/>
            <a:ext cx="14547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</a:rPr>
              <a:t>U-Network (UNet)</a:t>
            </a:r>
            <a:endParaRPr lang="en-US" altLang="en-US" b="1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-1835150" y="1238885"/>
            <a:ext cx="17792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</a:rPr>
              <a:t>input</a:t>
            </a:r>
            <a:endParaRPr lang="en-US" altLang="en-US" b="1">
              <a:latin typeface="Latin Modern Sans" panose="00000500000000000000" charset="0"/>
              <a:cs typeface="Latin Modern Sans" panose="00000500000000000000" charset="0"/>
            </a:endParaRPr>
          </a:p>
          <a:p>
            <a:pPr algn="ctr"/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</a:rPr>
              <a:t>(GPS track)</a:t>
            </a:r>
            <a:endParaRPr lang="en-US" altLang="en-US" b="1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-1599565" y="2275840"/>
            <a:ext cx="1334770" cy="951230"/>
          </a:xfrm>
          <a:custGeom>
            <a:avLst/>
            <a:gdLst>
              <a:gd name="connisteX0" fmla="*/ 0 w 1334470"/>
              <a:gd name="connsiteY0" fmla="*/ 0 h 951230"/>
              <a:gd name="connisteX1" fmla="*/ 72390 w 1334470"/>
              <a:gd name="connsiteY1" fmla="*/ 57785 h 951230"/>
              <a:gd name="connisteX2" fmla="*/ 173355 w 1334470"/>
              <a:gd name="connsiteY2" fmla="*/ 115570 h 951230"/>
              <a:gd name="connisteX3" fmla="*/ 259715 w 1334470"/>
              <a:gd name="connsiteY3" fmla="*/ 144780 h 951230"/>
              <a:gd name="connisteX4" fmla="*/ 332105 w 1334470"/>
              <a:gd name="connsiteY4" fmla="*/ 158750 h 951230"/>
              <a:gd name="connisteX5" fmla="*/ 447675 w 1334470"/>
              <a:gd name="connsiteY5" fmla="*/ 187960 h 951230"/>
              <a:gd name="connisteX6" fmla="*/ 518160 w 1334470"/>
              <a:gd name="connsiteY6" fmla="*/ 231140 h 951230"/>
              <a:gd name="connisteX7" fmla="*/ 605155 w 1334470"/>
              <a:gd name="connsiteY7" fmla="*/ 274320 h 951230"/>
              <a:gd name="connisteX8" fmla="*/ 676910 w 1334470"/>
              <a:gd name="connsiteY8" fmla="*/ 317500 h 951230"/>
              <a:gd name="connisteX9" fmla="*/ 749300 w 1334470"/>
              <a:gd name="connsiteY9" fmla="*/ 346710 h 951230"/>
              <a:gd name="connisteX10" fmla="*/ 821055 w 1334470"/>
              <a:gd name="connsiteY10" fmla="*/ 374015 h 951230"/>
              <a:gd name="connisteX11" fmla="*/ 893445 w 1334470"/>
              <a:gd name="connsiteY11" fmla="*/ 388620 h 951230"/>
              <a:gd name="connisteX12" fmla="*/ 979805 w 1334470"/>
              <a:gd name="connsiteY12" fmla="*/ 417195 h 951230"/>
              <a:gd name="connisteX13" fmla="*/ 1095375 w 1334470"/>
              <a:gd name="connsiteY13" fmla="*/ 431800 h 951230"/>
              <a:gd name="connisteX14" fmla="*/ 1182370 w 1334470"/>
              <a:gd name="connsiteY14" fmla="*/ 431800 h 951230"/>
              <a:gd name="connisteX15" fmla="*/ 1254125 w 1334470"/>
              <a:gd name="connsiteY15" fmla="*/ 431800 h 951230"/>
              <a:gd name="connisteX16" fmla="*/ 1326515 w 1334470"/>
              <a:gd name="connsiteY16" fmla="*/ 403225 h 951230"/>
              <a:gd name="connisteX17" fmla="*/ 1326515 w 1334470"/>
              <a:gd name="connsiteY17" fmla="*/ 332105 h 951230"/>
              <a:gd name="connisteX18" fmla="*/ 1297940 w 1334470"/>
              <a:gd name="connsiteY18" fmla="*/ 259715 h 951230"/>
              <a:gd name="connisteX19" fmla="*/ 1225550 w 1334470"/>
              <a:gd name="connsiteY19" fmla="*/ 245745 h 951230"/>
              <a:gd name="connisteX20" fmla="*/ 1153160 w 1334470"/>
              <a:gd name="connsiteY20" fmla="*/ 317500 h 951230"/>
              <a:gd name="connisteX21" fmla="*/ 1124585 w 1334470"/>
              <a:gd name="connsiteY21" fmla="*/ 388620 h 951230"/>
              <a:gd name="connisteX22" fmla="*/ 1109980 w 1334470"/>
              <a:gd name="connsiteY22" fmla="*/ 474980 h 951230"/>
              <a:gd name="connisteX23" fmla="*/ 1095375 w 1334470"/>
              <a:gd name="connsiteY23" fmla="*/ 561975 h 951230"/>
              <a:gd name="connisteX24" fmla="*/ 1095375 w 1334470"/>
              <a:gd name="connsiteY24" fmla="*/ 633730 h 951230"/>
              <a:gd name="connisteX25" fmla="*/ 1109980 w 1334470"/>
              <a:gd name="connsiteY25" fmla="*/ 720725 h 951230"/>
              <a:gd name="connisteX26" fmla="*/ 1153160 w 1334470"/>
              <a:gd name="connsiteY26" fmla="*/ 792480 h 951230"/>
              <a:gd name="connisteX27" fmla="*/ 1210945 w 1334470"/>
              <a:gd name="connsiteY27" fmla="*/ 879475 h 951230"/>
              <a:gd name="connisteX28" fmla="*/ 1225550 w 1334470"/>
              <a:gd name="connsiteY28" fmla="*/ 951230 h 9512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</a:cxnLst>
            <a:rect l="l" t="t" r="r" b="b"/>
            <a:pathLst>
              <a:path w="1334471" h="951230">
                <a:moveTo>
                  <a:pt x="0" y="0"/>
                </a:moveTo>
                <a:cubicBezTo>
                  <a:pt x="12700" y="10160"/>
                  <a:pt x="37465" y="34925"/>
                  <a:pt x="72390" y="57785"/>
                </a:cubicBezTo>
                <a:cubicBezTo>
                  <a:pt x="107315" y="80645"/>
                  <a:pt x="135890" y="98425"/>
                  <a:pt x="173355" y="115570"/>
                </a:cubicBezTo>
                <a:cubicBezTo>
                  <a:pt x="210820" y="132715"/>
                  <a:pt x="227965" y="135890"/>
                  <a:pt x="259715" y="144780"/>
                </a:cubicBezTo>
                <a:cubicBezTo>
                  <a:pt x="291465" y="153670"/>
                  <a:pt x="294640" y="149860"/>
                  <a:pt x="332105" y="158750"/>
                </a:cubicBezTo>
                <a:cubicBezTo>
                  <a:pt x="369570" y="167640"/>
                  <a:pt x="410210" y="173355"/>
                  <a:pt x="447675" y="187960"/>
                </a:cubicBezTo>
                <a:cubicBezTo>
                  <a:pt x="485140" y="202565"/>
                  <a:pt x="486410" y="213995"/>
                  <a:pt x="518160" y="231140"/>
                </a:cubicBezTo>
                <a:cubicBezTo>
                  <a:pt x="549910" y="248285"/>
                  <a:pt x="573405" y="257175"/>
                  <a:pt x="605155" y="274320"/>
                </a:cubicBezTo>
                <a:cubicBezTo>
                  <a:pt x="636905" y="291465"/>
                  <a:pt x="648335" y="302895"/>
                  <a:pt x="676910" y="317500"/>
                </a:cubicBezTo>
                <a:cubicBezTo>
                  <a:pt x="705485" y="332105"/>
                  <a:pt x="720725" y="335280"/>
                  <a:pt x="749300" y="346710"/>
                </a:cubicBezTo>
                <a:cubicBezTo>
                  <a:pt x="777875" y="358140"/>
                  <a:pt x="792480" y="365760"/>
                  <a:pt x="821055" y="374015"/>
                </a:cubicBezTo>
                <a:cubicBezTo>
                  <a:pt x="849630" y="382270"/>
                  <a:pt x="861695" y="379730"/>
                  <a:pt x="893445" y="388620"/>
                </a:cubicBezTo>
                <a:cubicBezTo>
                  <a:pt x="925195" y="397510"/>
                  <a:pt x="939165" y="408305"/>
                  <a:pt x="979805" y="417195"/>
                </a:cubicBezTo>
                <a:cubicBezTo>
                  <a:pt x="1020445" y="426085"/>
                  <a:pt x="1054735" y="428625"/>
                  <a:pt x="1095375" y="431800"/>
                </a:cubicBezTo>
                <a:cubicBezTo>
                  <a:pt x="1136015" y="434975"/>
                  <a:pt x="1150620" y="431800"/>
                  <a:pt x="1182370" y="431800"/>
                </a:cubicBezTo>
                <a:cubicBezTo>
                  <a:pt x="1214120" y="431800"/>
                  <a:pt x="1225550" y="437515"/>
                  <a:pt x="1254125" y="431800"/>
                </a:cubicBezTo>
                <a:cubicBezTo>
                  <a:pt x="1282700" y="426085"/>
                  <a:pt x="1311910" y="422910"/>
                  <a:pt x="1326515" y="403225"/>
                </a:cubicBezTo>
                <a:cubicBezTo>
                  <a:pt x="1341120" y="383540"/>
                  <a:pt x="1332230" y="360680"/>
                  <a:pt x="1326515" y="332105"/>
                </a:cubicBezTo>
                <a:cubicBezTo>
                  <a:pt x="1320800" y="303530"/>
                  <a:pt x="1318260" y="276860"/>
                  <a:pt x="1297940" y="259715"/>
                </a:cubicBezTo>
                <a:cubicBezTo>
                  <a:pt x="1277620" y="242570"/>
                  <a:pt x="1254760" y="234315"/>
                  <a:pt x="1225550" y="245745"/>
                </a:cubicBezTo>
                <a:cubicBezTo>
                  <a:pt x="1196340" y="257175"/>
                  <a:pt x="1173480" y="288925"/>
                  <a:pt x="1153160" y="317500"/>
                </a:cubicBezTo>
                <a:cubicBezTo>
                  <a:pt x="1132840" y="346075"/>
                  <a:pt x="1133475" y="356870"/>
                  <a:pt x="1124585" y="388620"/>
                </a:cubicBezTo>
                <a:cubicBezTo>
                  <a:pt x="1115695" y="420370"/>
                  <a:pt x="1115695" y="440055"/>
                  <a:pt x="1109980" y="474980"/>
                </a:cubicBezTo>
                <a:cubicBezTo>
                  <a:pt x="1104265" y="509905"/>
                  <a:pt x="1098550" y="530225"/>
                  <a:pt x="1095375" y="561975"/>
                </a:cubicBezTo>
                <a:cubicBezTo>
                  <a:pt x="1092200" y="593725"/>
                  <a:pt x="1092200" y="601980"/>
                  <a:pt x="1095375" y="633730"/>
                </a:cubicBezTo>
                <a:cubicBezTo>
                  <a:pt x="1098550" y="665480"/>
                  <a:pt x="1098550" y="688975"/>
                  <a:pt x="1109980" y="720725"/>
                </a:cubicBezTo>
                <a:cubicBezTo>
                  <a:pt x="1121410" y="752475"/>
                  <a:pt x="1132840" y="760730"/>
                  <a:pt x="1153160" y="792480"/>
                </a:cubicBezTo>
                <a:cubicBezTo>
                  <a:pt x="1173480" y="824230"/>
                  <a:pt x="1196340" y="847725"/>
                  <a:pt x="1210945" y="879475"/>
                </a:cubicBezTo>
                <a:cubicBezTo>
                  <a:pt x="1225550" y="911225"/>
                  <a:pt x="1223645" y="938530"/>
                  <a:pt x="1225550" y="951230"/>
                </a:cubicBezTo>
              </a:path>
            </a:pathLst>
          </a:custGeom>
          <a:noFill/>
          <a:ln w="190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-1488440" y="232346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-1682115" y="1971040"/>
            <a:ext cx="1499870" cy="151511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-1174750" y="244538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-857885" y="257619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-381635" y="260540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-506095" y="295592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-409575" y="263334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4" name="Text Box 73"/>
          <p:cNvSpPr txBox="1"/>
          <p:nvPr/>
        </p:nvSpPr>
        <p:spPr>
          <a:xfrm>
            <a:off x="12793980" y="3187700"/>
            <a:ext cx="20237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</a:rPr>
              <a:t>output</a:t>
            </a:r>
            <a:endParaRPr lang="en-US" altLang="en-US" b="1">
              <a:latin typeface="Latin Modern Sans" panose="00000500000000000000" charset="0"/>
              <a:cs typeface="Latin Modern Sans" panose="00000500000000000000" charset="0"/>
            </a:endParaRPr>
          </a:p>
          <a:p>
            <a:pPr algn="ctr"/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</a:rPr>
              <a:t>(Dive Prediction)</a:t>
            </a:r>
            <a:endParaRPr lang="en-US" altLang="en-US" b="1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75" name="Freeform 74"/>
          <p:cNvSpPr/>
          <p:nvPr/>
        </p:nvSpPr>
        <p:spPr>
          <a:xfrm>
            <a:off x="13145770" y="4205605"/>
            <a:ext cx="1334770" cy="951230"/>
          </a:xfrm>
          <a:custGeom>
            <a:avLst/>
            <a:gdLst>
              <a:gd name="connisteX0" fmla="*/ 0 w 1334470"/>
              <a:gd name="connsiteY0" fmla="*/ 0 h 951230"/>
              <a:gd name="connisteX1" fmla="*/ 72390 w 1334470"/>
              <a:gd name="connsiteY1" fmla="*/ 57785 h 951230"/>
              <a:gd name="connisteX2" fmla="*/ 173355 w 1334470"/>
              <a:gd name="connsiteY2" fmla="*/ 115570 h 951230"/>
              <a:gd name="connisteX3" fmla="*/ 259715 w 1334470"/>
              <a:gd name="connsiteY3" fmla="*/ 144780 h 951230"/>
              <a:gd name="connisteX4" fmla="*/ 332105 w 1334470"/>
              <a:gd name="connsiteY4" fmla="*/ 158750 h 951230"/>
              <a:gd name="connisteX5" fmla="*/ 447675 w 1334470"/>
              <a:gd name="connsiteY5" fmla="*/ 187960 h 951230"/>
              <a:gd name="connisteX6" fmla="*/ 518160 w 1334470"/>
              <a:gd name="connsiteY6" fmla="*/ 231140 h 951230"/>
              <a:gd name="connisteX7" fmla="*/ 605155 w 1334470"/>
              <a:gd name="connsiteY7" fmla="*/ 274320 h 951230"/>
              <a:gd name="connisteX8" fmla="*/ 676910 w 1334470"/>
              <a:gd name="connsiteY8" fmla="*/ 317500 h 951230"/>
              <a:gd name="connisteX9" fmla="*/ 749300 w 1334470"/>
              <a:gd name="connsiteY9" fmla="*/ 346710 h 951230"/>
              <a:gd name="connisteX10" fmla="*/ 821055 w 1334470"/>
              <a:gd name="connsiteY10" fmla="*/ 374015 h 951230"/>
              <a:gd name="connisteX11" fmla="*/ 893445 w 1334470"/>
              <a:gd name="connsiteY11" fmla="*/ 388620 h 951230"/>
              <a:gd name="connisteX12" fmla="*/ 979805 w 1334470"/>
              <a:gd name="connsiteY12" fmla="*/ 417195 h 951230"/>
              <a:gd name="connisteX13" fmla="*/ 1095375 w 1334470"/>
              <a:gd name="connsiteY13" fmla="*/ 431800 h 951230"/>
              <a:gd name="connisteX14" fmla="*/ 1182370 w 1334470"/>
              <a:gd name="connsiteY14" fmla="*/ 431800 h 951230"/>
              <a:gd name="connisteX15" fmla="*/ 1254125 w 1334470"/>
              <a:gd name="connsiteY15" fmla="*/ 431800 h 951230"/>
              <a:gd name="connisteX16" fmla="*/ 1326515 w 1334470"/>
              <a:gd name="connsiteY16" fmla="*/ 403225 h 951230"/>
              <a:gd name="connisteX17" fmla="*/ 1326515 w 1334470"/>
              <a:gd name="connsiteY17" fmla="*/ 332105 h 951230"/>
              <a:gd name="connisteX18" fmla="*/ 1297940 w 1334470"/>
              <a:gd name="connsiteY18" fmla="*/ 259715 h 951230"/>
              <a:gd name="connisteX19" fmla="*/ 1225550 w 1334470"/>
              <a:gd name="connsiteY19" fmla="*/ 245745 h 951230"/>
              <a:gd name="connisteX20" fmla="*/ 1153160 w 1334470"/>
              <a:gd name="connsiteY20" fmla="*/ 317500 h 951230"/>
              <a:gd name="connisteX21" fmla="*/ 1124585 w 1334470"/>
              <a:gd name="connsiteY21" fmla="*/ 388620 h 951230"/>
              <a:gd name="connisteX22" fmla="*/ 1109980 w 1334470"/>
              <a:gd name="connsiteY22" fmla="*/ 474980 h 951230"/>
              <a:gd name="connisteX23" fmla="*/ 1095375 w 1334470"/>
              <a:gd name="connsiteY23" fmla="*/ 561975 h 951230"/>
              <a:gd name="connisteX24" fmla="*/ 1095375 w 1334470"/>
              <a:gd name="connsiteY24" fmla="*/ 633730 h 951230"/>
              <a:gd name="connisteX25" fmla="*/ 1109980 w 1334470"/>
              <a:gd name="connsiteY25" fmla="*/ 720725 h 951230"/>
              <a:gd name="connisteX26" fmla="*/ 1153160 w 1334470"/>
              <a:gd name="connsiteY26" fmla="*/ 792480 h 951230"/>
              <a:gd name="connisteX27" fmla="*/ 1210945 w 1334470"/>
              <a:gd name="connsiteY27" fmla="*/ 879475 h 951230"/>
              <a:gd name="connisteX28" fmla="*/ 1225550 w 1334470"/>
              <a:gd name="connsiteY28" fmla="*/ 951230 h 9512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</a:cxnLst>
            <a:rect l="l" t="t" r="r" b="b"/>
            <a:pathLst>
              <a:path w="1334471" h="951230">
                <a:moveTo>
                  <a:pt x="0" y="0"/>
                </a:moveTo>
                <a:cubicBezTo>
                  <a:pt x="12700" y="10160"/>
                  <a:pt x="37465" y="34925"/>
                  <a:pt x="72390" y="57785"/>
                </a:cubicBezTo>
                <a:cubicBezTo>
                  <a:pt x="107315" y="80645"/>
                  <a:pt x="135890" y="98425"/>
                  <a:pt x="173355" y="115570"/>
                </a:cubicBezTo>
                <a:cubicBezTo>
                  <a:pt x="210820" y="132715"/>
                  <a:pt x="227965" y="135890"/>
                  <a:pt x="259715" y="144780"/>
                </a:cubicBezTo>
                <a:cubicBezTo>
                  <a:pt x="291465" y="153670"/>
                  <a:pt x="294640" y="149860"/>
                  <a:pt x="332105" y="158750"/>
                </a:cubicBezTo>
                <a:cubicBezTo>
                  <a:pt x="369570" y="167640"/>
                  <a:pt x="410210" y="173355"/>
                  <a:pt x="447675" y="187960"/>
                </a:cubicBezTo>
                <a:cubicBezTo>
                  <a:pt x="485140" y="202565"/>
                  <a:pt x="486410" y="213995"/>
                  <a:pt x="518160" y="231140"/>
                </a:cubicBezTo>
                <a:cubicBezTo>
                  <a:pt x="549910" y="248285"/>
                  <a:pt x="573405" y="257175"/>
                  <a:pt x="605155" y="274320"/>
                </a:cubicBezTo>
                <a:cubicBezTo>
                  <a:pt x="636905" y="291465"/>
                  <a:pt x="648335" y="302895"/>
                  <a:pt x="676910" y="317500"/>
                </a:cubicBezTo>
                <a:cubicBezTo>
                  <a:pt x="705485" y="332105"/>
                  <a:pt x="720725" y="335280"/>
                  <a:pt x="749300" y="346710"/>
                </a:cubicBezTo>
                <a:cubicBezTo>
                  <a:pt x="777875" y="358140"/>
                  <a:pt x="792480" y="365760"/>
                  <a:pt x="821055" y="374015"/>
                </a:cubicBezTo>
                <a:cubicBezTo>
                  <a:pt x="849630" y="382270"/>
                  <a:pt x="861695" y="379730"/>
                  <a:pt x="893445" y="388620"/>
                </a:cubicBezTo>
                <a:cubicBezTo>
                  <a:pt x="925195" y="397510"/>
                  <a:pt x="939165" y="408305"/>
                  <a:pt x="979805" y="417195"/>
                </a:cubicBezTo>
                <a:cubicBezTo>
                  <a:pt x="1020445" y="426085"/>
                  <a:pt x="1054735" y="428625"/>
                  <a:pt x="1095375" y="431800"/>
                </a:cubicBezTo>
                <a:cubicBezTo>
                  <a:pt x="1136015" y="434975"/>
                  <a:pt x="1150620" y="431800"/>
                  <a:pt x="1182370" y="431800"/>
                </a:cubicBezTo>
                <a:cubicBezTo>
                  <a:pt x="1214120" y="431800"/>
                  <a:pt x="1225550" y="437515"/>
                  <a:pt x="1254125" y="431800"/>
                </a:cubicBezTo>
                <a:cubicBezTo>
                  <a:pt x="1282700" y="426085"/>
                  <a:pt x="1311910" y="422910"/>
                  <a:pt x="1326515" y="403225"/>
                </a:cubicBezTo>
                <a:cubicBezTo>
                  <a:pt x="1341120" y="383540"/>
                  <a:pt x="1332230" y="360680"/>
                  <a:pt x="1326515" y="332105"/>
                </a:cubicBezTo>
                <a:cubicBezTo>
                  <a:pt x="1320800" y="303530"/>
                  <a:pt x="1318260" y="276860"/>
                  <a:pt x="1297940" y="259715"/>
                </a:cubicBezTo>
                <a:cubicBezTo>
                  <a:pt x="1277620" y="242570"/>
                  <a:pt x="1254760" y="234315"/>
                  <a:pt x="1225550" y="245745"/>
                </a:cubicBezTo>
                <a:cubicBezTo>
                  <a:pt x="1196340" y="257175"/>
                  <a:pt x="1173480" y="288925"/>
                  <a:pt x="1153160" y="317500"/>
                </a:cubicBezTo>
                <a:cubicBezTo>
                  <a:pt x="1132840" y="346075"/>
                  <a:pt x="1133475" y="356870"/>
                  <a:pt x="1124585" y="388620"/>
                </a:cubicBezTo>
                <a:cubicBezTo>
                  <a:pt x="1115695" y="420370"/>
                  <a:pt x="1115695" y="440055"/>
                  <a:pt x="1109980" y="474980"/>
                </a:cubicBezTo>
                <a:cubicBezTo>
                  <a:pt x="1104265" y="509905"/>
                  <a:pt x="1098550" y="530225"/>
                  <a:pt x="1095375" y="561975"/>
                </a:cubicBezTo>
                <a:cubicBezTo>
                  <a:pt x="1092200" y="593725"/>
                  <a:pt x="1092200" y="601980"/>
                  <a:pt x="1095375" y="633730"/>
                </a:cubicBezTo>
                <a:cubicBezTo>
                  <a:pt x="1098550" y="665480"/>
                  <a:pt x="1098550" y="688975"/>
                  <a:pt x="1109980" y="720725"/>
                </a:cubicBezTo>
                <a:cubicBezTo>
                  <a:pt x="1121410" y="752475"/>
                  <a:pt x="1132840" y="760730"/>
                  <a:pt x="1153160" y="792480"/>
                </a:cubicBezTo>
                <a:cubicBezTo>
                  <a:pt x="1173480" y="824230"/>
                  <a:pt x="1196340" y="847725"/>
                  <a:pt x="1210945" y="879475"/>
                </a:cubicBezTo>
                <a:cubicBezTo>
                  <a:pt x="1225550" y="911225"/>
                  <a:pt x="1223645" y="938530"/>
                  <a:pt x="1225550" y="951230"/>
                </a:cubicBezTo>
              </a:path>
            </a:pathLst>
          </a:custGeom>
          <a:noFill/>
          <a:ln w="190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3256895" y="4253230"/>
            <a:ext cx="107315" cy="115570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3063220" y="3900805"/>
            <a:ext cx="1499870" cy="151511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3570585" y="4375150"/>
            <a:ext cx="107315" cy="11557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3887450" y="4505960"/>
            <a:ext cx="107315" cy="11557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14363700" y="4535170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4239240" y="4885690"/>
            <a:ext cx="107315" cy="11557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4335760" y="4563110"/>
            <a:ext cx="107315" cy="11557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12193270" y="4534535"/>
            <a:ext cx="730885" cy="6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be 10"/>
          <p:cNvSpPr/>
          <p:nvPr/>
        </p:nvSpPr>
        <p:spPr>
          <a:xfrm>
            <a:off x="3858260" y="160020"/>
            <a:ext cx="1517650" cy="1470660"/>
          </a:xfrm>
          <a:prstGeom prst="cube">
            <a:avLst>
              <a:gd name="adj" fmla="val 20034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3648075" y="486410"/>
            <a:ext cx="5715" cy="120205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42"/>
          <p:cNvSpPr txBox="1"/>
          <p:nvPr/>
        </p:nvSpPr>
        <p:spPr>
          <a:xfrm>
            <a:off x="2629535" y="160020"/>
            <a:ext cx="1416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time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578225" y="1811655"/>
            <a:ext cx="1998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8 channels (ch)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110605" y="3486150"/>
            <a:ext cx="250190" cy="19850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01" name="Straight Arrow Connector 200"/>
          <p:cNvCxnSpPr/>
          <p:nvPr/>
        </p:nvCxnSpPr>
        <p:spPr>
          <a:xfrm flipV="1">
            <a:off x="11001375" y="4498975"/>
            <a:ext cx="392430" cy="31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V="1">
            <a:off x="6454140" y="4495800"/>
            <a:ext cx="392430" cy="31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3703955" y="20955"/>
            <a:ext cx="317500" cy="34671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 Box 209"/>
          <p:cNvSpPr txBox="1"/>
          <p:nvPr/>
        </p:nvSpPr>
        <p:spPr>
          <a:xfrm>
            <a:off x="1420495" y="-1054735"/>
            <a:ext cx="3605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</a:rPr>
              <a:t>Distance Matrix Encoder (DME)</a:t>
            </a:r>
            <a:endParaRPr lang="en-US" altLang="en-US" b="1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cxnSp>
        <p:nvCxnSpPr>
          <p:cNvPr id="69" name="Elbow Connector 68"/>
          <p:cNvCxnSpPr>
            <a:stCxn id="205" idx="3"/>
            <a:endCxn id="45" idx="0"/>
          </p:cNvCxnSpPr>
          <p:nvPr/>
        </p:nvCxnSpPr>
        <p:spPr>
          <a:xfrm>
            <a:off x="5782310" y="638175"/>
            <a:ext cx="453390" cy="284797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 Box 70"/>
          <p:cNvSpPr txBox="1"/>
          <p:nvPr/>
        </p:nvSpPr>
        <p:spPr>
          <a:xfrm>
            <a:off x="1756410" y="2862580"/>
            <a:ext cx="1779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timeseries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cxnSp>
        <p:nvCxnSpPr>
          <p:cNvPr id="78" name="Elbow Connector 77"/>
          <p:cNvCxnSpPr>
            <a:endCxn id="52" idx="0"/>
          </p:cNvCxnSpPr>
          <p:nvPr/>
        </p:nvCxnSpPr>
        <p:spPr>
          <a:xfrm flipV="1">
            <a:off x="4478655" y="3486150"/>
            <a:ext cx="1506855" cy="1244600"/>
          </a:xfrm>
          <a:prstGeom prst="bentConnector4">
            <a:avLst>
              <a:gd name="adj1" fmla="val 45891"/>
              <a:gd name="adj2" fmla="val 14821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48" idx="3"/>
            <a:endCxn id="205" idx="1"/>
          </p:cNvCxnSpPr>
          <p:nvPr/>
        </p:nvCxnSpPr>
        <p:spPr>
          <a:xfrm flipV="1">
            <a:off x="-182245" y="638175"/>
            <a:ext cx="1041400" cy="209042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/>
          <p:nvPr/>
        </p:nvCxnSpPr>
        <p:spPr>
          <a:xfrm rot="5400000" flipV="1">
            <a:off x="-468630" y="3524250"/>
            <a:ext cx="2059940" cy="43370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 Box 95"/>
          <p:cNvSpPr txBox="1"/>
          <p:nvPr/>
        </p:nvSpPr>
        <p:spPr>
          <a:xfrm>
            <a:off x="935355" y="-208280"/>
            <a:ext cx="1779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distance matrix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-1931035" y="3532505"/>
            <a:ext cx="19983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20 sucessive positions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41" name="Text Box 40"/>
          <p:cNvSpPr txBox="1"/>
          <p:nvPr/>
        </p:nvSpPr>
        <p:spPr>
          <a:xfrm>
            <a:off x="12819380" y="5468620"/>
            <a:ext cx="19983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20 associated diving probabilities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6022975" y="1640205"/>
            <a:ext cx="447675" cy="41846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tx1"/>
                </a:solidFill>
              </a:rPr>
              <a:t>+</a:t>
            </a:r>
            <a:endParaRPr lang="en-US" altLang="en-US" sz="28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" name="Rectangle 54"/>
          <p:cNvSpPr/>
          <p:nvPr/>
        </p:nvSpPr>
        <p:spPr>
          <a:xfrm>
            <a:off x="-502285" y="-2540"/>
            <a:ext cx="14044295" cy="7160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-285750" y="1454785"/>
            <a:ext cx="13134340" cy="4384040"/>
            <a:chOff x="-480" y="2531"/>
            <a:chExt cx="20684" cy="6904"/>
          </a:xfrm>
        </p:grpSpPr>
        <p:sp>
          <p:nvSpPr>
            <p:cNvPr id="94" name="Rounded Rectangle 93"/>
            <p:cNvSpPr/>
            <p:nvPr/>
          </p:nvSpPr>
          <p:spPr>
            <a:xfrm>
              <a:off x="3419" y="2531"/>
              <a:ext cx="12142" cy="690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"/>
            <a:srcRect l="77970" t="1046" r="1174" b="63175"/>
            <a:stretch>
              <a:fillRect/>
            </a:stretch>
          </p:blipFill>
          <p:spPr>
            <a:xfrm>
              <a:off x="4196" y="4228"/>
              <a:ext cx="2351" cy="2344"/>
            </a:xfrm>
            <a:prstGeom prst="rect">
              <a:avLst/>
            </a:prstGeom>
          </p:spPr>
        </p:pic>
        <p:cxnSp>
          <p:nvCxnSpPr>
            <p:cNvPr id="72" name="Straight Arrow Connector 71"/>
            <p:cNvCxnSpPr/>
            <p:nvPr/>
          </p:nvCxnSpPr>
          <p:spPr>
            <a:xfrm flipV="1">
              <a:off x="3751" y="4248"/>
              <a:ext cx="0" cy="218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 Box 72"/>
            <p:cNvSpPr txBox="1"/>
            <p:nvPr/>
          </p:nvSpPr>
          <p:spPr>
            <a:xfrm>
              <a:off x="4196" y="7162"/>
              <a:ext cx="223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2400">
                  <a:latin typeface="Latin Modern Sans" panose="00000500000000000000" charset="0"/>
                  <a:cs typeface="Latin Modern Sans" panose="00000500000000000000" charset="0"/>
                </a:rPr>
                <a:t>time</a:t>
              </a:r>
              <a:endParaRPr lang="en-US" altLang="en-US" sz="2400">
                <a:latin typeface="Latin Modern Sans" panose="00000500000000000000" charset="0"/>
                <a:cs typeface="Latin Modern Sans" panose="00000500000000000000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8796" y="6361"/>
              <a:ext cx="545" cy="198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9852" y="8053"/>
              <a:ext cx="1639" cy="10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2342" y="6356"/>
              <a:ext cx="545" cy="198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4911" y="4035"/>
              <a:ext cx="182" cy="315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en-US"/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 flipV="1">
              <a:off x="8796" y="4610"/>
              <a:ext cx="4014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9725" y="6609"/>
              <a:ext cx="1740" cy="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/>
            <p:cNvSpPr/>
            <p:nvPr/>
          </p:nvSpPr>
          <p:spPr>
            <a:xfrm>
              <a:off x="7907" y="4057"/>
              <a:ext cx="322" cy="315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3741" y="4056"/>
              <a:ext cx="322" cy="315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1797" y="6356"/>
              <a:ext cx="545" cy="198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3396" y="4058"/>
              <a:ext cx="345" cy="315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21" name="Elbow Connector 120"/>
            <p:cNvCxnSpPr/>
            <p:nvPr/>
          </p:nvCxnSpPr>
          <p:spPr>
            <a:xfrm flipV="1">
              <a:off x="11763" y="8514"/>
              <a:ext cx="579" cy="339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Elbow Connector 124"/>
            <p:cNvCxnSpPr/>
            <p:nvPr/>
          </p:nvCxnSpPr>
          <p:spPr>
            <a:xfrm rot="5400000" flipV="1">
              <a:off x="9219" y="8459"/>
              <a:ext cx="213" cy="575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Elbow Connector 125"/>
            <p:cNvCxnSpPr/>
            <p:nvPr/>
          </p:nvCxnSpPr>
          <p:spPr>
            <a:xfrm rot="5400000" flipV="1">
              <a:off x="8208" y="7452"/>
              <a:ext cx="213" cy="575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Elbow Connector 135"/>
            <p:cNvCxnSpPr/>
            <p:nvPr/>
          </p:nvCxnSpPr>
          <p:spPr>
            <a:xfrm flipV="1">
              <a:off x="13162" y="7507"/>
              <a:ext cx="579" cy="339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 Box 9"/>
            <p:cNvSpPr txBox="1"/>
            <p:nvPr/>
          </p:nvSpPr>
          <p:spPr>
            <a:xfrm>
              <a:off x="9226" y="2591"/>
              <a:ext cx="3010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2400" b="1">
                  <a:latin typeface="Latin Modern Sans" panose="00000500000000000000" charset="0"/>
                  <a:cs typeface="Latin Modern Sans" panose="00000500000000000000" charset="0"/>
                </a:rPr>
                <a:t>U-Network (UNet)</a:t>
              </a:r>
              <a:endParaRPr lang="en-US" altLang="en-US" sz="2400" b="1">
                <a:latin typeface="Latin Modern Sans" panose="00000500000000000000" charset="0"/>
                <a:cs typeface="Latin Modern Sans" panose="00000500000000000000" charset="0"/>
              </a:endParaRPr>
            </a:p>
          </p:txBody>
        </p:sp>
        <p:sp>
          <p:nvSpPr>
            <p:cNvPr id="46" name="Text Box 45"/>
            <p:cNvSpPr txBox="1"/>
            <p:nvPr/>
          </p:nvSpPr>
          <p:spPr>
            <a:xfrm>
              <a:off x="-480" y="2670"/>
              <a:ext cx="3423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2400" b="1">
                  <a:latin typeface="Latin Modern Sans" panose="00000500000000000000" charset="0"/>
                  <a:cs typeface="Latin Modern Sans" panose="00000500000000000000" charset="0"/>
                </a:rPr>
                <a:t>input</a:t>
              </a:r>
              <a:endParaRPr lang="en-US" altLang="en-US" sz="2400" b="1">
                <a:latin typeface="Latin Modern Sans" panose="00000500000000000000" charset="0"/>
                <a:cs typeface="Latin Modern Sans" panose="00000500000000000000" charset="0"/>
              </a:endParaRPr>
            </a:p>
            <a:p>
              <a:pPr algn="ctr"/>
              <a:r>
                <a:rPr lang="en-US" altLang="en-US" sz="2400" b="1">
                  <a:latin typeface="Latin Modern Sans" panose="00000500000000000000" charset="0"/>
                  <a:cs typeface="Latin Modern Sans" panose="00000500000000000000" charset="0"/>
                </a:rPr>
                <a:t>(GPS track)</a:t>
              </a:r>
              <a:endParaRPr lang="en-US" altLang="en-US" sz="2400" b="1">
                <a:latin typeface="Latin Modern Sans" panose="00000500000000000000" charset="0"/>
                <a:cs typeface="Latin Modern Sans" panose="00000500000000000000" charset="0"/>
              </a:endParaRPr>
            </a:p>
          </p:txBody>
        </p:sp>
        <p:sp>
          <p:nvSpPr>
            <p:cNvPr id="56" name="Freeform 55"/>
            <p:cNvSpPr/>
            <p:nvPr/>
          </p:nvSpPr>
          <p:spPr>
            <a:xfrm>
              <a:off x="181" y="4628"/>
              <a:ext cx="2102" cy="1498"/>
            </a:xfrm>
            <a:custGeom>
              <a:avLst/>
              <a:gdLst>
                <a:gd name="connisteX0" fmla="*/ 0 w 1334470"/>
                <a:gd name="connsiteY0" fmla="*/ 0 h 951230"/>
                <a:gd name="connisteX1" fmla="*/ 72390 w 1334470"/>
                <a:gd name="connsiteY1" fmla="*/ 57785 h 951230"/>
                <a:gd name="connisteX2" fmla="*/ 173355 w 1334470"/>
                <a:gd name="connsiteY2" fmla="*/ 115570 h 951230"/>
                <a:gd name="connisteX3" fmla="*/ 259715 w 1334470"/>
                <a:gd name="connsiteY3" fmla="*/ 144780 h 951230"/>
                <a:gd name="connisteX4" fmla="*/ 332105 w 1334470"/>
                <a:gd name="connsiteY4" fmla="*/ 158750 h 951230"/>
                <a:gd name="connisteX5" fmla="*/ 447675 w 1334470"/>
                <a:gd name="connsiteY5" fmla="*/ 187960 h 951230"/>
                <a:gd name="connisteX6" fmla="*/ 518160 w 1334470"/>
                <a:gd name="connsiteY6" fmla="*/ 231140 h 951230"/>
                <a:gd name="connisteX7" fmla="*/ 605155 w 1334470"/>
                <a:gd name="connsiteY7" fmla="*/ 274320 h 951230"/>
                <a:gd name="connisteX8" fmla="*/ 676910 w 1334470"/>
                <a:gd name="connsiteY8" fmla="*/ 317500 h 951230"/>
                <a:gd name="connisteX9" fmla="*/ 749300 w 1334470"/>
                <a:gd name="connsiteY9" fmla="*/ 346710 h 951230"/>
                <a:gd name="connisteX10" fmla="*/ 821055 w 1334470"/>
                <a:gd name="connsiteY10" fmla="*/ 374015 h 951230"/>
                <a:gd name="connisteX11" fmla="*/ 893445 w 1334470"/>
                <a:gd name="connsiteY11" fmla="*/ 388620 h 951230"/>
                <a:gd name="connisteX12" fmla="*/ 979805 w 1334470"/>
                <a:gd name="connsiteY12" fmla="*/ 417195 h 951230"/>
                <a:gd name="connisteX13" fmla="*/ 1095375 w 1334470"/>
                <a:gd name="connsiteY13" fmla="*/ 431800 h 951230"/>
                <a:gd name="connisteX14" fmla="*/ 1182370 w 1334470"/>
                <a:gd name="connsiteY14" fmla="*/ 431800 h 951230"/>
                <a:gd name="connisteX15" fmla="*/ 1254125 w 1334470"/>
                <a:gd name="connsiteY15" fmla="*/ 431800 h 951230"/>
                <a:gd name="connisteX16" fmla="*/ 1326515 w 1334470"/>
                <a:gd name="connsiteY16" fmla="*/ 403225 h 951230"/>
                <a:gd name="connisteX17" fmla="*/ 1326515 w 1334470"/>
                <a:gd name="connsiteY17" fmla="*/ 332105 h 951230"/>
                <a:gd name="connisteX18" fmla="*/ 1297940 w 1334470"/>
                <a:gd name="connsiteY18" fmla="*/ 259715 h 951230"/>
                <a:gd name="connisteX19" fmla="*/ 1225550 w 1334470"/>
                <a:gd name="connsiteY19" fmla="*/ 245745 h 951230"/>
                <a:gd name="connisteX20" fmla="*/ 1153160 w 1334470"/>
                <a:gd name="connsiteY20" fmla="*/ 317500 h 951230"/>
                <a:gd name="connisteX21" fmla="*/ 1124585 w 1334470"/>
                <a:gd name="connsiteY21" fmla="*/ 388620 h 951230"/>
                <a:gd name="connisteX22" fmla="*/ 1109980 w 1334470"/>
                <a:gd name="connsiteY22" fmla="*/ 474980 h 951230"/>
                <a:gd name="connisteX23" fmla="*/ 1095375 w 1334470"/>
                <a:gd name="connsiteY23" fmla="*/ 561975 h 951230"/>
                <a:gd name="connisteX24" fmla="*/ 1095375 w 1334470"/>
                <a:gd name="connsiteY24" fmla="*/ 633730 h 951230"/>
                <a:gd name="connisteX25" fmla="*/ 1109980 w 1334470"/>
                <a:gd name="connsiteY25" fmla="*/ 720725 h 951230"/>
                <a:gd name="connisteX26" fmla="*/ 1153160 w 1334470"/>
                <a:gd name="connsiteY26" fmla="*/ 792480 h 951230"/>
                <a:gd name="connisteX27" fmla="*/ 1210945 w 1334470"/>
                <a:gd name="connsiteY27" fmla="*/ 879475 h 951230"/>
                <a:gd name="connisteX28" fmla="*/ 1225550 w 1334470"/>
                <a:gd name="connsiteY28" fmla="*/ 951230 h 95123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</a:cxnLst>
              <a:rect l="l" t="t" r="r" b="b"/>
              <a:pathLst>
                <a:path w="1334471" h="951230">
                  <a:moveTo>
                    <a:pt x="0" y="0"/>
                  </a:moveTo>
                  <a:cubicBezTo>
                    <a:pt x="12700" y="10160"/>
                    <a:pt x="37465" y="34925"/>
                    <a:pt x="72390" y="57785"/>
                  </a:cubicBezTo>
                  <a:cubicBezTo>
                    <a:pt x="107315" y="80645"/>
                    <a:pt x="135890" y="98425"/>
                    <a:pt x="173355" y="115570"/>
                  </a:cubicBezTo>
                  <a:cubicBezTo>
                    <a:pt x="210820" y="132715"/>
                    <a:pt x="227965" y="135890"/>
                    <a:pt x="259715" y="144780"/>
                  </a:cubicBezTo>
                  <a:cubicBezTo>
                    <a:pt x="291465" y="153670"/>
                    <a:pt x="294640" y="149860"/>
                    <a:pt x="332105" y="158750"/>
                  </a:cubicBezTo>
                  <a:cubicBezTo>
                    <a:pt x="369570" y="167640"/>
                    <a:pt x="410210" y="173355"/>
                    <a:pt x="447675" y="187960"/>
                  </a:cubicBezTo>
                  <a:cubicBezTo>
                    <a:pt x="485140" y="202565"/>
                    <a:pt x="486410" y="213995"/>
                    <a:pt x="518160" y="231140"/>
                  </a:cubicBezTo>
                  <a:cubicBezTo>
                    <a:pt x="549910" y="248285"/>
                    <a:pt x="573405" y="257175"/>
                    <a:pt x="605155" y="274320"/>
                  </a:cubicBezTo>
                  <a:cubicBezTo>
                    <a:pt x="636905" y="291465"/>
                    <a:pt x="648335" y="302895"/>
                    <a:pt x="676910" y="317500"/>
                  </a:cubicBezTo>
                  <a:cubicBezTo>
                    <a:pt x="705485" y="332105"/>
                    <a:pt x="720725" y="335280"/>
                    <a:pt x="749300" y="346710"/>
                  </a:cubicBezTo>
                  <a:cubicBezTo>
                    <a:pt x="777875" y="358140"/>
                    <a:pt x="792480" y="365760"/>
                    <a:pt x="821055" y="374015"/>
                  </a:cubicBezTo>
                  <a:cubicBezTo>
                    <a:pt x="849630" y="382270"/>
                    <a:pt x="861695" y="379730"/>
                    <a:pt x="893445" y="388620"/>
                  </a:cubicBezTo>
                  <a:cubicBezTo>
                    <a:pt x="925195" y="397510"/>
                    <a:pt x="939165" y="408305"/>
                    <a:pt x="979805" y="417195"/>
                  </a:cubicBezTo>
                  <a:cubicBezTo>
                    <a:pt x="1020445" y="426085"/>
                    <a:pt x="1054735" y="428625"/>
                    <a:pt x="1095375" y="431800"/>
                  </a:cubicBezTo>
                  <a:cubicBezTo>
                    <a:pt x="1136015" y="434975"/>
                    <a:pt x="1150620" y="431800"/>
                    <a:pt x="1182370" y="431800"/>
                  </a:cubicBezTo>
                  <a:cubicBezTo>
                    <a:pt x="1214120" y="431800"/>
                    <a:pt x="1225550" y="437515"/>
                    <a:pt x="1254125" y="431800"/>
                  </a:cubicBezTo>
                  <a:cubicBezTo>
                    <a:pt x="1282700" y="426085"/>
                    <a:pt x="1311910" y="422910"/>
                    <a:pt x="1326515" y="403225"/>
                  </a:cubicBezTo>
                  <a:cubicBezTo>
                    <a:pt x="1341120" y="383540"/>
                    <a:pt x="1332230" y="360680"/>
                    <a:pt x="1326515" y="332105"/>
                  </a:cubicBezTo>
                  <a:cubicBezTo>
                    <a:pt x="1320800" y="303530"/>
                    <a:pt x="1318260" y="276860"/>
                    <a:pt x="1297940" y="259715"/>
                  </a:cubicBezTo>
                  <a:cubicBezTo>
                    <a:pt x="1277620" y="242570"/>
                    <a:pt x="1254760" y="234315"/>
                    <a:pt x="1225550" y="245745"/>
                  </a:cubicBezTo>
                  <a:cubicBezTo>
                    <a:pt x="1196340" y="257175"/>
                    <a:pt x="1173480" y="288925"/>
                    <a:pt x="1153160" y="317500"/>
                  </a:cubicBezTo>
                  <a:cubicBezTo>
                    <a:pt x="1132840" y="346075"/>
                    <a:pt x="1133475" y="356870"/>
                    <a:pt x="1124585" y="388620"/>
                  </a:cubicBezTo>
                  <a:cubicBezTo>
                    <a:pt x="1115695" y="420370"/>
                    <a:pt x="1115695" y="440055"/>
                    <a:pt x="1109980" y="474980"/>
                  </a:cubicBezTo>
                  <a:cubicBezTo>
                    <a:pt x="1104265" y="509905"/>
                    <a:pt x="1098550" y="530225"/>
                    <a:pt x="1095375" y="561975"/>
                  </a:cubicBezTo>
                  <a:cubicBezTo>
                    <a:pt x="1092200" y="593725"/>
                    <a:pt x="1092200" y="601980"/>
                    <a:pt x="1095375" y="633730"/>
                  </a:cubicBezTo>
                  <a:cubicBezTo>
                    <a:pt x="1098550" y="665480"/>
                    <a:pt x="1098550" y="688975"/>
                    <a:pt x="1109980" y="720725"/>
                  </a:cubicBezTo>
                  <a:cubicBezTo>
                    <a:pt x="1121410" y="752475"/>
                    <a:pt x="1132840" y="760730"/>
                    <a:pt x="1153160" y="792480"/>
                  </a:cubicBezTo>
                  <a:cubicBezTo>
                    <a:pt x="1173480" y="824230"/>
                    <a:pt x="1196340" y="847725"/>
                    <a:pt x="1210945" y="879475"/>
                  </a:cubicBezTo>
                  <a:cubicBezTo>
                    <a:pt x="1225550" y="911225"/>
                    <a:pt x="1223645" y="938530"/>
                    <a:pt x="1225550" y="951230"/>
                  </a:cubicBezTo>
                </a:path>
              </a:pathLst>
            </a:cu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56" y="4703"/>
              <a:ext cx="169" cy="1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1" y="4148"/>
              <a:ext cx="2362" cy="238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850" y="4895"/>
              <a:ext cx="169" cy="1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349" y="5101"/>
              <a:ext cx="169" cy="1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2099" y="5147"/>
              <a:ext cx="169" cy="1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1903" y="5699"/>
              <a:ext cx="169" cy="1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055" y="5191"/>
              <a:ext cx="169" cy="1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4" name="Text Box 73"/>
            <p:cNvSpPr txBox="1"/>
            <p:nvPr/>
          </p:nvSpPr>
          <p:spPr>
            <a:xfrm>
              <a:off x="15561" y="2864"/>
              <a:ext cx="4643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2400" b="1">
                  <a:latin typeface="Latin Modern Sans" panose="00000500000000000000" charset="0"/>
                  <a:cs typeface="Latin Modern Sans" panose="00000500000000000000" charset="0"/>
                </a:rPr>
                <a:t>output</a:t>
              </a:r>
              <a:endParaRPr lang="en-US" altLang="en-US" sz="2400" b="1">
                <a:latin typeface="Latin Modern Sans" panose="00000500000000000000" charset="0"/>
                <a:cs typeface="Latin Modern Sans" panose="00000500000000000000" charset="0"/>
              </a:endParaRPr>
            </a:p>
            <a:p>
              <a:pPr algn="ctr"/>
              <a:r>
                <a:rPr lang="en-US" altLang="en-US" sz="2400" b="1">
                  <a:latin typeface="Latin Modern Sans" panose="00000500000000000000" charset="0"/>
                  <a:cs typeface="Latin Modern Sans" panose="00000500000000000000" charset="0"/>
                </a:rPr>
                <a:t>(Dive Prediction)</a:t>
              </a:r>
              <a:endParaRPr lang="en-US" altLang="en-US" sz="2400" b="1">
                <a:latin typeface="Latin Modern Sans" panose="00000500000000000000" charset="0"/>
                <a:cs typeface="Latin Modern Sans" panose="00000500000000000000" charset="0"/>
              </a:endParaRPr>
            </a:p>
          </p:txBody>
        </p:sp>
        <p:sp>
          <p:nvSpPr>
            <p:cNvPr id="75" name="Freeform 74"/>
            <p:cNvSpPr/>
            <p:nvPr/>
          </p:nvSpPr>
          <p:spPr>
            <a:xfrm>
              <a:off x="16832" y="4651"/>
              <a:ext cx="2102" cy="1498"/>
            </a:xfrm>
            <a:custGeom>
              <a:avLst/>
              <a:gdLst>
                <a:gd name="connisteX0" fmla="*/ 0 w 1334470"/>
                <a:gd name="connsiteY0" fmla="*/ 0 h 951230"/>
                <a:gd name="connisteX1" fmla="*/ 72390 w 1334470"/>
                <a:gd name="connsiteY1" fmla="*/ 57785 h 951230"/>
                <a:gd name="connisteX2" fmla="*/ 173355 w 1334470"/>
                <a:gd name="connsiteY2" fmla="*/ 115570 h 951230"/>
                <a:gd name="connisteX3" fmla="*/ 259715 w 1334470"/>
                <a:gd name="connsiteY3" fmla="*/ 144780 h 951230"/>
                <a:gd name="connisteX4" fmla="*/ 332105 w 1334470"/>
                <a:gd name="connsiteY4" fmla="*/ 158750 h 951230"/>
                <a:gd name="connisteX5" fmla="*/ 447675 w 1334470"/>
                <a:gd name="connsiteY5" fmla="*/ 187960 h 951230"/>
                <a:gd name="connisteX6" fmla="*/ 518160 w 1334470"/>
                <a:gd name="connsiteY6" fmla="*/ 231140 h 951230"/>
                <a:gd name="connisteX7" fmla="*/ 605155 w 1334470"/>
                <a:gd name="connsiteY7" fmla="*/ 274320 h 951230"/>
                <a:gd name="connisteX8" fmla="*/ 676910 w 1334470"/>
                <a:gd name="connsiteY8" fmla="*/ 317500 h 951230"/>
                <a:gd name="connisteX9" fmla="*/ 749300 w 1334470"/>
                <a:gd name="connsiteY9" fmla="*/ 346710 h 951230"/>
                <a:gd name="connisteX10" fmla="*/ 821055 w 1334470"/>
                <a:gd name="connsiteY10" fmla="*/ 374015 h 951230"/>
                <a:gd name="connisteX11" fmla="*/ 893445 w 1334470"/>
                <a:gd name="connsiteY11" fmla="*/ 388620 h 951230"/>
                <a:gd name="connisteX12" fmla="*/ 979805 w 1334470"/>
                <a:gd name="connsiteY12" fmla="*/ 417195 h 951230"/>
                <a:gd name="connisteX13" fmla="*/ 1095375 w 1334470"/>
                <a:gd name="connsiteY13" fmla="*/ 431800 h 951230"/>
                <a:gd name="connisteX14" fmla="*/ 1182370 w 1334470"/>
                <a:gd name="connsiteY14" fmla="*/ 431800 h 951230"/>
                <a:gd name="connisteX15" fmla="*/ 1254125 w 1334470"/>
                <a:gd name="connsiteY15" fmla="*/ 431800 h 951230"/>
                <a:gd name="connisteX16" fmla="*/ 1326515 w 1334470"/>
                <a:gd name="connsiteY16" fmla="*/ 403225 h 951230"/>
                <a:gd name="connisteX17" fmla="*/ 1326515 w 1334470"/>
                <a:gd name="connsiteY17" fmla="*/ 332105 h 951230"/>
                <a:gd name="connisteX18" fmla="*/ 1297940 w 1334470"/>
                <a:gd name="connsiteY18" fmla="*/ 259715 h 951230"/>
                <a:gd name="connisteX19" fmla="*/ 1225550 w 1334470"/>
                <a:gd name="connsiteY19" fmla="*/ 245745 h 951230"/>
                <a:gd name="connisteX20" fmla="*/ 1153160 w 1334470"/>
                <a:gd name="connsiteY20" fmla="*/ 317500 h 951230"/>
                <a:gd name="connisteX21" fmla="*/ 1124585 w 1334470"/>
                <a:gd name="connsiteY21" fmla="*/ 388620 h 951230"/>
                <a:gd name="connisteX22" fmla="*/ 1109980 w 1334470"/>
                <a:gd name="connsiteY22" fmla="*/ 474980 h 951230"/>
                <a:gd name="connisteX23" fmla="*/ 1095375 w 1334470"/>
                <a:gd name="connsiteY23" fmla="*/ 561975 h 951230"/>
                <a:gd name="connisteX24" fmla="*/ 1095375 w 1334470"/>
                <a:gd name="connsiteY24" fmla="*/ 633730 h 951230"/>
                <a:gd name="connisteX25" fmla="*/ 1109980 w 1334470"/>
                <a:gd name="connsiteY25" fmla="*/ 720725 h 951230"/>
                <a:gd name="connisteX26" fmla="*/ 1153160 w 1334470"/>
                <a:gd name="connsiteY26" fmla="*/ 792480 h 951230"/>
                <a:gd name="connisteX27" fmla="*/ 1210945 w 1334470"/>
                <a:gd name="connsiteY27" fmla="*/ 879475 h 951230"/>
                <a:gd name="connisteX28" fmla="*/ 1225550 w 1334470"/>
                <a:gd name="connsiteY28" fmla="*/ 951230 h 95123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</a:cxnLst>
              <a:rect l="l" t="t" r="r" b="b"/>
              <a:pathLst>
                <a:path w="1334471" h="951230">
                  <a:moveTo>
                    <a:pt x="0" y="0"/>
                  </a:moveTo>
                  <a:cubicBezTo>
                    <a:pt x="12700" y="10160"/>
                    <a:pt x="37465" y="34925"/>
                    <a:pt x="72390" y="57785"/>
                  </a:cubicBezTo>
                  <a:cubicBezTo>
                    <a:pt x="107315" y="80645"/>
                    <a:pt x="135890" y="98425"/>
                    <a:pt x="173355" y="115570"/>
                  </a:cubicBezTo>
                  <a:cubicBezTo>
                    <a:pt x="210820" y="132715"/>
                    <a:pt x="227965" y="135890"/>
                    <a:pt x="259715" y="144780"/>
                  </a:cubicBezTo>
                  <a:cubicBezTo>
                    <a:pt x="291465" y="153670"/>
                    <a:pt x="294640" y="149860"/>
                    <a:pt x="332105" y="158750"/>
                  </a:cubicBezTo>
                  <a:cubicBezTo>
                    <a:pt x="369570" y="167640"/>
                    <a:pt x="410210" y="173355"/>
                    <a:pt x="447675" y="187960"/>
                  </a:cubicBezTo>
                  <a:cubicBezTo>
                    <a:pt x="485140" y="202565"/>
                    <a:pt x="486410" y="213995"/>
                    <a:pt x="518160" y="231140"/>
                  </a:cubicBezTo>
                  <a:cubicBezTo>
                    <a:pt x="549910" y="248285"/>
                    <a:pt x="573405" y="257175"/>
                    <a:pt x="605155" y="274320"/>
                  </a:cubicBezTo>
                  <a:cubicBezTo>
                    <a:pt x="636905" y="291465"/>
                    <a:pt x="648335" y="302895"/>
                    <a:pt x="676910" y="317500"/>
                  </a:cubicBezTo>
                  <a:cubicBezTo>
                    <a:pt x="705485" y="332105"/>
                    <a:pt x="720725" y="335280"/>
                    <a:pt x="749300" y="346710"/>
                  </a:cubicBezTo>
                  <a:cubicBezTo>
                    <a:pt x="777875" y="358140"/>
                    <a:pt x="792480" y="365760"/>
                    <a:pt x="821055" y="374015"/>
                  </a:cubicBezTo>
                  <a:cubicBezTo>
                    <a:pt x="849630" y="382270"/>
                    <a:pt x="861695" y="379730"/>
                    <a:pt x="893445" y="388620"/>
                  </a:cubicBezTo>
                  <a:cubicBezTo>
                    <a:pt x="925195" y="397510"/>
                    <a:pt x="939165" y="408305"/>
                    <a:pt x="979805" y="417195"/>
                  </a:cubicBezTo>
                  <a:cubicBezTo>
                    <a:pt x="1020445" y="426085"/>
                    <a:pt x="1054735" y="428625"/>
                    <a:pt x="1095375" y="431800"/>
                  </a:cubicBezTo>
                  <a:cubicBezTo>
                    <a:pt x="1136015" y="434975"/>
                    <a:pt x="1150620" y="431800"/>
                    <a:pt x="1182370" y="431800"/>
                  </a:cubicBezTo>
                  <a:cubicBezTo>
                    <a:pt x="1214120" y="431800"/>
                    <a:pt x="1225550" y="437515"/>
                    <a:pt x="1254125" y="431800"/>
                  </a:cubicBezTo>
                  <a:cubicBezTo>
                    <a:pt x="1282700" y="426085"/>
                    <a:pt x="1311910" y="422910"/>
                    <a:pt x="1326515" y="403225"/>
                  </a:cubicBezTo>
                  <a:cubicBezTo>
                    <a:pt x="1341120" y="383540"/>
                    <a:pt x="1332230" y="360680"/>
                    <a:pt x="1326515" y="332105"/>
                  </a:cubicBezTo>
                  <a:cubicBezTo>
                    <a:pt x="1320800" y="303530"/>
                    <a:pt x="1318260" y="276860"/>
                    <a:pt x="1297940" y="259715"/>
                  </a:cubicBezTo>
                  <a:cubicBezTo>
                    <a:pt x="1277620" y="242570"/>
                    <a:pt x="1254760" y="234315"/>
                    <a:pt x="1225550" y="245745"/>
                  </a:cubicBezTo>
                  <a:cubicBezTo>
                    <a:pt x="1196340" y="257175"/>
                    <a:pt x="1173480" y="288925"/>
                    <a:pt x="1153160" y="317500"/>
                  </a:cubicBezTo>
                  <a:cubicBezTo>
                    <a:pt x="1132840" y="346075"/>
                    <a:pt x="1133475" y="356870"/>
                    <a:pt x="1124585" y="388620"/>
                  </a:cubicBezTo>
                  <a:cubicBezTo>
                    <a:pt x="1115695" y="420370"/>
                    <a:pt x="1115695" y="440055"/>
                    <a:pt x="1109980" y="474980"/>
                  </a:cubicBezTo>
                  <a:cubicBezTo>
                    <a:pt x="1104265" y="509905"/>
                    <a:pt x="1098550" y="530225"/>
                    <a:pt x="1095375" y="561975"/>
                  </a:cubicBezTo>
                  <a:cubicBezTo>
                    <a:pt x="1092200" y="593725"/>
                    <a:pt x="1092200" y="601980"/>
                    <a:pt x="1095375" y="633730"/>
                  </a:cubicBezTo>
                  <a:cubicBezTo>
                    <a:pt x="1098550" y="665480"/>
                    <a:pt x="1098550" y="688975"/>
                    <a:pt x="1109980" y="720725"/>
                  </a:cubicBezTo>
                  <a:cubicBezTo>
                    <a:pt x="1121410" y="752475"/>
                    <a:pt x="1132840" y="760730"/>
                    <a:pt x="1153160" y="792480"/>
                  </a:cubicBezTo>
                  <a:cubicBezTo>
                    <a:pt x="1173480" y="824230"/>
                    <a:pt x="1196340" y="847725"/>
                    <a:pt x="1210945" y="879475"/>
                  </a:cubicBezTo>
                  <a:cubicBezTo>
                    <a:pt x="1225550" y="911225"/>
                    <a:pt x="1223645" y="938530"/>
                    <a:pt x="1225550" y="951230"/>
                  </a:cubicBezTo>
                </a:path>
              </a:pathLst>
            </a:cu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17007" y="4726"/>
              <a:ext cx="169" cy="18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6702" y="4171"/>
              <a:ext cx="2362" cy="238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17501" y="4918"/>
              <a:ext cx="169" cy="1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18000" y="5124"/>
              <a:ext cx="169" cy="18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18750" y="5170"/>
              <a:ext cx="169" cy="1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18554" y="5722"/>
              <a:ext cx="169" cy="1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18706" y="5214"/>
              <a:ext cx="169" cy="182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flipV="1">
              <a:off x="2552" y="5212"/>
              <a:ext cx="680" cy="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 flipV="1">
              <a:off x="14205" y="5615"/>
              <a:ext cx="618" cy="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/>
            <p:nvPr/>
          </p:nvCxnSpPr>
          <p:spPr>
            <a:xfrm flipV="1">
              <a:off x="7044" y="5610"/>
              <a:ext cx="618" cy="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 Box 209"/>
            <p:cNvSpPr txBox="1"/>
            <p:nvPr/>
          </p:nvSpPr>
          <p:spPr>
            <a:xfrm>
              <a:off x="2653" y="3363"/>
              <a:ext cx="567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2400" b="1">
                  <a:latin typeface="Latin Modern Sans" panose="00000500000000000000" charset="0"/>
                  <a:cs typeface="Latin Modern Sans" panose="00000500000000000000" charset="0"/>
                </a:rPr>
                <a:t>Distance Matrix</a:t>
              </a:r>
              <a:endParaRPr lang="en-US" altLang="en-US" sz="2400" b="1">
                <a:latin typeface="Latin Modern Sans" panose="00000500000000000000" charset="0"/>
                <a:cs typeface="Latin Modern Sans" panose="00000500000000000000" charset="0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4376" y="6886"/>
              <a:ext cx="1990" cy="1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15832" y="5238"/>
              <a:ext cx="680" cy="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" name="Rectangle 58"/>
          <p:cNvSpPr/>
          <p:nvPr/>
        </p:nvSpPr>
        <p:spPr>
          <a:xfrm>
            <a:off x="-361315" y="270510"/>
            <a:ext cx="13268325" cy="6525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" name="Rounded Rectangle 93"/>
          <p:cNvSpPr/>
          <p:nvPr/>
        </p:nvSpPr>
        <p:spPr>
          <a:xfrm>
            <a:off x="2446655" y="2152650"/>
            <a:ext cx="6688455" cy="41160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973705" y="2945130"/>
            <a:ext cx="250190" cy="19869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2805430" y="2973070"/>
            <a:ext cx="4445" cy="197802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72"/>
          <p:cNvSpPr txBox="1"/>
          <p:nvPr/>
        </p:nvSpPr>
        <p:spPr>
          <a:xfrm>
            <a:off x="2157095" y="5027295"/>
            <a:ext cx="1416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time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679950" y="4431665"/>
            <a:ext cx="346075" cy="125920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350510" y="5506085"/>
            <a:ext cx="1040765" cy="63944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931660" y="4428490"/>
            <a:ext cx="346075" cy="125920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8562975" y="2954655"/>
            <a:ext cx="115570" cy="200342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4679950" y="3319780"/>
            <a:ext cx="2548890" cy="6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5269865" y="4589145"/>
            <a:ext cx="1104900" cy="127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4115435" y="2968625"/>
            <a:ext cx="204470" cy="200342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7820025" y="2967990"/>
            <a:ext cx="204470" cy="200342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6585585" y="4428490"/>
            <a:ext cx="346075" cy="12592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7600950" y="2969260"/>
            <a:ext cx="219075" cy="20021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8" name="Text Box 117"/>
          <p:cNvSpPr txBox="1"/>
          <p:nvPr/>
        </p:nvSpPr>
        <p:spPr>
          <a:xfrm>
            <a:off x="9075420" y="544195"/>
            <a:ext cx="38315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2000" b="1">
                <a:solidFill>
                  <a:srgbClr val="FF0000"/>
                </a:solidFill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→</a:t>
            </a:r>
            <a:r>
              <a:rPr lang="en-US" altLang="en-US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 Conv1d 5x5 + ReLU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  <a:sym typeface="+mn-ea"/>
            </a:endParaRPr>
          </a:p>
          <a:p>
            <a:pPr algn="l"/>
            <a:r>
              <a:rPr lang="en-US" altLang="en-US" sz="2000" b="1">
                <a:solidFill>
                  <a:srgbClr val="FFC000"/>
                </a:solidFill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→</a:t>
            </a:r>
            <a:r>
              <a:rPr lang="en-US" altLang="en-US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 Conv1d 5x5 + ReLU + MaxPool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  <a:sym typeface="+mn-ea"/>
            </a:endParaRPr>
          </a:p>
          <a:p>
            <a:pPr algn="l"/>
            <a:r>
              <a:rPr lang="en-US" altLang="en-US" sz="2000" b="1">
                <a:solidFill>
                  <a:srgbClr val="00B050"/>
                </a:solidFill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→</a:t>
            </a:r>
            <a:r>
              <a:rPr lang="en-US" altLang="en-US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 UpConv1d 5x5 + ReLU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  <a:sym typeface="+mn-ea"/>
            </a:endParaRPr>
          </a:p>
          <a:p>
            <a:pPr algn="l"/>
            <a:r>
              <a:rPr lang="en-US" altLang="en-US" sz="2000" b="1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→ </a:t>
            </a:r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Concatenate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cxnSp>
        <p:nvCxnSpPr>
          <p:cNvPr id="121" name="Elbow Connector 120"/>
          <p:cNvCxnSpPr/>
          <p:nvPr/>
        </p:nvCxnSpPr>
        <p:spPr>
          <a:xfrm flipV="1">
            <a:off x="6759575" y="5798820"/>
            <a:ext cx="367665" cy="215265"/>
          </a:xfrm>
          <a:prstGeom prst="bentConnector2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/>
          <p:nvPr/>
        </p:nvCxnSpPr>
        <p:spPr>
          <a:xfrm rot="5400000" flipV="1">
            <a:off x="4948555" y="5763895"/>
            <a:ext cx="135255" cy="365125"/>
          </a:xfrm>
          <a:prstGeom prst="bent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 rot="5400000" flipV="1">
            <a:off x="4306570" y="5124450"/>
            <a:ext cx="135255" cy="365125"/>
          </a:xfrm>
          <a:prstGeom prst="bent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/>
          <p:nvPr/>
        </p:nvCxnSpPr>
        <p:spPr>
          <a:xfrm flipV="1">
            <a:off x="7564120" y="5159375"/>
            <a:ext cx="367665" cy="215265"/>
          </a:xfrm>
          <a:prstGeom prst="bentConnector2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3928110" y="2600325"/>
            <a:ext cx="607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8 ch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516755" y="4055110"/>
            <a:ext cx="720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16 ch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539105" y="5142230"/>
            <a:ext cx="720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32 ch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269990" y="4065270"/>
            <a:ext cx="1350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16+16 ch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280910" y="2598420"/>
            <a:ext cx="1064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8+8 ch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8282305" y="2588895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1 ch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156835" y="2286000"/>
            <a:ext cx="14547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</a:rPr>
              <a:t>U-Network (UNet)</a:t>
            </a:r>
            <a:endParaRPr lang="en-US" altLang="en-US" b="1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-82550" y="2749550"/>
            <a:ext cx="17792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</a:rPr>
              <a:t>input</a:t>
            </a:r>
            <a:endParaRPr lang="en-US" altLang="en-US" b="1">
              <a:latin typeface="Latin Modern Sans" panose="00000500000000000000" charset="0"/>
              <a:cs typeface="Latin Modern Sans" panose="00000500000000000000" charset="0"/>
            </a:endParaRPr>
          </a:p>
          <a:p>
            <a:pPr algn="ctr"/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</a:rPr>
              <a:t>(GPS track)</a:t>
            </a:r>
            <a:endParaRPr lang="en-US" altLang="en-US" b="1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153035" y="3786505"/>
            <a:ext cx="1334770" cy="951230"/>
          </a:xfrm>
          <a:custGeom>
            <a:avLst/>
            <a:gdLst>
              <a:gd name="connisteX0" fmla="*/ 0 w 1334470"/>
              <a:gd name="connsiteY0" fmla="*/ 0 h 951230"/>
              <a:gd name="connisteX1" fmla="*/ 72390 w 1334470"/>
              <a:gd name="connsiteY1" fmla="*/ 57785 h 951230"/>
              <a:gd name="connisteX2" fmla="*/ 173355 w 1334470"/>
              <a:gd name="connsiteY2" fmla="*/ 115570 h 951230"/>
              <a:gd name="connisteX3" fmla="*/ 259715 w 1334470"/>
              <a:gd name="connsiteY3" fmla="*/ 144780 h 951230"/>
              <a:gd name="connisteX4" fmla="*/ 332105 w 1334470"/>
              <a:gd name="connsiteY4" fmla="*/ 158750 h 951230"/>
              <a:gd name="connisteX5" fmla="*/ 447675 w 1334470"/>
              <a:gd name="connsiteY5" fmla="*/ 187960 h 951230"/>
              <a:gd name="connisteX6" fmla="*/ 518160 w 1334470"/>
              <a:gd name="connsiteY6" fmla="*/ 231140 h 951230"/>
              <a:gd name="connisteX7" fmla="*/ 605155 w 1334470"/>
              <a:gd name="connsiteY7" fmla="*/ 274320 h 951230"/>
              <a:gd name="connisteX8" fmla="*/ 676910 w 1334470"/>
              <a:gd name="connsiteY8" fmla="*/ 317500 h 951230"/>
              <a:gd name="connisteX9" fmla="*/ 749300 w 1334470"/>
              <a:gd name="connsiteY9" fmla="*/ 346710 h 951230"/>
              <a:gd name="connisteX10" fmla="*/ 821055 w 1334470"/>
              <a:gd name="connsiteY10" fmla="*/ 374015 h 951230"/>
              <a:gd name="connisteX11" fmla="*/ 893445 w 1334470"/>
              <a:gd name="connsiteY11" fmla="*/ 388620 h 951230"/>
              <a:gd name="connisteX12" fmla="*/ 979805 w 1334470"/>
              <a:gd name="connsiteY12" fmla="*/ 417195 h 951230"/>
              <a:gd name="connisteX13" fmla="*/ 1095375 w 1334470"/>
              <a:gd name="connsiteY13" fmla="*/ 431800 h 951230"/>
              <a:gd name="connisteX14" fmla="*/ 1182370 w 1334470"/>
              <a:gd name="connsiteY14" fmla="*/ 431800 h 951230"/>
              <a:gd name="connisteX15" fmla="*/ 1254125 w 1334470"/>
              <a:gd name="connsiteY15" fmla="*/ 431800 h 951230"/>
              <a:gd name="connisteX16" fmla="*/ 1326515 w 1334470"/>
              <a:gd name="connsiteY16" fmla="*/ 403225 h 951230"/>
              <a:gd name="connisteX17" fmla="*/ 1326515 w 1334470"/>
              <a:gd name="connsiteY17" fmla="*/ 332105 h 951230"/>
              <a:gd name="connisteX18" fmla="*/ 1297940 w 1334470"/>
              <a:gd name="connsiteY18" fmla="*/ 259715 h 951230"/>
              <a:gd name="connisteX19" fmla="*/ 1225550 w 1334470"/>
              <a:gd name="connsiteY19" fmla="*/ 245745 h 951230"/>
              <a:gd name="connisteX20" fmla="*/ 1153160 w 1334470"/>
              <a:gd name="connsiteY20" fmla="*/ 317500 h 951230"/>
              <a:gd name="connisteX21" fmla="*/ 1124585 w 1334470"/>
              <a:gd name="connsiteY21" fmla="*/ 388620 h 951230"/>
              <a:gd name="connisteX22" fmla="*/ 1109980 w 1334470"/>
              <a:gd name="connsiteY22" fmla="*/ 474980 h 951230"/>
              <a:gd name="connisteX23" fmla="*/ 1095375 w 1334470"/>
              <a:gd name="connsiteY23" fmla="*/ 561975 h 951230"/>
              <a:gd name="connisteX24" fmla="*/ 1095375 w 1334470"/>
              <a:gd name="connsiteY24" fmla="*/ 633730 h 951230"/>
              <a:gd name="connisteX25" fmla="*/ 1109980 w 1334470"/>
              <a:gd name="connsiteY25" fmla="*/ 720725 h 951230"/>
              <a:gd name="connisteX26" fmla="*/ 1153160 w 1334470"/>
              <a:gd name="connsiteY26" fmla="*/ 792480 h 951230"/>
              <a:gd name="connisteX27" fmla="*/ 1210945 w 1334470"/>
              <a:gd name="connsiteY27" fmla="*/ 879475 h 951230"/>
              <a:gd name="connisteX28" fmla="*/ 1225550 w 1334470"/>
              <a:gd name="connsiteY28" fmla="*/ 951230 h 9512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</a:cxnLst>
            <a:rect l="l" t="t" r="r" b="b"/>
            <a:pathLst>
              <a:path w="1334471" h="951230">
                <a:moveTo>
                  <a:pt x="0" y="0"/>
                </a:moveTo>
                <a:cubicBezTo>
                  <a:pt x="12700" y="10160"/>
                  <a:pt x="37465" y="34925"/>
                  <a:pt x="72390" y="57785"/>
                </a:cubicBezTo>
                <a:cubicBezTo>
                  <a:pt x="107315" y="80645"/>
                  <a:pt x="135890" y="98425"/>
                  <a:pt x="173355" y="115570"/>
                </a:cubicBezTo>
                <a:cubicBezTo>
                  <a:pt x="210820" y="132715"/>
                  <a:pt x="227965" y="135890"/>
                  <a:pt x="259715" y="144780"/>
                </a:cubicBezTo>
                <a:cubicBezTo>
                  <a:pt x="291465" y="153670"/>
                  <a:pt x="294640" y="149860"/>
                  <a:pt x="332105" y="158750"/>
                </a:cubicBezTo>
                <a:cubicBezTo>
                  <a:pt x="369570" y="167640"/>
                  <a:pt x="410210" y="173355"/>
                  <a:pt x="447675" y="187960"/>
                </a:cubicBezTo>
                <a:cubicBezTo>
                  <a:pt x="485140" y="202565"/>
                  <a:pt x="486410" y="213995"/>
                  <a:pt x="518160" y="231140"/>
                </a:cubicBezTo>
                <a:cubicBezTo>
                  <a:pt x="549910" y="248285"/>
                  <a:pt x="573405" y="257175"/>
                  <a:pt x="605155" y="274320"/>
                </a:cubicBezTo>
                <a:cubicBezTo>
                  <a:pt x="636905" y="291465"/>
                  <a:pt x="648335" y="302895"/>
                  <a:pt x="676910" y="317500"/>
                </a:cubicBezTo>
                <a:cubicBezTo>
                  <a:pt x="705485" y="332105"/>
                  <a:pt x="720725" y="335280"/>
                  <a:pt x="749300" y="346710"/>
                </a:cubicBezTo>
                <a:cubicBezTo>
                  <a:pt x="777875" y="358140"/>
                  <a:pt x="792480" y="365760"/>
                  <a:pt x="821055" y="374015"/>
                </a:cubicBezTo>
                <a:cubicBezTo>
                  <a:pt x="849630" y="382270"/>
                  <a:pt x="861695" y="379730"/>
                  <a:pt x="893445" y="388620"/>
                </a:cubicBezTo>
                <a:cubicBezTo>
                  <a:pt x="925195" y="397510"/>
                  <a:pt x="939165" y="408305"/>
                  <a:pt x="979805" y="417195"/>
                </a:cubicBezTo>
                <a:cubicBezTo>
                  <a:pt x="1020445" y="426085"/>
                  <a:pt x="1054735" y="428625"/>
                  <a:pt x="1095375" y="431800"/>
                </a:cubicBezTo>
                <a:cubicBezTo>
                  <a:pt x="1136015" y="434975"/>
                  <a:pt x="1150620" y="431800"/>
                  <a:pt x="1182370" y="431800"/>
                </a:cubicBezTo>
                <a:cubicBezTo>
                  <a:pt x="1214120" y="431800"/>
                  <a:pt x="1225550" y="437515"/>
                  <a:pt x="1254125" y="431800"/>
                </a:cubicBezTo>
                <a:cubicBezTo>
                  <a:pt x="1282700" y="426085"/>
                  <a:pt x="1311910" y="422910"/>
                  <a:pt x="1326515" y="403225"/>
                </a:cubicBezTo>
                <a:cubicBezTo>
                  <a:pt x="1341120" y="383540"/>
                  <a:pt x="1332230" y="360680"/>
                  <a:pt x="1326515" y="332105"/>
                </a:cubicBezTo>
                <a:cubicBezTo>
                  <a:pt x="1320800" y="303530"/>
                  <a:pt x="1318260" y="276860"/>
                  <a:pt x="1297940" y="259715"/>
                </a:cubicBezTo>
                <a:cubicBezTo>
                  <a:pt x="1277620" y="242570"/>
                  <a:pt x="1254760" y="234315"/>
                  <a:pt x="1225550" y="245745"/>
                </a:cubicBezTo>
                <a:cubicBezTo>
                  <a:pt x="1196340" y="257175"/>
                  <a:pt x="1173480" y="288925"/>
                  <a:pt x="1153160" y="317500"/>
                </a:cubicBezTo>
                <a:cubicBezTo>
                  <a:pt x="1132840" y="346075"/>
                  <a:pt x="1133475" y="356870"/>
                  <a:pt x="1124585" y="388620"/>
                </a:cubicBezTo>
                <a:cubicBezTo>
                  <a:pt x="1115695" y="420370"/>
                  <a:pt x="1115695" y="440055"/>
                  <a:pt x="1109980" y="474980"/>
                </a:cubicBezTo>
                <a:cubicBezTo>
                  <a:pt x="1104265" y="509905"/>
                  <a:pt x="1098550" y="530225"/>
                  <a:pt x="1095375" y="561975"/>
                </a:cubicBezTo>
                <a:cubicBezTo>
                  <a:pt x="1092200" y="593725"/>
                  <a:pt x="1092200" y="601980"/>
                  <a:pt x="1095375" y="633730"/>
                </a:cubicBezTo>
                <a:cubicBezTo>
                  <a:pt x="1098550" y="665480"/>
                  <a:pt x="1098550" y="688975"/>
                  <a:pt x="1109980" y="720725"/>
                </a:cubicBezTo>
                <a:cubicBezTo>
                  <a:pt x="1121410" y="752475"/>
                  <a:pt x="1132840" y="760730"/>
                  <a:pt x="1153160" y="792480"/>
                </a:cubicBezTo>
                <a:cubicBezTo>
                  <a:pt x="1173480" y="824230"/>
                  <a:pt x="1196340" y="847725"/>
                  <a:pt x="1210945" y="879475"/>
                </a:cubicBezTo>
                <a:cubicBezTo>
                  <a:pt x="1225550" y="911225"/>
                  <a:pt x="1223645" y="938530"/>
                  <a:pt x="1225550" y="951230"/>
                </a:cubicBezTo>
              </a:path>
            </a:pathLst>
          </a:custGeom>
          <a:noFill/>
          <a:ln w="190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64160" y="3834130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0485" y="3481705"/>
            <a:ext cx="1499870" cy="151511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77850" y="3956050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894715" y="4086860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381125" y="4127500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246505" y="4447540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4" name="Text Box 73"/>
          <p:cNvSpPr txBox="1"/>
          <p:nvPr/>
        </p:nvSpPr>
        <p:spPr>
          <a:xfrm>
            <a:off x="9516110" y="2646680"/>
            <a:ext cx="20237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</a:rPr>
              <a:t>output</a:t>
            </a:r>
            <a:endParaRPr lang="en-US" altLang="en-US" b="1">
              <a:latin typeface="Latin Modern Sans" panose="00000500000000000000" charset="0"/>
              <a:cs typeface="Latin Modern Sans" panose="00000500000000000000" charset="0"/>
            </a:endParaRPr>
          </a:p>
          <a:p>
            <a:pPr algn="ctr"/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</a:rPr>
              <a:t>(Dive Prediction)</a:t>
            </a:r>
            <a:endParaRPr lang="en-US" altLang="en-US" b="1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75" name="Freeform 74"/>
          <p:cNvSpPr/>
          <p:nvPr/>
        </p:nvSpPr>
        <p:spPr>
          <a:xfrm>
            <a:off x="9867900" y="3664585"/>
            <a:ext cx="1334770" cy="951230"/>
          </a:xfrm>
          <a:custGeom>
            <a:avLst/>
            <a:gdLst>
              <a:gd name="connisteX0" fmla="*/ 0 w 1334470"/>
              <a:gd name="connsiteY0" fmla="*/ 0 h 951230"/>
              <a:gd name="connisteX1" fmla="*/ 72390 w 1334470"/>
              <a:gd name="connsiteY1" fmla="*/ 57785 h 951230"/>
              <a:gd name="connisteX2" fmla="*/ 173355 w 1334470"/>
              <a:gd name="connsiteY2" fmla="*/ 115570 h 951230"/>
              <a:gd name="connisteX3" fmla="*/ 259715 w 1334470"/>
              <a:gd name="connsiteY3" fmla="*/ 144780 h 951230"/>
              <a:gd name="connisteX4" fmla="*/ 332105 w 1334470"/>
              <a:gd name="connsiteY4" fmla="*/ 158750 h 951230"/>
              <a:gd name="connisteX5" fmla="*/ 447675 w 1334470"/>
              <a:gd name="connsiteY5" fmla="*/ 187960 h 951230"/>
              <a:gd name="connisteX6" fmla="*/ 518160 w 1334470"/>
              <a:gd name="connsiteY6" fmla="*/ 231140 h 951230"/>
              <a:gd name="connisteX7" fmla="*/ 605155 w 1334470"/>
              <a:gd name="connsiteY7" fmla="*/ 274320 h 951230"/>
              <a:gd name="connisteX8" fmla="*/ 676910 w 1334470"/>
              <a:gd name="connsiteY8" fmla="*/ 317500 h 951230"/>
              <a:gd name="connisteX9" fmla="*/ 749300 w 1334470"/>
              <a:gd name="connsiteY9" fmla="*/ 346710 h 951230"/>
              <a:gd name="connisteX10" fmla="*/ 821055 w 1334470"/>
              <a:gd name="connsiteY10" fmla="*/ 374015 h 951230"/>
              <a:gd name="connisteX11" fmla="*/ 893445 w 1334470"/>
              <a:gd name="connsiteY11" fmla="*/ 388620 h 951230"/>
              <a:gd name="connisteX12" fmla="*/ 979805 w 1334470"/>
              <a:gd name="connsiteY12" fmla="*/ 417195 h 951230"/>
              <a:gd name="connisteX13" fmla="*/ 1095375 w 1334470"/>
              <a:gd name="connsiteY13" fmla="*/ 431800 h 951230"/>
              <a:gd name="connisteX14" fmla="*/ 1182370 w 1334470"/>
              <a:gd name="connsiteY14" fmla="*/ 431800 h 951230"/>
              <a:gd name="connisteX15" fmla="*/ 1254125 w 1334470"/>
              <a:gd name="connsiteY15" fmla="*/ 431800 h 951230"/>
              <a:gd name="connisteX16" fmla="*/ 1326515 w 1334470"/>
              <a:gd name="connsiteY16" fmla="*/ 403225 h 951230"/>
              <a:gd name="connisteX17" fmla="*/ 1326515 w 1334470"/>
              <a:gd name="connsiteY17" fmla="*/ 332105 h 951230"/>
              <a:gd name="connisteX18" fmla="*/ 1297940 w 1334470"/>
              <a:gd name="connsiteY18" fmla="*/ 259715 h 951230"/>
              <a:gd name="connisteX19" fmla="*/ 1225550 w 1334470"/>
              <a:gd name="connsiteY19" fmla="*/ 245745 h 951230"/>
              <a:gd name="connisteX20" fmla="*/ 1153160 w 1334470"/>
              <a:gd name="connsiteY20" fmla="*/ 317500 h 951230"/>
              <a:gd name="connisteX21" fmla="*/ 1124585 w 1334470"/>
              <a:gd name="connsiteY21" fmla="*/ 388620 h 951230"/>
              <a:gd name="connisteX22" fmla="*/ 1109980 w 1334470"/>
              <a:gd name="connsiteY22" fmla="*/ 474980 h 951230"/>
              <a:gd name="connisteX23" fmla="*/ 1095375 w 1334470"/>
              <a:gd name="connsiteY23" fmla="*/ 561975 h 951230"/>
              <a:gd name="connisteX24" fmla="*/ 1095375 w 1334470"/>
              <a:gd name="connsiteY24" fmla="*/ 633730 h 951230"/>
              <a:gd name="connisteX25" fmla="*/ 1109980 w 1334470"/>
              <a:gd name="connsiteY25" fmla="*/ 720725 h 951230"/>
              <a:gd name="connisteX26" fmla="*/ 1153160 w 1334470"/>
              <a:gd name="connsiteY26" fmla="*/ 792480 h 951230"/>
              <a:gd name="connisteX27" fmla="*/ 1210945 w 1334470"/>
              <a:gd name="connsiteY27" fmla="*/ 879475 h 951230"/>
              <a:gd name="connisteX28" fmla="*/ 1225550 w 1334470"/>
              <a:gd name="connsiteY28" fmla="*/ 951230 h 9512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</a:cxnLst>
            <a:rect l="l" t="t" r="r" b="b"/>
            <a:pathLst>
              <a:path w="1334471" h="951230">
                <a:moveTo>
                  <a:pt x="0" y="0"/>
                </a:moveTo>
                <a:cubicBezTo>
                  <a:pt x="12700" y="10160"/>
                  <a:pt x="37465" y="34925"/>
                  <a:pt x="72390" y="57785"/>
                </a:cubicBezTo>
                <a:cubicBezTo>
                  <a:pt x="107315" y="80645"/>
                  <a:pt x="135890" y="98425"/>
                  <a:pt x="173355" y="115570"/>
                </a:cubicBezTo>
                <a:cubicBezTo>
                  <a:pt x="210820" y="132715"/>
                  <a:pt x="227965" y="135890"/>
                  <a:pt x="259715" y="144780"/>
                </a:cubicBezTo>
                <a:cubicBezTo>
                  <a:pt x="291465" y="153670"/>
                  <a:pt x="294640" y="149860"/>
                  <a:pt x="332105" y="158750"/>
                </a:cubicBezTo>
                <a:cubicBezTo>
                  <a:pt x="369570" y="167640"/>
                  <a:pt x="410210" y="173355"/>
                  <a:pt x="447675" y="187960"/>
                </a:cubicBezTo>
                <a:cubicBezTo>
                  <a:pt x="485140" y="202565"/>
                  <a:pt x="486410" y="213995"/>
                  <a:pt x="518160" y="231140"/>
                </a:cubicBezTo>
                <a:cubicBezTo>
                  <a:pt x="549910" y="248285"/>
                  <a:pt x="573405" y="257175"/>
                  <a:pt x="605155" y="274320"/>
                </a:cubicBezTo>
                <a:cubicBezTo>
                  <a:pt x="636905" y="291465"/>
                  <a:pt x="648335" y="302895"/>
                  <a:pt x="676910" y="317500"/>
                </a:cubicBezTo>
                <a:cubicBezTo>
                  <a:pt x="705485" y="332105"/>
                  <a:pt x="720725" y="335280"/>
                  <a:pt x="749300" y="346710"/>
                </a:cubicBezTo>
                <a:cubicBezTo>
                  <a:pt x="777875" y="358140"/>
                  <a:pt x="792480" y="365760"/>
                  <a:pt x="821055" y="374015"/>
                </a:cubicBezTo>
                <a:cubicBezTo>
                  <a:pt x="849630" y="382270"/>
                  <a:pt x="861695" y="379730"/>
                  <a:pt x="893445" y="388620"/>
                </a:cubicBezTo>
                <a:cubicBezTo>
                  <a:pt x="925195" y="397510"/>
                  <a:pt x="939165" y="408305"/>
                  <a:pt x="979805" y="417195"/>
                </a:cubicBezTo>
                <a:cubicBezTo>
                  <a:pt x="1020445" y="426085"/>
                  <a:pt x="1054735" y="428625"/>
                  <a:pt x="1095375" y="431800"/>
                </a:cubicBezTo>
                <a:cubicBezTo>
                  <a:pt x="1136015" y="434975"/>
                  <a:pt x="1150620" y="431800"/>
                  <a:pt x="1182370" y="431800"/>
                </a:cubicBezTo>
                <a:cubicBezTo>
                  <a:pt x="1214120" y="431800"/>
                  <a:pt x="1225550" y="437515"/>
                  <a:pt x="1254125" y="431800"/>
                </a:cubicBezTo>
                <a:cubicBezTo>
                  <a:pt x="1282700" y="426085"/>
                  <a:pt x="1311910" y="422910"/>
                  <a:pt x="1326515" y="403225"/>
                </a:cubicBezTo>
                <a:cubicBezTo>
                  <a:pt x="1341120" y="383540"/>
                  <a:pt x="1332230" y="360680"/>
                  <a:pt x="1326515" y="332105"/>
                </a:cubicBezTo>
                <a:cubicBezTo>
                  <a:pt x="1320800" y="303530"/>
                  <a:pt x="1318260" y="276860"/>
                  <a:pt x="1297940" y="259715"/>
                </a:cubicBezTo>
                <a:cubicBezTo>
                  <a:pt x="1277620" y="242570"/>
                  <a:pt x="1254760" y="234315"/>
                  <a:pt x="1225550" y="245745"/>
                </a:cubicBezTo>
                <a:cubicBezTo>
                  <a:pt x="1196340" y="257175"/>
                  <a:pt x="1173480" y="288925"/>
                  <a:pt x="1153160" y="317500"/>
                </a:cubicBezTo>
                <a:cubicBezTo>
                  <a:pt x="1132840" y="346075"/>
                  <a:pt x="1133475" y="356870"/>
                  <a:pt x="1124585" y="388620"/>
                </a:cubicBezTo>
                <a:cubicBezTo>
                  <a:pt x="1115695" y="420370"/>
                  <a:pt x="1115695" y="440055"/>
                  <a:pt x="1109980" y="474980"/>
                </a:cubicBezTo>
                <a:cubicBezTo>
                  <a:pt x="1104265" y="509905"/>
                  <a:pt x="1098550" y="530225"/>
                  <a:pt x="1095375" y="561975"/>
                </a:cubicBezTo>
                <a:cubicBezTo>
                  <a:pt x="1092200" y="593725"/>
                  <a:pt x="1092200" y="601980"/>
                  <a:pt x="1095375" y="633730"/>
                </a:cubicBezTo>
                <a:cubicBezTo>
                  <a:pt x="1098550" y="665480"/>
                  <a:pt x="1098550" y="688975"/>
                  <a:pt x="1109980" y="720725"/>
                </a:cubicBezTo>
                <a:cubicBezTo>
                  <a:pt x="1121410" y="752475"/>
                  <a:pt x="1132840" y="760730"/>
                  <a:pt x="1153160" y="792480"/>
                </a:cubicBezTo>
                <a:cubicBezTo>
                  <a:pt x="1173480" y="824230"/>
                  <a:pt x="1196340" y="847725"/>
                  <a:pt x="1210945" y="879475"/>
                </a:cubicBezTo>
                <a:cubicBezTo>
                  <a:pt x="1225550" y="911225"/>
                  <a:pt x="1223645" y="938530"/>
                  <a:pt x="1225550" y="951230"/>
                </a:cubicBezTo>
              </a:path>
            </a:pathLst>
          </a:custGeom>
          <a:noFill/>
          <a:ln w="190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9979025" y="3712210"/>
            <a:ext cx="107315" cy="115570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785350" y="3359785"/>
            <a:ext cx="1499870" cy="151511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0292715" y="3834130"/>
            <a:ext cx="107315" cy="11557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0609580" y="3964940"/>
            <a:ext cx="107315" cy="11557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11085830" y="3994150"/>
            <a:ext cx="107315" cy="11557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0961370" y="4344670"/>
            <a:ext cx="107315" cy="11557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9293860" y="4179570"/>
            <a:ext cx="346075" cy="57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V="1">
            <a:off x="8114665" y="3957955"/>
            <a:ext cx="392430" cy="31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V="1">
            <a:off x="3567430" y="3954780"/>
            <a:ext cx="392430" cy="31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Box 40"/>
          <p:cNvSpPr txBox="1"/>
          <p:nvPr/>
        </p:nvSpPr>
        <p:spPr>
          <a:xfrm>
            <a:off x="9541510" y="4927600"/>
            <a:ext cx="19983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20-steps diving probabilities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53" name="Text Box 52"/>
          <p:cNvSpPr txBox="1"/>
          <p:nvPr/>
        </p:nvSpPr>
        <p:spPr>
          <a:xfrm>
            <a:off x="-38100" y="4996815"/>
            <a:ext cx="17792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20-steps timeseries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811020" y="4173855"/>
            <a:ext cx="346075" cy="57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56"/>
          <p:cNvSpPr txBox="1"/>
          <p:nvPr/>
        </p:nvSpPr>
        <p:spPr>
          <a:xfrm>
            <a:off x="2809875" y="2562860"/>
            <a:ext cx="607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3 ch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" name="Rectangle 58"/>
          <p:cNvSpPr/>
          <p:nvPr/>
        </p:nvSpPr>
        <p:spPr>
          <a:xfrm>
            <a:off x="-377190" y="-3529965"/>
            <a:ext cx="13268325" cy="10773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37" name="Group 136"/>
          <p:cNvGrpSpPr/>
          <p:nvPr/>
        </p:nvGrpSpPr>
        <p:grpSpPr>
          <a:xfrm>
            <a:off x="2670810" y="2882900"/>
            <a:ext cx="6104255" cy="3848100"/>
            <a:chOff x="4206" y="4612"/>
            <a:chExt cx="9613" cy="6060"/>
          </a:xfrm>
        </p:grpSpPr>
        <p:sp>
          <p:nvSpPr>
            <p:cNvPr id="94" name="Rounded Rectangle 93"/>
            <p:cNvSpPr/>
            <p:nvPr/>
          </p:nvSpPr>
          <p:spPr>
            <a:xfrm>
              <a:off x="4568" y="4612"/>
              <a:ext cx="9251" cy="60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492" y="6425"/>
              <a:ext cx="394" cy="31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 flipV="1">
              <a:off x="5227" y="6469"/>
              <a:ext cx="7" cy="311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 Box 72"/>
            <p:cNvSpPr txBox="1"/>
            <p:nvPr/>
          </p:nvSpPr>
          <p:spPr>
            <a:xfrm>
              <a:off x="4206" y="9704"/>
              <a:ext cx="223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>
                  <a:latin typeface="Latin Modern Sans" panose="00000500000000000000" charset="0"/>
                  <a:cs typeface="Latin Modern Sans" panose="00000500000000000000" charset="0"/>
                </a:rPr>
                <a:t>time</a:t>
              </a:r>
              <a:endParaRPr lang="en-US" altLang="en-US">
                <a:latin typeface="Latin Modern Sans" panose="00000500000000000000" charset="0"/>
                <a:cs typeface="Latin Modern Sans" panose="00000500000000000000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8571" y="6445"/>
              <a:ext cx="545" cy="31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2539" y="6469"/>
              <a:ext cx="182" cy="315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en-US"/>
            </a:p>
          </p:txBody>
        </p:sp>
        <p:sp>
          <p:nvSpPr>
            <p:cNvPr id="2" name="Text Box 1"/>
            <p:cNvSpPr txBox="1"/>
            <p:nvPr/>
          </p:nvSpPr>
          <p:spPr>
            <a:xfrm>
              <a:off x="6687" y="5882"/>
              <a:ext cx="95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>
                  <a:latin typeface="Latin Modern Sans" panose="00000500000000000000" charset="0"/>
                  <a:cs typeface="Latin Modern Sans" panose="00000500000000000000" charset="0"/>
                </a:rPr>
                <a:t>8 ch</a:t>
              </a:r>
              <a:endParaRPr lang="en-US" altLang="en-US">
                <a:latin typeface="Latin Modern Sans" panose="00000500000000000000" charset="0"/>
                <a:cs typeface="Latin Modern Sans" panose="00000500000000000000" charset="0"/>
              </a:endParaRPr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10283" y="5842"/>
              <a:ext cx="113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>
                  <a:latin typeface="Latin Modern Sans" panose="00000500000000000000" charset="0"/>
                  <a:cs typeface="Latin Modern Sans" panose="00000500000000000000" charset="0"/>
                </a:rPr>
                <a:t>32 ch</a:t>
              </a:r>
              <a:endParaRPr lang="en-US" altLang="en-US">
                <a:latin typeface="Latin Modern Sans" panose="00000500000000000000" charset="0"/>
                <a:cs typeface="Latin Modern Sans" panose="00000500000000000000" charset="0"/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12079" y="5823"/>
              <a:ext cx="110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>
                  <a:latin typeface="Latin Modern Sans" panose="00000500000000000000" charset="0"/>
                  <a:cs typeface="Latin Modern Sans" panose="00000500000000000000" charset="0"/>
                </a:rPr>
                <a:t>1 ch</a:t>
              </a:r>
              <a:endParaRPr lang="en-US" altLang="en-US">
                <a:latin typeface="Latin Modern Sans" panose="00000500000000000000" charset="0"/>
                <a:cs typeface="Latin Modern Sans" panose="00000500000000000000" charset="0"/>
              </a:endParaRPr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8048" y="4796"/>
              <a:ext cx="22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b="1">
                  <a:latin typeface="Latin Modern Sans" panose="00000500000000000000" charset="0"/>
                  <a:cs typeface="Latin Modern Sans" panose="00000500000000000000" charset="0"/>
                </a:rPr>
                <a:t>CNNet</a:t>
              </a:r>
              <a:endParaRPr lang="en-US" altLang="en-US" b="1">
                <a:latin typeface="Latin Modern Sans" panose="00000500000000000000" charset="0"/>
                <a:cs typeface="Latin Modern Sans" panose="00000500000000000000" charset="0"/>
              </a:endParaRPr>
            </a:p>
          </p:txBody>
        </p:sp>
        <p:cxnSp>
          <p:nvCxnSpPr>
            <p:cNvPr id="201" name="Straight Arrow Connector 200"/>
            <p:cNvCxnSpPr/>
            <p:nvPr/>
          </p:nvCxnSpPr>
          <p:spPr>
            <a:xfrm flipV="1">
              <a:off x="11783" y="7982"/>
              <a:ext cx="618" cy="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 Box 56"/>
            <p:cNvSpPr txBox="1"/>
            <p:nvPr/>
          </p:nvSpPr>
          <p:spPr>
            <a:xfrm>
              <a:off x="5234" y="5823"/>
              <a:ext cx="95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>
                  <a:latin typeface="Latin Modern Sans" panose="00000500000000000000" charset="0"/>
                  <a:cs typeface="Latin Modern Sans" panose="00000500000000000000" charset="0"/>
                </a:rPr>
                <a:t>3 ch</a:t>
              </a:r>
              <a:endParaRPr lang="en-US" altLang="en-US">
                <a:latin typeface="Latin Modern Sans" panose="00000500000000000000" charset="0"/>
                <a:cs typeface="Latin Modern Sans" panose="00000500000000000000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7643" y="8015"/>
              <a:ext cx="618" cy="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7004" y="6462"/>
              <a:ext cx="322" cy="315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6141" y="8015"/>
              <a:ext cx="618" cy="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10248" y="6422"/>
              <a:ext cx="1206" cy="315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9363" y="7987"/>
              <a:ext cx="618" cy="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 Box 14"/>
            <p:cNvSpPr txBox="1"/>
            <p:nvPr/>
          </p:nvSpPr>
          <p:spPr>
            <a:xfrm>
              <a:off x="8261" y="5889"/>
              <a:ext cx="113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>
                  <a:latin typeface="Latin Modern Sans" panose="00000500000000000000" charset="0"/>
                  <a:cs typeface="Latin Modern Sans" panose="00000500000000000000" charset="0"/>
                </a:rPr>
                <a:t>16 ch</a:t>
              </a:r>
              <a:endParaRPr lang="en-US" altLang="en-US">
                <a:latin typeface="Latin Modern Sans" panose="00000500000000000000" charset="0"/>
                <a:cs typeface="Latin Modern Sans" panose="00000500000000000000" charset="0"/>
              </a:endParaRPr>
            </a:p>
          </p:txBody>
        </p:sp>
      </p:grpSp>
      <p:sp>
        <p:nvSpPr>
          <p:cNvPr id="20" name="Text Box 19"/>
          <p:cNvSpPr txBox="1"/>
          <p:nvPr/>
        </p:nvSpPr>
        <p:spPr>
          <a:xfrm>
            <a:off x="2025650" y="1105535"/>
            <a:ext cx="1416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time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8696325" y="-3320415"/>
            <a:ext cx="38315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2000" b="1">
                <a:solidFill>
                  <a:srgbClr val="FF0000"/>
                </a:solidFill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→</a:t>
            </a:r>
            <a:r>
              <a:rPr lang="en-US" altLang="en-US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 Conv1d 5x5 + ReLU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  <a:sym typeface="+mn-ea"/>
            </a:endParaRPr>
          </a:p>
          <a:p>
            <a:pPr algn="l"/>
            <a:r>
              <a:rPr lang="en-US" altLang="en-US" sz="2000" b="1">
                <a:solidFill>
                  <a:srgbClr val="FFC000"/>
                </a:solidFill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→</a:t>
            </a:r>
            <a:r>
              <a:rPr lang="en-US" altLang="en-US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 Conv1d 5x5 + ReLU + MaxPool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  <a:sym typeface="+mn-ea"/>
            </a:endParaRPr>
          </a:p>
          <a:p>
            <a:pPr algn="l"/>
            <a:r>
              <a:rPr lang="en-US" altLang="en-US" sz="2000" b="1">
                <a:solidFill>
                  <a:srgbClr val="00B050"/>
                </a:solidFill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→</a:t>
            </a:r>
            <a:r>
              <a:rPr lang="en-US" altLang="en-US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 UpConv1d 5x5 + ReLU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  <a:sym typeface="+mn-ea"/>
            </a:endParaRPr>
          </a:p>
          <a:p>
            <a:pPr algn="l"/>
            <a:r>
              <a:rPr lang="en-US" altLang="en-US" sz="2000" b="1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→ </a:t>
            </a:r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Concatenate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grpSp>
        <p:nvGrpSpPr>
          <p:cNvPr id="141" name="Group 140"/>
          <p:cNvGrpSpPr/>
          <p:nvPr/>
        </p:nvGrpSpPr>
        <p:grpSpPr>
          <a:xfrm>
            <a:off x="9670415" y="-1081405"/>
            <a:ext cx="2315210" cy="2926080"/>
            <a:chOff x="14869" y="-1796"/>
            <a:chExt cx="3646" cy="4608"/>
          </a:xfrm>
        </p:grpSpPr>
        <p:cxnSp>
          <p:nvCxnSpPr>
            <p:cNvPr id="89" name="Straight Arrow Connector 88"/>
            <p:cNvCxnSpPr/>
            <p:nvPr/>
          </p:nvCxnSpPr>
          <p:spPr>
            <a:xfrm>
              <a:off x="14869" y="606"/>
              <a:ext cx="545" cy="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 Box 62"/>
            <p:cNvSpPr txBox="1"/>
            <p:nvPr/>
          </p:nvSpPr>
          <p:spPr>
            <a:xfrm>
              <a:off x="15329" y="-1796"/>
              <a:ext cx="318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b="1">
                  <a:latin typeface="Latin Modern Sans" panose="00000500000000000000" charset="0"/>
                  <a:cs typeface="Latin Modern Sans" panose="00000500000000000000" charset="0"/>
                </a:rPr>
                <a:t>output</a:t>
              </a:r>
              <a:endParaRPr lang="en-US" altLang="en-US" b="1">
                <a:latin typeface="Latin Modern Sans" panose="00000500000000000000" charset="0"/>
                <a:cs typeface="Latin Modern Sans" panose="00000500000000000000" charset="0"/>
              </a:endParaRPr>
            </a:p>
            <a:p>
              <a:pPr algn="ctr"/>
              <a:r>
                <a:rPr lang="en-US" altLang="en-US" b="1">
                  <a:latin typeface="Latin Modern Sans" panose="00000500000000000000" charset="0"/>
                  <a:cs typeface="Latin Modern Sans" panose="00000500000000000000" charset="0"/>
                </a:rPr>
                <a:t>(Dive Prediction)</a:t>
              </a:r>
              <a:endParaRPr lang="en-US" altLang="en-US" b="1">
                <a:latin typeface="Latin Modern Sans" panose="00000500000000000000" charset="0"/>
                <a:cs typeface="Latin Modern Sans" panose="00000500000000000000" charset="0"/>
              </a:endParaRPr>
            </a:p>
          </p:txBody>
        </p:sp>
        <p:sp>
          <p:nvSpPr>
            <p:cNvPr id="65" name="Freeform 64"/>
            <p:cNvSpPr/>
            <p:nvPr/>
          </p:nvSpPr>
          <p:spPr>
            <a:xfrm>
              <a:off x="15883" y="-193"/>
              <a:ext cx="2102" cy="1498"/>
            </a:xfrm>
            <a:custGeom>
              <a:avLst/>
              <a:gdLst>
                <a:gd name="connisteX0" fmla="*/ 0 w 1334470"/>
                <a:gd name="connsiteY0" fmla="*/ 0 h 951230"/>
                <a:gd name="connisteX1" fmla="*/ 72390 w 1334470"/>
                <a:gd name="connsiteY1" fmla="*/ 57785 h 951230"/>
                <a:gd name="connisteX2" fmla="*/ 173355 w 1334470"/>
                <a:gd name="connsiteY2" fmla="*/ 115570 h 951230"/>
                <a:gd name="connisteX3" fmla="*/ 259715 w 1334470"/>
                <a:gd name="connsiteY3" fmla="*/ 144780 h 951230"/>
                <a:gd name="connisteX4" fmla="*/ 332105 w 1334470"/>
                <a:gd name="connsiteY4" fmla="*/ 158750 h 951230"/>
                <a:gd name="connisteX5" fmla="*/ 447675 w 1334470"/>
                <a:gd name="connsiteY5" fmla="*/ 187960 h 951230"/>
                <a:gd name="connisteX6" fmla="*/ 518160 w 1334470"/>
                <a:gd name="connsiteY6" fmla="*/ 231140 h 951230"/>
                <a:gd name="connisteX7" fmla="*/ 605155 w 1334470"/>
                <a:gd name="connsiteY7" fmla="*/ 274320 h 951230"/>
                <a:gd name="connisteX8" fmla="*/ 676910 w 1334470"/>
                <a:gd name="connsiteY8" fmla="*/ 317500 h 951230"/>
                <a:gd name="connisteX9" fmla="*/ 749300 w 1334470"/>
                <a:gd name="connsiteY9" fmla="*/ 346710 h 951230"/>
                <a:gd name="connisteX10" fmla="*/ 821055 w 1334470"/>
                <a:gd name="connsiteY10" fmla="*/ 374015 h 951230"/>
                <a:gd name="connisteX11" fmla="*/ 893445 w 1334470"/>
                <a:gd name="connsiteY11" fmla="*/ 388620 h 951230"/>
                <a:gd name="connisteX12" fmla="*/ 979805 w 1334470"/>
                <a:gd name="connsiteY12" fmla="*/ 417195 h 951230"/>
                <a:gd name="connisteX13" fmla="*/ 1095375 w 1334470"/>
                <a:gd name="connsiteY13" fmla="*/ 431800 h 951230"/>
                <a:gd name="connisteX14" fmla="*/ 1182370 w 1334470"/>
                <a:gd name="connsiteY14" fmla="*/ 431800 h 951230"/>
                <a:gd name="connisteX15" fmla="*/ 1254125 w 1334470"/>
                <a:gd name="connsiteY15" fmla="*/ 431800 h 951230"/>
                <a:gd name="connisteX16" fmla="*/ 1326515 w 1334470"/>
                <a:gd name="connsiteY16" fmla="*/ 403225 h 951230"/>
                <a:gd name="connisteX17" fmla="*/ 1326515 w 1334470"/>
                <a:gd name="connsiteY17" fmla="*/ 332105 h 951230"/>
                <a:gd name="connisteX18" fmla="*/ 1297940 w 1334470"/>
                <a:gd name="connsiteY18" fmla="*/ 259715 h 951230"/>
                <a:gd name="connisteX19" fmla="*/ 1225550 w 1334470"/>
                <a:gd name="connsiteY19" fmla="*/ 245745 h 951230"/>
                <a:gd name="connisteX20" fmla="*/ 1153160 w 1334470"/>
                <a:gd name="connsiteY20" fmla="*/ 317500 h 951230"/>
                <a:gd name="connisteX21" fmla="*/ 1124585 w 1334470"/>
                <a:gd name="connsiteY21" fmla="*/ 388620 h 951230"/>
                <a:gd name="connisteX22" fmla="*/ 1109980 w 1334470"/>
                <a:gd name="connsiteY22" fmla="*/ 474980 h 951230"/>
                <a:gd name="connisteX23" fmla="*/ 1095375 w 1334470"/>
                <a:gd name="connsiteY23" fmla="*/ 561975 h 951230"/>
                <a:gd name="connisteX24" fmla="*/ 1095375 w 1334470"/>
                <a:gd name="connsiteY24" fmla="*/ 633730 h 951230"/>
                <a:gd name="connisteX25" fmla="*/ 1109980 w 1334470"/>
                <a:gd name="connsiteY25" fmla="*/ 720725 h 951230"/>
                <a:gd name="connisteX26" fmla="*/ 1153160 w 1334470"/>
                <a:gd name="connsiteY26" fmla="*/ 792480 h 951230"/>
                <a:gd name="connisteX27" fmla="*/ 1210945 w 1334470"/>
                <a:gd name="connsiteY27" fmla="*/ 879475 h 951230"/>
                <a:gd name="connisteX28" fmla="*/ 1225550 w 1334470"/>
                <a:gd name="connsiteY28" fmla="*/ 951230 h 95123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</a:cxnLst>
              <a:rect l="l" t="t" r="r" b="b"/>
              <a:pathLst>
                <a:path w="1334471" h="951230">
                  <a:moveTo>
                    <a:pt x="0" y="0"/>
                  </a:moveTo>
                  <a:cubicBezTo>
                    <a:pt x="12700" y="10160"/>
                    <a:pt x="37465" y="34925"/>
                    <a:pt x="72390" y="57785"/>
                  </a:cubicBezTo>
                  <a:cubicBezTo>
                    <a:pt x="107315" y="80645"/>
                    <a:pt x="135890" y="98425"/>
                    <a:pt x="173355" y="115570"/>
                  </a:cubicBezTo>
                  <a:cubicBezTo>
                    <a:pt x="210820" y="132715"/>
                    <a:pt x="227965" y="135890"/>
                    <a:pt x="259715" y="144780"/>
                  </a:cubicBezTo>
                  <a:cubicBezTo>
                    <a:pt x="291465" y="153670"/>
                    <a:pt x="294640" y="149860"/>
                    <a:pt x="332105" y="158750"/>
                  </a:cubicBezTo>
                  <a:cubicBezTo>
                    <a:pt x="369570" y="167640"/>
                    <a:pt x="410210" y="173355"/>
                    <a:pt x="447675" y="187960"/>
                  </a:cubicBezTo>
                  <a:cubicBezTo>
                    <a:pt x="485140" y="202565"/>
                    <a:pt x="486410" y="213995"/>
                    <a:pt x="518160" y="231140"/>
                  </a:cubicBezTo>
                  <a:cubicBezTo>
                    <a:pt x="549910" y="248285"/>
                    <a:pt x="573405" y="257175"/>
                    <a:pt x="605155" y="274320"/>
                  </a:cubicBezTo>
                  <a:cubicBezTo>
                    <a:pt x="636905" y="291465"/>
                    <a:pt x="648335" y="302895"/>
                    <a:pt x="676910" y="317500"/>
                  </a:cubicBezTo>
                  <a:cubicBezTo>
                    <a:pt x="705485" y="332105"/>
                    <a:pt x="720725" y="335280"/>
                    <a:pt x="749300" y="346710"/>
                  </a:cubicBezTo>
                  <a:cubicBezTo>
                    <a:pt x="777875" y="358140"/>
                    <a:pt x="792480" y="365760"/>
                    <a:pt x="821055" y="374015"/>
                  </a:cubicBezTo>
                  <a:cubicBezTo>
                    <a:pt x="849630" y="382270"/>
                    <a:pt x="861695" y="379730"/>
                    <a:pt x="893445" y="388620"/>
                  </a:cubicBezTo>
                  <a:cubicBezTo>
                    <a:pt x="925195" y="397510"/>
                    <a:pt x="939165" y="408305"/>
                    <a:pt x="979805" y="417195"/>
                  </a:cubicBezTo>
                  <a:cubicBezTo>
                    <a:pt x="1020445" y="426085"/>
                    <a:pt x="1054735" y="428625"/>
                    <a:pt x="1095375" y="431800"/>
                  </a:cubicBezTo>
                  <a:cubicBezTo>
                    <a:pt x="1136015" y="434975"/>
                    <a:pt x="1150620" y="431800"/>
                    <a:pt x="1182370" y="431800"/>
                  </a:cubicBezTo>
                  <a:cubicBezTo>
                    <a:pt x="1214120" y="431800"/>
                    <a:pt x="1225550" y="437515"/>
                    <a:pt x="1254125" y="431800"/>
                  </a:cubicBezTo>
                  <a:cubicBezTo>
                    <a:pt x="1282700" y="426085"/>
                    <a:pt x="1311910" y="422910"/>
                    <a:pt x="1326515" y="403225"/>
                  </a:cubicBezTo>
                  <a:cubicBezTo>
                    <a:pt x="1341120" y="383540"/>
                    <a:pt x="1332230" y="360680"/>
                    <a:pt x="1326515" y="332105"/>
                  </a:cubicBezTo>
                  <a:cubicBezTo>
                    <a:pt x="1320800" y="303530"/>
                    <a:pt x="1318260" y="276860"/>
                    <a:pt x="1297940" y="259715"/>
                  </a:cubicBezTo>
                  <a:cubicBezTo>
                    <a:pt x="1277620" y="242570"/>
                    <a:pt x="1254760" y="234315"/>
                    <a:pt x="1225550" y="245745"/>
                  </a:cubicBezTo>
                  <a:cubicBezTo>
                    <a:pt x="1196340" y="257175"/>
                    <a:pt x="1173480" y="288925"/>
                    <a:pt x="1153160" y="317500"/>
                  </a:cubicBezTo>
                  <a:cubicBezTo>
                    <a:pt x="1132840" y="346075"/>
                    <a:pt x="1133475" y="356870"/>
                    <a:pt x="1124585" y="388620"/>
                  </a:cubicBezTo>
                  <a:cubicBezTo>
                    <a:pt x="1115695" y="420370"/>
                    <a:pt x="1115695" y="440055"/>
                    <a:pt x="1109980" y="474980"/>
                  </a:cubicBezTo>
                  <a:cubicBezTo>
                    <a:pt x="1104265" y="509905"/>
                    <a:pt x="1098550" y="530225"/>
                    <a:pt x="1095375" y="561975"/>
                  </a:cubicBezTo>
                  <a:cubicBezTo>
                    <a:pt x="1092200" y="593725"/>
                    <a:pt x="1092200" y="601980"/>
                    <a:pt x="1095375" y="633730"/>
                  </a:cubicBezTo>
                  <a:cubicBezTo>
                    <a:pt x="1098550" y="665480"/>
                    <a:pt x="1098550" y="688975"/>
                    <a:pt x="1109980" y="720725"/>
                  </a:cubicBezTo>
                  <a:cubicBezTo>
                    <a:pt x="1121410" y="752475"/>
                    <a:pt x="1132840" y="760730"/>
                    <a:pt x="1153160" y="792480"/>
                  </a:cubicBezTo>
                  <a:cubicBezTo>
                    <a:pt x="1173480" y="824230"/>
                    <a:pt x="1196340" y="847725"/>
                    <a:pt x="1210945" y="879475"/>
                  </a:cubicBezTo>
                  <a:cubicBezTo>
                    <a:pt x="1225550" y="911225"/>
                    <a:pt x="1223645" y="938530"/>
                    <a:pt x="1225550" y="951230"/>
                  </a:cubicBezTo>
                </a:path>
              </a:pathLst>
            </a:cu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6058" y="-118"/>
              <a:ext cx="169" cy="18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5753" y="-673"/>
              <a:ext cx="2362" cy="238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16552" y="74"/>
              <a:ext cx="169" cy="1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17051" y="280"/>
              <a:ext cx="169" cy="18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17801" y="326"/>
              <a:ext cx="169" cy="18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17605" y="878"/>
              <a:ext cx="169" cy="1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3" name="Text Box 92"/>
            <p:cNvSpPr txBox="1"/>
            <p:nvPr/>
          </p:nvSpPr>
          <p:spPr>
            <a:xfrm>
              <a:off x="15369" y="1796"/>
              <a:ext cx="3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>
                  <a:latin typeface="Latin Modern Sans" panose="00000500000000000000" charset="0"/>
                  <a:cs typeface="Latin Modern Sans" panose="00000500000000000000" charset="0"/>
                </a:rPr>
                <a:t>20-steps diving probabilities</a:t>
              </a:r>
              <a:endParaRPr lang="en-US" altLang="en-US">
                <a:latin typeface="Latin Modern Sans" panose="00000500000000000000" charset="0"/>
                <a:cs typeface="Latin Modern Sans" panose="00000500000000000000" charset="0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-86995" y="-1045210"/>
            <a:ext cx="2239010" cy="2892425"/>
            <a:chOff x="-137" y="-1646"/>
            <a:chExt cx="3526" cy="4555"/>
          </a:xfrm>
        </p:grpSpPr>
        <p:sp>
          <p:nvSpPr>
            <p:cNvPr id="44" name="Text Box 43"/>
            <p:cNvSpPr txBox="1"/>
            <p:nvPr/>
          </p:nvSpPr>
          <p:spPr>
            <a:xfrm>
              <a:off x="-137" y="-1646"/>
              <a:ext cx="280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b="1">
                  <a:latin typeface="Latin Modern Sans" panose="00000500000000000000" charset="0"/>
                  <a:cs typeface="Latin Modern Sans" panose="00000500000000000000" charset="0"/>
                </a:rPr>
                <a:t>input</a:t>
              </a:r>
              <a:endParaRPr lang="en-US" altLang="en-US" b="1">
                <a:latin typeface="Latin Modern Sans" panose="00000500000000000000" charset="0"/>
                <a:cs typeface="Latin Modern Sans" panose="00000500000000000000" charset="0"/>
              </a:endParaRPr>
            </a:p>
            <a:p>
              <a:pPr algn="ctr"/>
              <a:r>
                <a:rPr lang="en-US" altLang="en-US" b="1">
                  <a:latin typeface="Latin Modern Sans" panose="00000500000000000000" charset="0"/>
                  <a:cs typeface="Latin Modern Sans" panose="00000500000000000000" charset="0"/>
                </a:rPr>
                <a:t>(GPS track)</a:t>
              </a:r>
              <a:endParaRPr lang="en-US" altLang="en-US" b="1">
                <a:latin typeface="Latin Modern Sans" panose="00000500000000000000" charset="0"/>
                <a:cs typeface="Latin Modern Sans" panose="00000500000000000000" charset="0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234" y="-13"/>
              <a:ext cx="2102" cy="1498"/>
            </a:xfrm>
            <a:custGeom>
              <a:avLst/>
              <a:gdLst>
                <a:gd name="connisteX0" fmla="*/ 0 w 1334470"/>
                <a:gd name="connsiteY0" fmla="*/ 0 h 951230"/>
                <a:gd name="connisteX1" fmla="*/ 72390 w 1334470"/>
                <a:gd name="connsiteY1" fmla="*/ 57785 h 951230"/>
                <a:gd name="connisteX2" fmla="*/ 173355 w 1334470"/>
                <a:gd name="connsiteY2" fmla="*/ 115570 h 951230"/>
                <a:gd name="connisteX3" fmla="*/ 259715 w 1334470"/>
                <a:gd name="connsiteY3" fmla="*/ 144780 h 951230"/>
                <a:gd name="connisteX4" fmla="*/ 332105 w 1334470"/>
                <a:gd name="connsiteY4" fmla="*/ 158750 h 951230"/>
                <a:gd name="connisteX5" fmla="*/ 447675 w 1334470"/>
                <a:gd name="connsiteY5" fmla="*/ 187960 h 951230"/>
                <a:gd name="connisteX6" fmla="*/ 518160 w 1334470"/>
                <a:gd name="connsiteY6" fmla="*/ 231140 h 951230"/>
                <a:gd name="connisteX7" fmla="*/ 605155 w 1334470"/>
                <a:gd name="connsiteY7" fmla="*/ 274320 h 951230"/>
                <a:gd name="connisteX8" fmla="*/ 676910 w 1334470"/>
                <a:gd name="connsiteY8" fmla="*/ 317500 h 951230"/>
                <a:gd name="connisteX9" fmla="*/ 749300 w 1334470"/>
                <a:gd name="connsiteY9" fmla="*/ 346710 h 951230"/>
                <a:gd name="connisteX10" fmla="*/ 821055 w 1334470"/>
                <a:gd name="connsiteY10" fmla="*/ 374015 h 951230"/>
                <a:gd name="connisteX11" fmla="*/ 893445 w 1334470"/>
                <a:gd name="connsiteY11" fmla="*/ 388620 h 951230"/>
                <a:gd name="connisteX12" fmla="*/ 979805 w 1334470"/>
                <a:gd name="connsiteY12" fmla="*/ 417195 h 951230"/>
                <a:gd name="connisteX13" fmla="*/ 1095375 w 1334470"/>
                <a:gd name="connsiteY13" fmla="*/ 431800 h 951230"/>
                <a:gd name="connisteX14" fmla="*/ 1182370 w 1334470"/>
                <a:gd name="connsiteY14" fmla="*/ 431800 h 951230"/>
                <a:gd name="connisteX15" fmla="*/ 1254125 w 1334470"/>
                <a:gd name="connsiteY15" fmla="*/ 431800 h 951230"/>
                <a:gd name="connisteX16" fmla="*/ 1326515 w 1334470"/>
                <a:gd name="connsiteY16" fmla="*/ 403225 h 951230"/>
                <a:gd name="connisteX17" fmla="*/ 1326515 w 1334470"/>
                <a:gd name="connsiteY17" fmla="*/ 332105 h 951230"/>
                <a:gd name="connisteX18" fmla="*/ 1297940 w 1334470"/>
                <a:gd name="connsiteY18" fmla="*/ 259715 h 951230"/>
                <a:gd name="connisteX19" fmla="*/ 1225550 w 1334470"/>
                <a:gd name="connsiteY19" fmla="*/ 245745 h 951230"/>
                <a:gd name="connisteX20" fmla="*/ 1153160 w 1334470"/>
                <a:gd name="connsiteY20" fmla="*/ 317500 h 951230"/>
                <a:gd name="connisteX21" fmla="*/ 1124585 w 1334470"/>
                <a:gd name="connsiteY21" fmla="*/ 388620 h 951230"/>
                <a:gd name="connisteX22" fmla="*/ 1109980 w 1334470"/>
                <a:gd name="connsiteY22" fmla="*/ 474980 h 951230"/>
                <a:gd name="connisteX23" fmla="*/ 1095375 w 1334470"/>
                <a:gd name="connsiteY23" fmla="*/ 561975 h 951230"/>
                <a:gd name="connisteX24" fmla="*/ 1095375 w 1334470"/>
                <a:gd name="connsiteY24" fmla="*/ 633730 h 951230"/>
                <a:gd name="connisteX25" fmla="*/ 1109980 w 1334470"/>
                <a:gd name="connsiteY25" fmla="*/ 720725 h 951230"/>
                <a:gd name="connisteX26" fmla="*/ 1153160 w 1334470"/>
                <a:gd name="connsiteY26" fmla="*/ 792480 h 951230"/>
                <a:gd name="connisteX27" fmla="*/ 1210945 w 1334470"/>
                <a:gd name="connsiteY27" fmla="*/ 879475 h 951230"/>
                <a:gd name="connisteX28" fmla="*/ 1225550 w 1334470"/>
                <a:gd name="connsiteY28" fmla="*/ 951230 h 95123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</a:cxnLst>
              <a:rect l="l" t="t" r="r" b="b"/>
              <a:pathLst>
                <a:path w="1334471" h="951230">
                  <a:moveTo>
                    <a:pt x="0" y="0"/>
                  </a:moveTo>
                  <a:cubicBezTo>
                    <a:pt x="12700" y="10160"/>
                    <a:pt x="37465" y="34925"/>
                    <a:pt x="72390" y="57785"/>
                  </a:cubicBezTo>
                  <a:cubicBezTo>
                    <a:pt x="107315" y="80645"/>
                    <a:pt x="135890" y="98425"/>
                    <a:pt x="173355" y="115570"/>
                  </a:cubicBezTo>
                  <a:cubicBezTo>
                    <a:pt x="210820" y="132715"/>
                    <a:pt x="227965" y="135890"/>
                    <a:pt x="259715" y="144780"/>
                  </a:cubicBezTo>
                  <a:cubicBezTo>
                    <a:pt x="291465" y="153670"/>
                    <a:pt x="294640" y="149860"/>
                    <a:pt x="332105" y="158750"/>
                  </a:cubicBezTo>
                  <a:cubicBezTo>
                    <a:pt x="369570" y="167640"/>
                    <a:pt x="410210" y="173355"/>
                    <a:pt x="447675" y="187960"/>
                  </a:cubicBezTo>
                  <a:cubicBezTo>
                    <a:pt x="485140" y="202565"/>
                    <a:pt x="486410" y="213995"/>
                    <a:pt x="518160" y="231140"/>
                  </a:cubicBezTo>
                  <a:cubicBezTo>
                    <a:pt x="549910" y="248285"/>
                    <a:pt x="573405" y="257175"/>
                    <a:pt x="605155" y="274320"/>
                  </a:cubicBezTo>
                  <a:cubicBezTo>
                    <a:pt x="636905" y="291465"/>
                    <a:pt x="648335" y="302895"/>
                    <a:pt x="676910" y="317500"/>
                  </a:cubicBezTo>
                  <a:cubicBezTo>
                    <a:pt x="705485" y="332105"/>
                    <a:pt x="720725" y="335280"/>
                    <a:pt x="749300" y="346710"/>
                  </a:cubicBezTo>
                  <a:cubicBezTo>
                    <a:pt x="777875" y="358140"/>
                    <a:pt x="792480" y="365760"/>
                    <a:pt x="821055" y="374015"/>
                  </a:cubicBezTo>
                  <a:cubicBezTo>
                    <a:pt x="849630" y="382270"/>
                    <a:pt x="861695" y="379730"/>
                    <a:pt x="893445" y="388620"/>
                  </a:cubicBezTo>
                  <a:cubicBezTo>
                    <a:pt x="925195" y="397510"/>
                    <a:pt x="939165" y="408305"/>
                    <a:pt x="979805" y="417195"/>
                  </a:cubicBezTo>
                  <a:cubicBezTo>
                    <a:pt x="1020445" y="426085"/>
                    <a:pt x="1054735" y="428625"/>
                    <a:pt x="1095375" y="431800"/>
                  </a:cubicBezTo>
                  <a:cubicBezTo>
                    <a:pt x="1136015" y="434975"/>
                    <a:pt x="1150620" y="431800"/>
                    <a:pt x="1182370" y="431800"/>
                  </a:cubicBezTo>
                  <a:cubicBezTo>
                    <a:pt x="1214120" y="431800"/>
                    <a:pt x="1225550" y="437515"/>
                    <a:pt x="1254125" y="431800"/>
                  </a:cubicBezTo>
                  <a:cubicBezTo>
                    <a:pt x="1282700" y="426085"/>
                    <a:pt x="1311910" y="422910"/>
                    <a:pt x="1326515" y="403225"/>
                  </a:cubicBezTo>
                  <a:cubicBezTo>
                    <a:pt x="1341120" y="383540"/>
                    <a:pt x="1332230" y="360680"/>
                    <a:pt x="1326515" y="332105"/>
                  </a:cubicBezTo>
                  <a:cubicBezTo>
                    <a:pt x="1320800" y="303530"/>
                    <a:pt x="1318260" y="276860"/>
                    <a:pt x="1297940" y="259715"/>
                  </a:cubicBezTo>
                  <a:cubicBezTo>
                    <a:pt x="1277620" y="242570"/>
                    <a:pt x="1254760" y="234315"/>
                    <a:pt x="1225550" y="245745"/>
                  </a:cubicBezTo>
                  <a:cubicBezTo>
                    <a:pt x="1196340" y="257175"/>
                    <a:pt x="1173480" y="288925"/>
                    <a:pt x="1153160" y="317500"/>
                  </a:cubicBezTo>
                  <a:cubicBezTo>
                    <a:pt x="1132840" y="346075"/>
                    <a:pt x="1133475" y="356870"/>
                    <a:pt x="1124585" y="388620"/>
                  </a:cubicBezTo>
                  <a:cubicBezTo>
                    <a:pt x="1115695" y="420370"/>
                    <a:pt x="1115695" y="440055"/>
                    <a:pt x="1109980" y="474980"/>
                  </a:cubicBezTo>
                  <a:cubicBezTo>
                    <a:pt x="1104265" y="509905"/>
                    <a:pt x="1098550" y="530225"/>
                    <a:pt x="1095375" y="561975"/>
                  </a:cubicBezTo>
                  <a:cubicBezTo>
                    <a:pt x="1092200" y="593725"/>
                    <a:pt x="1092200" y="601980"/>
                    <a:pt x="1095375" y="633730"/>
                  </a:cubicBezTo>
                  <a:cubicBezTo>
                    <a:pt x="1098550" y="665480"/>
                    <a:pt x="1098550" y="688975"/>
                    <a:pt x="1109980" y="720725"/>
                  </a:cubicBezTo>
                  <a:cubicBezTo>
                    <a:pt x="1121410" y="752475"/>
                    <a:pt x="1132840" y="760730"/>
                    <a:pt x="1153160" y="792480"/>
                  </a:cubicBezTo>
                  <a:cubicBezTo>
                    <a:pt x="1173480" y="824230"/>
                    <a:pt x="1196340" y="847725"/>
                    <a:pt x="1210945" y="879475"/>
                  </a:cubicBezTo>
                  <a:cubicBezTo>
                    <a:pt x="1225550" y="911225"/>
                    <a:pt x="1223645" y="938530"/>
                    <a:pt x="1225550" y="951230"/>
                  </a:cubicBezTo>
                </a:path>
              </a:pathLst>
            </a:cu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409" y="62"/>
              <a:ext cx="169" cy="1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4" y="-493"/>
              <a:ext cx="2362" cy="238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903" y="254"/>
              <a:ext cx="169" cy="1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1402" y="460"/>
              <a:ext cx="169" cy="1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2168" y="524"/>
              <a:ext cx="169" cy="1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1956" y="1028"/>
              <a:ext cx="169" cy="1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5" name="Text Box 94"/>
            <p:cNvSpPr txBox="1"/>
            <p:nvPr/>
          </p:nvSpPr>
          <p:spPr>
            <a:xfrm>
              <a:off x="-67" y="1893"/>
              <a:ext cx="280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>
                  <a:latin typeface="Latin Modern Sans" panose="00000500000000000000" charset="0"/>
                  <a:cs typeface="Latin Modern Sans" panose="00000500000000000000" charset="0"/>
                </a:rPr>
                <a:t>20-steps timeseries</a:t>
              </a:r>
              <a:endParaRPr lang="en-US" altLang="en-US">
                <a:latin typeface="Latin Modern Sans" panose="00000500000000000000" charset="0"/>
                <a:cs typeface="Latin Modern Sans" panose="00000500000000000000" charset="0"/>
              </a:endParaRPr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>
              <a:off x="2845" y="597"/>
              <a:ext cx="545" cy="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2493645" y="-1667510"/>
            <a:ext cx="6687820" cy="4116070"/>
            <a:chOff x="3646" y="-2786"/>
            <a:chExt cx="10532" cy="6482"/>
          </a:xfrm>
        </p:grpSpPr>
        <p:sp>
          <p:nvSpPr>
            <p:cNvPr id="17" name="Rounded Rectangle 16"/>
            <p:cNvSpPr/>
            <p:nvPr/>
          </p:nvSpPr>
          <p:spPr>
            <a:xfrm>
              <a:off x="3646" y="-2786"/>
              <a:ext cx="10533" cy="64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76" y="-1538"/>
              <a:ext cx="394" cy="31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4211" y="-1494"/>
              <a:ext cx="7" cy="311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7163" y="803"/>
              <a:ext cx="545" cy="198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219" y="2495"/>
              <a:ext cx="1639" cy="10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709" y="798"/>
              <a:ext cx="545" cy="198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3278" y="-1523"/>
              <a:ext cx="182" cy="315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163" y="-948"/>
              <a:ext cx="4014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8092" y="1051"/>
              <a:ext cx="1740" cy="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6274" y="-1501"/>
              <a:ext cx="322" cy="315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2108" y="-1502"/>
              <a:ext cx="322" cy="315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164" y="798"/>
              <a:ext cx="545" cy="198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763" y="-1500"/>
              <a:ext cx="345" cy="315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32" name="Elbow Connector 31"/>
            <p:cNvCxnSpPr/>
            <p:nvPr/>
          </p:nvCxnSpPr>
          <p:spPr>
            <a:xfrm flipV="1">
              <a:off x="10438" y="2956"/>
              <a:ext cx="579" cy="339"/>
            </a:xfrm>
            <a:prstGeom prst="bentConnector2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/>
            <p:nvPr/>
          </p:nvCxnSpPr>
          <p:spPr>
            <a:xfrm rot="5400000" flipV="1">
              <a:off x="7586" y="2901"/>
              <a:ext cx="213" cy="575"/>
            </a:xfrm>
            <a:prstGeom prst="bentConnector2">
              <a:avLst/>
            </a:prstGeom>
            <a:ln w="381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/>
            <p:nvPr/>
          </p:nvCxnSpPr>
          <p:spPr>
            <a:xfrm rot="5400000" flipV="1">
              <a:off x="6575" y="1894"/>
              <a:ext cx="213" cy="575"/>
            </a:xfrm>
            <a:prstGeom prst="bentConnector2">
              <a:avLst/>
            </a:prstGeom>
            <a:ln w="381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/>
            <p:nvPr/>
          </p:nvCxnSpPr>
          <p:spPr>
            <a:xfrm flipV="1">
              <a:off x="11705" y="1949"/>
              <a:ext cx="579" cy="339"/>
            </a:xfrm>
            <a:prstGeom prst="bentConnector2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 Box 35"/>
            <p:cNvSpPr txBox="1"/>
            <p:nvPr/>
          </p:nvSpPr>
          <p:spPr>
            <a:xfrm>
              <a:off x="5979" y="-2081"/>
              <a:ext cx="95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>
                  <a:latin typeface="Latin Modern Sans" panose="00000500000000000000" charset="0"/>
                  <a:cs typeface="Latin Modern Sans" panose="00000500000000000000" charset="0"/>
                </a:rPr>
                <a:t>8 ch</a:t>
              </a:r>
              <a:endParaRPr lang="en-US" altLang="en-US">
                <a:latin typeface="Latin Modern Sans" panose="00000500000000000000" charset="0"/>
                <a:cs typeface="Latin Modern Sans" panose="00000500000000000000" charset="0"/>
              </a:endParaRPr>
            </a:p>
          </p:txBody>
        </p:sp>
        <p:sp>
          <p:nvSpPr>
            <p:cNvPr id="37" name="Text Box 36"/>
            <p:cNvSpPr txBox="1"/>
            <p:nvPr/>
          </p:nvSpPr>
          <p:spPr>
            <a:xfrm>
              <a:off x="6906" y="210"/>
              <a:ext cx="113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>
                  <a:latin typeface="Latin Modern Sans" panose="00000500000000000000" charset="0"/>
                  <a:cs typeface="Latin Modern Sans" panose="00000500000000000000" charset="0"/>
                </a:rPr>
                <a:t>16 ch</a:t>
              </a:r>
              <a:endParaRPr lang="en-US" altLang="en-US">
                <a:latin typeface="Latin Modern Sans" panose="00000500000000000000" charset="0"/>
                <a:cs typeface="Latin Modern Sans" panose="00000500000000000000" charset="0"/>
              </a:endParaRPr>
            </a:p>
          </p:txBody>
        </p:sp>
        <p:sp>
          <p:nvSpPr>
            <p:cNvPr id="38" name="Text Box 37"/>
            <p:cNvSpPr txBox="1"/>
            <p:nvPr/>
          </p:nvSpPr>
          <p:spPr>
            <a:xfrm>
              <a:off x="8516" y="1922"/>
              <a:ext cx="113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>
                  <a:latin typeface="Latin Modern Sans" panose="00000500000000000000" charset="0"/>
                  <a:cs typeface="Latin Modern Sans" panose="00000500000000000000" charset="0"/>
                </a:rPr>
                <a:t>32 ch</a:t>
              </a:r>
              <a:endParaRPr lang="en-US" altLang="en-US">
                <a:latin typeface="Latin Modern Sans" panose="00000500000000000000" charset="0"/>
                <a:cs typeface="Latin Modern Sans" panose="00000500000000000000" charset="0"/>
              </a:endParaRPr>
            </a:p>
          </p:txBody>
        </p:sp>
        <p:sp>
          <p:nvSpPr>
            <p:cNvPr id="39" name="Text Box 38"/>
            <p:cNvSpPr txBox="1"/>
            <p:nvPr/>
          </p:nvSpPr>
          <p:spPr>
            <a:xfrm>
              <a:off x="9667" y="226"/>
              <a:ext cx="212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>
                  <a:latin typeface="Latin Modern Sans" panose="00000500000000000000" charset="0"/>
                  <a:cs typeface="Latin Modern Sans" panose="00000500000000000000" charset="0"/>
                </a:rPr>
                <a:t>16+16 ch</a:t>
              </a:r>
              <a:endParaRPr lang="en-US" altLang="en-US">
                <a:latin typeface="Latin Modern Sans" panose="00000500000000000000" charset="0"/>
                <a:cs typeface="Latin Modern Sans" panose="00000500000000000000" charset="0"/>
              </a:endParaRPr>
            </a:p>
          </p:txBody>
        </p:sp>
        <p:sp>
          <p:nvSpPr>
            <p:cNvPr id="40" name="Text Box 39"/>
            <p:cNvSpPr txBox="1"/>
            <p:nvPr/>
          </p:nvSpPr>
          <p:spPr>
            <a:xfrm>
              <a:off x="11259" y="-2084"/>
              <a:ext cx="167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>
                  <a:latin typeface="Latin Modern Sans" panose="00000500000000000000" charset="0"/>
                  <a:cs typeface="Latin Modern Sans" panose="00000500000000000000" charset="0"/>
                </a:rPr>
                <a:t>8+8 ch</a:t>
              </a:r>
              <a:endParaRPr lang="en-US" altLang="en-US">
                <a:latin typeface="Latin Modern Sans" panose="00000500000000000000" charset="0"/>
                <a:cs typeface="Latin Modern Sans" panose="00000500000000000000" charset="0"/>
              </a:endParaRPr>
            </a:p>
          </p:txBody>
        </p:sp>
        <p:sp>
          <p:nvSpPr>
            <p:cNvPr id="42" name="Text Box 41"/>
            <p:cNvSpPr txBox="1"/>
            <p:nvPr/>
          </p:nvSpPr>
          <p:spPr>
            <a:xfrm>
              <a:off x="12836" y="-2099"/>
              <a:ext cx="110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>
                  <a:latin typeface="Latin Modern Sans" panose="00000500000000000000" charset="0"/>
                  <a:cs typeface="Latin Modern Sans" panose="00000500000000000000" charset="0"/>
                </a:rPr>
                <a:t>1 ch</a:t>
              </a:r>
              <a:endParaRPr lang="en-US" altLang="en-US">
                <a:latin typeface="Latin Modern Sans" panose="00000500000000000000" charset="0"/>
                <a:cs typeface="Latin Modern Sans" panose="00000500000000000000" charset="0"/>
              </a:endParaRPr>
            </a:p>
          </p:txBody>
        </p:sp>
        <p:sp>
          <p:nvSpPr>
            <p:cNvPr id="43" name="Text Box 42"/>
            <p:cNvSpPr txBox="1"/>
            <p:nvPr/>
          </p:nvSpPr>
          <p:spPr>
            <a:xfrm>
              <a:off x="7914" y="-2576"/>
              <a:ext cx="2291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b="1">
                  <a:latin typeface="Latin Modern Sans" panose="00000500000000000000" charset="0"/>
                  <a:cs typeface="Latin Modern Sans" panose="00000500000000000000" charset="0"/>
                </a:rPr>
                <a:t>U-Network (UNet)</a:t>
              </a:r>
              <a:endParaRPr lang="en-US" altLang="en-US" b="1">
                <a:latin typeface="Latin Modern Sans" panose="00000500000000000000" charset="0"/>
                <a:cs typeface="Latin Modern Sans" panose="00000500000000000000" charset="0"/>
              </a:endParaRPr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 flipV="1">
              <a:off x="12572" y="57"/>
              <a:ext cx="618" cy="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V="1">
              <a:off x="5411" y="52"/>
              <a:ext cx="618" cy="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 Box 96"/>
            <p:cNvSpPr txBox="1"/>
            <p:nvPr/>
          </p:nvSpPr>
          <p:spPr>
            <a:xfrm>
              <a:off x="4218" y="-2140"/>
              <a:ext cx="95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>
                  <a:latin typeface="Latin Modern Sans" panose="00000500000000000000" charset="0"/>
                  <a:cs typeface="Latin Modern Sans" panose="00000500000000000000" charset="0"/>
                </a:rPr>
                <a:t>3 ch</a:t>
              </a:r>
              <a:endParaRPr lang="en-US" altLang="en-US">
                <a:latin typeface="Latin Modern Sans" panose="00000500000000000000" charset="0"/>
                <a:cs typeface="Latin Modern Sans" panose="00000500000000000000" charset="0"/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9671050" y="3371215"/>
            <a:ext cx="2315210" cy="2926080"/>
            <a:chOff x="14869" y="-1796"/>
            <a:chExt cx="3646" cy="4608"/>
          </a:xfrm>
        </p:grpSpPr>
        <p:cxnSp>
          <p:nvCxnSpPr>
            <p:cNvPr id="143" name="Straight Arrow Connector 142"/>
            <p:cNvCxnSpPr/>
            <p:nvPr/>
          </p:nvCxnSpPr>
          <p:spPr>
            <a:xfrm>
              <a:off x="14869" y="606"/>
              <a:ext cx="545" cy="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 Box 143"/>
            <p:cNvSpPr txBox="1"/>
            <p:nvPr/>
          </p:nvSpPr>
          <p:spPr>
            <a:xfrm>
              <a:off x="15329" y="-1796"/>
              <a:ext cx="318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b="1">
                  <a:latin typeface="Latin Modern Sans" panose="00000500000000000000" charset="0"/>
                  <a:cs typeface="Latin Modern Sans" panose="00000500000000000000" charset="0"/>
                </a:rPr>
                <a:t>output</a:t>
              </a:r>
              <a:endParaRPr lang="en-US" altLang="en-US" b="1">
                <a:latin typeface="Latin Modern Sans" panose="00000500000000000000" charset="0"/>
                <a:cs typeface="Latin Modern Sans" panose="00000500000000000000" charset="0"/>
              </a:endParaRPr>
            </a:p>
            <a:p>
              <a:pPr algn="ctr"/>
              <a:r>
                <a:rPr lang="en-US" altLang="en-US" b="1">
                  <a:latin typeface="Latin Modern Sans" panose="00000500000000000000" charset="0"/>
                  <a:cs typeface="Latin Modern Sans" panose="00000500000000000000" charset="0"/>
                </a:rPr>
                <a:t>(Dive Prediction)</a:t>
              </a:r>
              <a:endParaRPr lang="en-US" altLang="en-US" b="1">
                <a:latin typeface="Latin Modern Sans" panose="00000500000000000000" charset="0"/>
                <a:cs typeface="Latin Modern Sans" panose="00000500000000000000" charset="0"/>
              </a:endParaRPr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15883" y="-193"/>
              <a:ext cx="2102" cy="1498"/>
            </a:xfrm>
            <a:custGeom>
              <a:avLst/>
              <a:gdLst>
                <a:gd name="connisteX0" fmla="*/ 0 w 1334470"/>
                <a:gd name="connsiteY0" fmla="*/ 0 h 951230"/>
                <a:gd name="connisteX1" fmla="*/ 72390 w 1334470"/>
                <a:gd name="connsiteY1" fmla="*/ 57785 h 951230"/>
                <a:gd name="connisteX2" fmla="*/ 173355 w 1334470"/>
                <a:gd name="connsiteY2" fmla="*/ 115570 h 951230"/>
                <a:gd name="connisteX3" fmla="*/ 259715 w 1334470"/>
                <a:gd name="connsiteY3" fmla="*/ 144780 h 951230"/>
                <a:gd name="connisteX4" fmla="*/ 332105 w 1334470"/>
                <a:gd name="connsiteY4" fmla="*/ 158750 h 951230"/>
                <a:gd name="connisteX5" fmla="*/ 447675 w 1334470"/>
                <a:gd name="connsiteY5" fmla="*/ 187960 h 951230"/>
                <a:gd name="connisteX6" fmla="*/ 518160 w 1334470"/>
                <a:gd name="connsiteY6" fmla="*/ 231140 h 951230"/>
                <a:gd name="connisteX7" fmla="*/ 605155 w 1334470"/>
                <a:gd name="connsiteY7" fmla="*/ 274320 h 951230"/>
                <a:gd name="connisteX8" fmla="*/ 676910 w 1334470"/>
                <a:gd name="connsiteY8" fmla="*/ 317500 h 951230"/>
                <a:gd name="connisteX9" fmla="*/ 749300 w 1334470"/>
                <a:gd name="connsiteY9" fmla="*/ 346710 h 951230"/>
                <a:gd name="connisteX10" fmla="*/ 821055 w 1334470"/>
                <a:gd name="connsiteY10" fmla="*/ 374015 h 951230"/>
                <a:gd name="connisteX11" fmla="*/ 893445 w 1334470"/>
                <a:gd name="connsiteY11" fmla="*/ 388620 h 951230"/>
                <a:gd name="connisteX12" fmla="*/ 979805 w 1334470"/>
                <a:gd name="connsiteY12" fmla="*/ 417195 h 951230"/>
                <a:gd name="connisteX13" fmla="*/ 1095375 w 1334470"/>
                <a:gd name="connsiteY13" fmla="*/ 431800 h 951230"/>
                <a:gd name="connisteX14" fmla="*/ 1182370 w 1334470"/>
                <a:gd name="connsiteY14" fmla="*/ 431800 h 951230"/>
                <a:gd name="connisteX15" fmla="*/ 1254125 w 1334470"/>
                <a:gd name="connsiteY15" fmla="*/ 431800 h 951230"/>
                <a:gd name="connisteX16" fmla="*/ 1326515 w 1334470"/>
                <a:gd name="connsiteY16" fmla="*/ 403225 h 951230"/>
                <a:gd name="connisteX17" fmla="*/ 1326515 w 1334470"/>
                <a:gd name="connsiteY17" fmla="*/ 332105 h 951230"/>
                <a:gd name="connisteX18" fmla="*/ 1297940 w 1334470"/>
                <a:gd name="connsiteY18" fmla="*/ 259715 h 951230"/>
                <a:gd name="connisteX19" fmla="*/ 1225550 w 1334470"/>
                <a:gd name="connsiteY19" fmla="*/ 245745 h 951230"/>
                <a:gd name="connisteX20" fmla="*/ 1153160 w 1334470"/>
                <a:gd name="connsiteY20" fmla="*/ 317500 h 951230"/>
                <a:gd name="connisteX21" fmla="*/ 1124585 w 1334470"/>
                <a:gd name="connsiteY21" fmla="*/ 388620 h 951230"/>
                <a:gd name="connisteX22" fmla="*/ 1109980 w 1334470"/>
                <a:gd name="connsiteY22" fmla="*/ 474980 h 951230"/>
                <a:gd name="connisteX23" fmla="*/ 1095375 w 1334470"/>
                <a:gd name="connsiteY23" fmla="*/ 561975 h 951230"/>
                <a:gd name="connisteX24" fmla="*/ 1095375 w 1334470"/>
                <a:gd name="connsiteY24" fmla="*/ 633730 h 951230"/>
                <a:gd name="connisteX25" fmla="*/ 1109980 w 1334470"/>
                <a:gd name="connsiteY25" fmla="*/ 720725 h 951230"/>
                <a:gd name="connisteX26" fmla="*/ 1153160 w 1334470"/>
                <a:gd name="connsiteY26" fmla="*/ 792480 h 951230"/>
                <a:gd name="connisteX27" fmla="*/ 1210945 w 1334470"/>
                <a:gd name="connsiteY27" fmla="*/ 879475 h 951230"/>
                <a:gd name="connisteX28" fmla="*/ 1225550 w 1334470"/>
                <a:gd name="connsiteY28" fmla="*/ 951230 h 95123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</a:cxnLst>
              <a:rect l="l" t="t" r="r" b="b"/>
              <a:pathLst>
                <a:path w="1334471" h="951230">
                  <a:moveTo>
                    <a:pt x="0" y="0"/>
                  </a:moveTo>
                  <a:cubicBezTo>
                    <a:pt x="12700" y="10160"/>
                    <a:pt x="37465" y="34925"/>
                    <a:pt x="72390" y="57785"/>
                  </a:cubicBezTo>
                  <a:cubicBezTo>
                    <a:pt x="107315" y="80645"/>
                    <a:pt x="135890" y="98425"/>
                    <a:pt x="173355" y="115570"/>
                  </a:cubicBezTo>
                  <a:cubicBezTo>
                    <a:pt x="210820" y="132715"/>
                    <a:pt x="227965" y="135890"/>
                    <a:pt x="259715" y="144780"/>
                  </a:cubicBezTo>
                  <a:cubicBezTo>
                    <a:pt x="291465" y="153670"/>
                    <a:pt x="294640" y="149860"/>
                    <a:pt x="332105" y="158750"/>
                  </a:cubicBezTo>
                  <a:cubicBezTo>
                    <a:pt x="369570" y="167640"/>
                    <a:pt x="410210" y="173355"/>
                    <a:pt x="447675" y="187960"/>
                  </a:cubicBezTo>
                  <a:cubicBezTo>
                    <a:pt x="485140" y="202565"/>
                    <a:pt x="486410" y="213995"/>
                    <a:pt x="518160" y="231140"/>
                  </a:cubicBezTo>
                  <a:cubicBezTo>
                    <a:pt x="549910" y="248285"/>
                    <a:pt x="573405" y="257175"/>
                    <a:pt x="605155" y="274320"/>
                  </a:cubicBezTo>
                  <a:cubicBezTo>
                    <a:pt x="636905" y="291465"/>
                    <a:pt x="648335" y="302895"/>
                    <a:pt x="676910" y="317500"/>
                  </a:cubicBezTo>
                  <a:cubicBezTo>
                    <a:pt x="705485" y="332105"/>
                    <a:pt x="720725" y="335280"/>
                    <a:pt x="749300" y="346710"/>
                  </a:cubicBezTo>
                  <a:cubicBezTo>
                    <a:pt x="777875" y="358140"/>
                    <a:pt x="792480" y="365760"/>
                    <a:pt x="821055" y="374015"/>
                  </a:cubicBezTo>
                  <a:cubicBezTo>
                    <a:pt x="849630" y="382270"/>
                    <a:pt x="861695" y="379730"/>
                    <a:pt x="893445" y="388620"/>
                  </a:cubicBezTo>
                  <a:cubicBezTo>
                    <a:pt x="925195" y="397510"/>
                    <a:pt x="939165" y="408305"/>
                    <a:pt x="979805" y="417195"/>
                  </a:cubicBezTo>
                  <a:cubicBezTo>
                    <a:pt x="1020445" y="426085"/>
                    <a:pt x="1054735" y="428625"/>
                    <a:pt x="1095375" y="431800"/>
                  </a:cubicBezTo>
                  <a:cubicBezTo>
                    <a:pt x="1136015" y="434975"/>
                    <a:pt x="1150620" y="431800"/>
                    <a:pt x="1182370" y="431800"/>
                  </a:cubicBezTo>
                  <a:cubicBezTo>
                    <a:pt x="1214120" y="431800"/>
                    <a:pt x="1225550" y="437515"/>
                    <a:pt x="1254125" y="431800"/>
                  </a:cubicBezTo>
                  <a:cubicBezTo>
                    <a:pt x="1282700" y="426085"/>
                    <a:pt x="1311910" y="422910"/>
                    <a:pt x="1326515" y="403225"/>
                  </a:cubicBezTo>
                  <a:cubicBezTo>
                    <a:pt x="1341120" y="383540"/>
                    <a:pt x="1332230" y="360680"/>
                    <a:pt x="1326515" y="332105"/>
                  </a:cubicBezTo>
                  <a:cubicBezTo>
                    <a:pt x="1320800" y="303530"/>
                    <a:pt x="1318260" y="276860"/>
                    <a:pt x="1297940" y="259715"/>
                  </a:cubicBezTo>
                  <a:cubicBezTo>
                    <a:pt x="1277620" y="242570"/>
                    <a:pt x="1254760" y="234315"/>
                    <a:pt x="1225550" y="245745"/>
                  </a:cubicBezTo>
                  <a:cubicBezTo>
                    <a:pt x="1196340" y="257175"/>
                    <a:pt x="1173480" y="288925"/>
                    <a:pt x="1153160" y="317500"/>
                  </a:cubicBezTo>
                  <a:cubicBezTo>
                    <a:pt x="1132840" y="346075"/>
                    <a:pt x="1133475" y="356870"/>
                    <a:pt x="1124585" y="388620"/>
                  </a:cubicBezTo>
                  <a:cubicBezTo>
                    <a:pt x="1115695" y="420370"/>
                    <a:pt x="1115695" y="440055"/>
                    <a:pt x="1109980" y="474980"/>
                  </a:cubicBezTo>
                  <a:cubicBezTo>
                    <a:pt x="1104265" y="509905"/>
                    <a:pt x="1098550" y="530225"/>
                    <a:pt x="1095375" y="561975"/>
                  </a:cubicBezTo>
                  <a:cubicBezTo>
                    <a:pt x="1092200" y="593725"/>
                    <a:pt x="1092200" y="601980"/>
                    <a:pt x="1095375" y="633730"/>
                  </a:cubicBezTo>
                  <a:cubicBezTo>
                    <a:pt x="1098550" y="665480"/>
                    <a:pt x="1098550" y="688975"/>
                    <a:pt x="1109980" y="720725"/>
                  </a:cubicBezTo>
                  <a:cubicBezTo>
                    <a:pt x="1121410" y="752475"/>
                    <a:pt x="1132840" y="760730"/>
                    <a:pt x="1153160" y="792480"/>
                  </a:cubicBezTo>
                  <a:cubicBezTo>
                    <a:pt x="1173480" y="824230"/>
                    <a:pt x="1196340" y="847725"/>
                    <a:pt x="1210945" y="879475"/>
                  </a:cubicBezTo>
                  <a:cubicBezTo>
                    <a:pt x="1225550" y="911225"/>
                    <a:pt x="1223645" y="938530"/>
                    <a:pt x="1225550" y="951230"/>
                  </a:cubicBezTo>
                </a:path>
              </a:pathLst>
            </a:cu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16058" y="-118"/>
              <a:ext cx="169" cy="18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5753" y="-673"/>
              <a:ext cx="2362" cy="238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16552" y="74"/>
              <a:ext cx="169" cy="1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17051" y="280"/>
              <a:ext cx="169" cy="18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17801" y="326"/>
              <a:ext cx="169" cy="18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17605" y="878"/>
              <a:ext cx="169" cy="1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2" name="Text Box 151"/>
            <p:cNvSpPr txBox="1"/>
            <p:nvPr/>
          </p:nvSpPr>
          <p:spPr>
            <a:xfrm>
              <a:off x="15369" y="1796"/>
              <a:ext cx="3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>
                  <a:latin typeface="Latin Modern Sans" panose="00000500000000000000" charset="0"/>
                  <a:cs typeface="Latin Modern Sans" panose="00000500000000000000" charset="0"/>
                </a:rPr>
                <a:t>20-steps diving probabilities</a:t>
              </a:r>
              <a:endParaRPr lang="en-US" altLang="en-US">
                <a:latin typeface="Latin Modern Sans" panose="00000500000000000000" charset="0"/>
                <a:cs typeface="Latin Modern Sans" panose="00000500000000000000" charset="0"/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-86995" y="3371215"/>
            <a:ext cx="2239010" cy="2892425"/>
            <a:chOff x="-137" y="-1646"/>
            <a:chExt cx="3526" cy="4555"/>
          </a:xfrm>
        </p:grpSpPr>
        <p:sp>
          <p:nvSpPr>
            <p:cNvPr id="154" name="Text Box 153"/>
            <p:cNvSpPr txBox="1"/>
            <p:nvPr/>
          </p:nvSpPr>
          <p:spPr>
            <a:xfrm>
              <a:off x="-137" y="-1646"/>
              <a:ext cx="280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b="1">
                  <a:latin typeface="Latin Modern Sans" panose="00000500000000000000" charset="0"/>
                  <a:cs typeface="Latin Modern Sans" panose="00000500000000000000" charset="0"/>
                </a:rPr>
                <a:t>input</a:t>
              </a:r>
              <a:endParaRPr lang="en-US" altLang="en-US" b="1">
                <a:latin typeface="Latin Modern Sans" panose="00000500000000000000" charset="0"/>
                <a:cs typeface="Latin Modern Sans" panose="00000500000000000000" charset="0"/>
              </a:endParaRPr>
            </a:p>
            <a:p>
              <a:pPr algn="ctr"/>
              <a:r>
                <a:rPr lang="en-US" altLang="en-US" b="1">
                  <a:latin typeface="Latin Modern Sans" panose="00000500000000000000" charset="0"/>
                  <a:cs typeface="Latin Modern Sans" panose="00000500000000000000" charset="0"/>
                </a:rPr>
                <a:t>(GPS track)</a:t>
              </a:r>
              <a:endParaRPr lang="en-US" altLang="en-US" b="1">
                <a:latin typeface="Latin Modern Sans" panose="00000500000000000000" charset="0"/>
                <a:cs typeface="Latin Modern Sans" panose="00000500000000000000" charset="0"/>
              </a:endParaRPr>
            </a:p>
          </p:txBody>
        </p:sp>
        <p:sp>
          <p:nvSpPr>
            <p:cNvPr id="155" name="Freeform 154"/>
            <p:cNvSpPr/>
            <p:nvPr/>
          </p:nvSpPr>
          <p:spPr>
            <a:xfrm>
              <a:off x="234" y="-13"/>
              <a:ext cx="2102" cy="1498"/>
            </a:xfrm>
            <a:custGeom>
              <a:avLst/>
              <a:gdLst>
                <a:gd name="connisteX0" fmla="*/ 0 w 1334470"/>
                <a:gd name="connsiteY0" fmla="*/ 0 h 951230"/>
                <a:gd name="connisteX1" fmla="*/ 72390 w 1334470"/>
                <a:gd name="connsiteY1" fmla="*/ 57785 h 951230"/>
                <a:gd name="connisteX2" fmla="*/ 173355 w 1334470"/>
                <a:gd name="connsiteY2" fmla="*/ 115570 h 951230"/>
                <a:gd name="connisteX3" fmla="*/ 259715 w 1334470"/>
                <a:gd name="connsiteY3" fmla="*/ 144780 h 951230"/>
                <a:gd name="connisteX4" fmla="*/ 332105 w 1334470"/>
                <a:gd name="connsiteY4" fmla="*/ 158750 h 951230"/>
                <a:gd name="connisteX5" fmla="*/ 447675 w 1334470"/>
                <a:gd name="connsiteY5" fmla="*/ 187960 h 951230"/>
                <a:gd name="connisteX6" fmla="*/ 518160 w 1334470"/>
                <a:gd name="connsiteY6" fmla="*/ 231140 h 951230"/>
                <a:gd name="connisteX7" fmla="*/ 605155 w 1334470"/>
                <a:gd name="connsiteY7" fmla="*/ 274320 h 951230"/>
                <a:gd name="connisteX8" fmla="*/ 676910 w 1334470"/>
                <a:gd name="connsiteY8" fmla="*/ 317500 h 951230"/>
                <a:gd name="connisteX9" fmla="*/ 749300 w 1334470"/>
                <a:gd name="connsiteY9" fmla="*/ 346710 h 951230"/>
                <a:gd name="connisteX10" fmla="*/ 821055 w 1334470"/>
                <a:gd name="connsiteY10" fmla="*/ 374015 h 951230"/>
                <a:gd name="connisteX11" fmla="*/ 893445 w 1334470"/>
                <a:gd name="connsiteY11" fmla="*/ 388620 h 951230"/>
                <a:gd name="connisteX12" fmla="*/ 979805 w 1334470"/>
                <a:gd name="connsiteY12" fmla="*/ 417195 h 951230"/>
                <a:gd name="connisteX13" fmla="*/ 1095375 w 1334470"/>
                <a:gd name="connsiteY13" fmla="*/ 431800 h 951230"/>
                <a:gd name="connisteX14" fmla="*/ 1182370 w 1334470"/>
                <a:gd name="connsiteY14" fmla="*/ 431800 h 951230"/>
                <a:gd name="connisteX15" fmla="*/ 1254125 w 1334470"/>
                <a:gd name="connsiteY15" fmla="*/ 431800 h 951230"/>
                <a:gd name="connisteX16" fmla="*/ 1326515 w 1334470"/>
                <a:gd name="connsiteY16" fmla="*/ 403225 h 951230"/>
                <a:gd name="connisteX17" fmla="*/ 1326515 w 1334470"/>
                <a:gd name="connsiteY17" fmla="*/ 332105 h 951230"/>
                <a:gd name="connisteX18" fmla="*/ 1297940 w 1334470"/>
                <a:gd name="connsiteY18" fmla="*/ 259715 h 951230"/>
                <a:gd name="connisteX19" fmla="*/ 1225550 w 1334470"/>
                <a:gd name="connsiteY19" fmla="*/ 245745 h 951230"/>
                <a:gd name="connisteX20" fmla="*/ 1153160 w 1334470"/>
                <a:gd name="connsiteY20" fmla="*/ 317500 h 951230"/>
                <a:gd name="connisteX21" fmla="*/ 1124585 w 1334470"/>
                <a:gd name="connsiteY21" fmla="*/ 388620 h 951230"/>
                <a:gd name="connisteX22" fmla="*/ 1109980 w 1334470"/>
                <a:gd name="connsiteY22" fmla="*/ 474980 h 951230"/>
                <a:gd name="connisteX23" fmla="*/ 1095375 w 1334470"/>
                <a:gd name="connsiteY23" fmla="*/ 561975 h 951230"/>
                <a:gd name="connisteX24" fmla="*/ 1095375 w 1334470"/>
                <a:gd name="connsiteY24" fmla="*/ 633730 h 951230"/>
                <a:gd name="connisteX25" fmla="*/ 1109980 w 1334470"/>
                <a:gd name="connsiteY25" fmla="*/ 720725 h 951230"/>
                <a:gd name="connisteX26" fmla="*/ 1153160 w 1334470"/>
                <a:gd name="connsiteY26" fmla="*/ 792480 h 951230"/>
                <a:gd name="connisteX27" fmla="*/ 1210945 w 1334470"/>
                <a:gd name="connsiteY27" fmla="*/ 879475 h 951230"/>
                <a:gd name="connisteX28" fmla="*/ 1225550 w 1334470"/>
                <a:gd name="connsiteY28" fmla="*/ 951230 h 95123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</a:cxnLst>
              <a:rect l="l" t="t" r="r" b="b"/>
              <a:pathLst>
                <a:path w="1334471" h="951230">
                  <a:moveTo>
                    <a:pt x="0" y="0"/>
                  </a:moveTo>
                  <a:cubicBezTo>
                    <a:pt x="12700" y="10160"/>
                    <a:pt x="37465" y="34925"/>
                    <a:pt x="72390" y="57785"/>
                  </a:cubicBezTo>
                  <a:cubicBezTo>
                    <a:pt x="107315" y="80645"/>
                    <a:pt x="135890" y="98425"/>
                    <a:pt x="173355" y="115570"/>
                  </a:cubicBezTo>
                  <a:cubicBezTo>
                    <a:pt x="210820" y="132715"/>
                    <a:pt x="227965" y="135890"/>
                    <a:pt x="259715" y="144780"/>
                  </a:cubicBezTo>
                  <a:cubicBezTo>
                    <a:pt x="291465" y="153670"/>
                    <a:pt x="294640" y="149860"/>
                    <a:pt x="332105" y="158750"/>
                  </a:cubicBezTo>
                  <a:cubicBezTo>
                    <a:pt x="369570" y="167640"/>
                    <a:pt x="410210" y="173355"/>
                    <a:pt x="447675" y="187960"/>
                  </a:cubicBezTo>
                  <a:cubicBezTo>
                    <a:pt x="485140" y="202565"/>
                    <a:pt x="486410" y="213995"/>
                    <a:pt x="518160" y="231140"/>
                  </a:cubicBezTo>
                  <a:cubicBezTo>
                    <a:pt x="549910" y="248285"/>
                    <a:pt x="573405" y="257175"/>
                    <a:pt x="605155" y="274320"/>
                  </a:cubicBezTo>
                  <a:cubicBezTo>
                    <a:pt x="636905" y="291465"/>
                    <a:pt x="648335" y="302895"/>
                    <a:pt x="676910" y="317500"/>
                  </a:cubicBezTo>
                  <a:cubicBezTo>
                    <a:pt x="705485" y="332105"/>
                    <a:pt x="720725" y="335280"/>
                    <a:pt x="749300" y="346710"/>
                  </a:cubicBezTo>
                  <a:cubicBezTo>
                    <a:pt x="777875" y="358140"/>
                    <a:pt x="792480" y="365760"/>
                    <a:pt x="821055" y="374015"/>
                  </a:cubicBezTo>
                  <a:cubicBezTo>
                    <a:pt x="849630" y="382270"/>
                    <a:pt x="861695" y="379730"/>
                    <a:pt x="893445" y="388620"/>
                  </a:cubicBezTo>
                  <a:cubicBezTo>
                    <a:pt x="925195" y="397510"/>
                    <a:pt x="939165" y="408305"/>
                    <a:pt x="979805" y="417195"/>
                  </a:cubicBezTo>
                  <a:cubicBezTo>
                    <a:pt x="1020445" y="426085"/>
                    <a:pt x="1054735" y="428625"/>
                    <a:pt x="1095375" y="431800"/>
                  </a:cubicBezTo>
                  <a:cubicBezTo>
                    <a:pt x="1136015" y="434975"/>
                    <a:pt x="1150620" y="431800"/>
                    <a:pt x="1182370" y="431800"/>
                  </a:cubicBezTo>
                  <a:cubicBezTo>
                    <a:pt x="1214120" y="431800"/>
                    <a:pt x="1225550" y="437515"/>
                    <a:pt x="1254125" y="431800"/>
                  </a:cubicBezTo>
                  <a:cubicBezTo>
                    <a:pt x="1282700" y="426085"/>
                    <a:pt x="1311910" y="422910"/>
                    <a:pt x="1326515" y="403225"/>
                  </a:cubicBezTo>
                  <a:cubicBezTo>
                    <a:pt x="1341120" y="383540"/>
                    <a:pt x="1332230" y="360680"/>
                    <a:pt x="1326515" y="332105"/>
                  </a:cubicBezTo>
                  <a:cubicBezTo>
                    <a:pt x="1320800" y="303530"/>
                    <a:pt x="1318260" y="276860"/>
                    <a:pt x="1297940" y="259715"/>
                  </a:cubicBezTo>
                  <a:cubicBezTo>
                    <a:pt x="1277620" y="242570"/>
                    <a:pt x="1254760" y="234315"/>
                    <a:pt x="1225550" y="245745"/>
                  </a:cubicBezTo>
                  <a:cubicBezTo>
                    <a:pt x="1196340" y="257175"/>
                    <a:pt x="1173480" y="288925"/>
                    <a:pt x="1153160" y="317500"/>
                  </a:cubicBezTo>
                  <a:cubicBezTo>
                    <a:pt x="1132840" y="346075"/>
                    <a:pt x="1133475" y="356870"/>
                    <a:pt x="1124585" y="388620"/>
                  </a:cubicBezTo>
                  <a:cubicBezTo>
                    <a:pt x="1115695" y="420370"/>
                    <a:pt x="1115695" y="440055"/>
                    <a:pt x="1109980" y="474980"/>
                  </a:cubicBezTo>
                  <a:cubicBezTo>
                    <a:pt x="1104265" y="509905"/>
                    <a:pt x="1098550" y="530225"/>
                    <a:pt x="1095375" y="561975"/>
                  </a:cubicBezTo>
                  <a:cubicBezTo>
                    <a:pt x="1092200" y="593725"/>
                    <a:pt x="1092200" y="601980"/>
                    <a:pt x="1095375" y="633730"/>
                  </a:cubicBezTo>
                  <a:cubicBezTo>
                    <a:pt x="1098550" y="665480"/>
                    <a:pt x="1098550" y="688975"/>
                    <a:pt x="1109980" y="720725"/>
                  </a:cubicBezTo>
                  <a:cubicBezTo>
                    <a:pt x="1121410" y="752475"/>
                    <a:pt x="1132840" y="760730"/>
                    <a:pt x="1153160" y="792480"/>
                  </a:cubicBezTo>
                  <a:cubicBezTo>
                    <a:pt x="1173480" y="824230"/>
                    <a:pt x="1196340" y="847725"/>
                    <a:pt x="1210945" y="879475"/>
                  </a:cubicBezTo>
                  <a:cubicBezTo>
                    <a:pt x="1225550" y="911225"/>
                    <a:pt x="1223645" y="938530"/>
                    <a:pt x="1225550" y="951230"/>
                  </a:cubicBezTo>
                </a:path>
              </a:pathLst>
            </a:cu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409" y="62"/>
              <a:ext cx="169" cy="1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04" y="-493"/>
              <a:ext cx="2362" cy="238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903" y="254"/>
              <a:ext cx="169" cy="1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1402" y="460"/>
              <a:ext cx="169" cy="1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2168" y="524"/>
              <a:ext cx="169" cy="1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1956" y="1028"/>
              <a:ext cx="169" cy="1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2" name="Text Box 161"/>
            <p:cNvSpPr txBox="1"/>
            <p:nvPr/>
          </p:nvSpPr>
          <p:spPr>
            <a:xfrm>
              <a:off x="-67" y="1893"/>
              <a:ext cx="280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>
                  <a:latin typeface="Latin Modern Sans" panose="00000500000000000000" charset="0"/>
                  <a:cs typeface="Latin Modern Sans" panose="00000500000000000000" charset="0"/>
                </a:rPr>
                <a:t>20-steps timeseries</a:t>
              </a:r>
              <a:endParaRPr lang="en-US" altLang="en-US">
                <a:latin typeface="Latin Modern Sans" panose="00000500000000000000" charset="0"/>
                <a:cs typeface="Latin Modern Sans" panose="00000500000000000000" charset="0"/>
              </a:endParaRPr>
            </a:p>
          </p:txBody>
        </p:sp>
        <p:cxnSp>
          <p:nvCxnSpPr>
            <p:cNvPr id="163" name="Straight Arrow Connector 162"/>
            <p:cNvCxnSpPr/>
            <p:nvPr/>
          </p:nvCxnSpPr>
          <p:spPr>
            <a:xfrm>
              <a:off x="2845" y="597"/>
              <a:ext cx="545" cy="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" name="Rectangle 193"/>
          <p:cNvSpPr/>
          <p:nvPr/>
        </p:nvSpPr>
        <p:spPr>
          <a:xfrm>
            <a:off x="3287395" y="-990600"/>
            <a:ext cx="6532245" cy="803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158615" y="-645160"/>
            <a:ext cx="2337435" cy="1405890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7" name="Group 106"/>
          <p:cNvGrpSpPr/>
          <p:nvPr/>
        </p:nvGrpSpPr>
        <p:grpSpPr>
          <a:xfrm>
            <a:off x="4307840" y="-74930"/>
            <a:ext cx="1995170" cy="715010"/>
            <a:chOff x="7584" y="6025"/>
            <a:chExt cx="3142" cy="1126"/>
          </a:xfrm>
        </p:grpSpPr>
        <p:sp>
          <p:nvSpPr>
            <p:cNvPr id="91" name="Rectangle 90"/>
            <p:cNvSpPr/>
            <p:nvPr/>
          </p:nvSpPr>
          <p:spPr>
            <a:xfrm rot="5400000">
              <a:off x="8214" y="5992"/>
              <a:ext cx="322" cy="1265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 rot="5400000">
              <a:off x="9284" y="6278"/>
              <a:ext cx="324" cy="696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 rot="5400000">
              <a:off x="10017" y="6345"/>
              <a:ext cx="324" cy="56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1" name="Text Box 100"/>
            <p:cNvSpPr txBox="1"/>
            <p:nvPr/>
          </p:nvSpPr>
          <p:spPr>
            <a:xfrm>
              <a:off x="7881" y="6030"/>
              <a:ext cx="99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200">
                  <a:solidFill>
                    <a:schemeClr val="tx1"/>
                  </a:solidFill>
                </a:rPr>
                <a:t>50%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2" name="Text Box 101"/>
            <p:cNvSpPr txBox="1"/>
            <p:nvPr/>
          </p:nvSpPr>
          <p:spPr>
            <a:xfrm>
              <a:off x="8981" y="6025"/>
              <a:ext cx="99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200">
                  <a:solidFill>
                    <a:schemeClr val="tx1"/>
                  </a:solidFill>
                </a:rPr>
                <a:t>30%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3" name="Text Box 102"/>
            <p:cNvSpPr txBox="1"/>
            <p:nvPr/>
          </p:nvSpPr>
          <p:spPr>
            <a:xfrm>
              <a:off x="9736" y="6025"/>
              <a:ext cx="99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200">
                  <a:solidFill>
                    <a:schemeClr val="tx1"/>
                  </a:solidFill>
                </a:rPr>
                <a:t>20%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4" name="Text Box 103"/>
            <p:cNvSpPr txBox="1"/>
            <p:nvPr/>
          </p:nvSpPr>
          <p:spPr>
            <a:xfrm>
              <a:off x="7584" y="6786"/>
              <a:ext cx="1514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900">
                  <a:solidFill>
                    <a:schemeClr val="tx1"/>
                  </a:solidFill>
                </a:rPr>
                <a:t>training</a:t>
              </a:r>
              <a:endParaRPr lang="en-US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5" name="Text Box 104"/>
            <p:cNvSpPr txBox="1"/>
            <p:nvPr/>
          </p:nvSpPr>
          <p:spPr>
            <a:xfrm>
              <a:off x="8810" y="6789"/>
              <a:ext cx="1331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900">
                  <a:solidFill>
                    <a:schemeClr val="tx1"/>
                  </a:solidFill>
                </a:rPr>
                <a:t>validation</a:t>
              </a:r>
              <a:endParaRPr lang="en-US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6" name="Text Box 105"/>
            <p:cNvSpPr txBox="1"/>
            <p:nvPr/>
          </p:nvSpPr>
          <p:spPr>
            <a:xfrm>
              <a:off x="9841" y="6789"/>
              <a:ext cx="780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900">
                  <a:solidFill>
                    <a:schemeClr val="tx1"/>
                  </a:solidFill>
                </a:rPr>
                <a:t>test</a:t>
              </a:r>
              <a:endParaRPr lang="en-US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08" name="Rounded Rectangle 107"/>
          <p:cNvSpPr/>
          <p:nvPr/>
        </p:nvSpPr>
        <p:spPr>
          <a:xfrm>
            <a:off x="6901815" y="-647065"/>
            <a:ext cx="2337435" cy="1405890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9" name="Group 108"/>
          <p:cNvGrpSpPr/>
          <p:nvPr/>
        </p:nvGrpSpPr>
        <p:grpSpPr>
          <a:xfrm>
            <a:off x="7063740" y="-73025"/>
            <a:ext cx="1995170" cy="715010"/>
            <a:chOff x="7584" y="6025"/>
            <a:chExt cx="3142" cy="1126"/>
          </a:xfrm>
        </p:grpSpPr>
        <p:sp>
          <p:nvSpPr>
            <p:cNvPr id="110" name="Rectangle 109"/>
            <p:cNvSpPr/>
            <p:nvPr/>
          </p:nvSpPr>
          <p:spPr>
            <a:xfrm rot="5400000">
              <a:off x="8214" y="5992"/>
              <a:ext cx="322" cy="1265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 rot="5400000">
              <a:off x="9284" y="6278"/>
              <a:ext cx="324" cy="696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 rot="5400000">
              <a:off x="10017" y="6345"/>
              <a:ext cx="324" cy="56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4" name="Text Box 113"/>
            <p:cNvSpPr txBox="1"/>
            <p:nvPr/>
          </p:nvSpPr>
          <p:spPr>
            <a:xfrm>
              <a:off x="7881" y="6030"/>
              <a:ext cx="99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200">
                  <a:solidFill>
                    <a:schemeClr val="tx1"/>
                  </a:solidFill>
                </a:rPr>
                <a:t>50%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15" name="Text Box 114"/>
            <p:cNvSpPr txBox="1"/>
            <p:nvPr/>
          </p:nvSpPr>
          <p:spPr>
            <a:xfrm>
              <a:off x="8981" y="6025"/>
              <a:ext cx="99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200">
                  <a:solidFill>
                    <a:schemeClr val="tx1"/>
                  </a:solidFill>
                </a:rPr>
                <a:t>30%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16" name="Text Box 115"/>
            <p:cNvSpPr txBox="1"/>
            <p:nvPr/>
          </p:nvSpPr>
          <p:spPr>
            <a:xfrm>
              <a:off x="9736" y="6025"/>
              <a:ext cx="99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200">
                  <a:solidFill>
                    <a:schemeClr val="tx1"/>
                  </a:solidFill>
                </a:rPr>
                <a:t>20%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17" name="Text Box 116"/>
            <p:cNvSpPr txBox="1"/>
            <p:nvPr/>
          </p:nvSpPr>
          <p:spPr>
            <a:xfrm>
              <a:off x="7584" y="6786"/>
              <a:ext cx="1514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900">
                  <a:solidFill>
                    <a:schemeClr val="tx1"/>
                  </a:solidFill>
                </a:rPr>
                <a:t>training</a:t>
              </a:r>
              <a:endParaRPr lang="en-US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18" name="Text Box 117"/>
            <p:cNvSpPr txBox="1"/>
            <p:nvPr/>
          </p:nvSpPr>
          <p:spPr>
            <a:xfrm>
              <a:off x="8810" y="6789"/>
              <a:ext cx="1331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900">
                  <a:solidFill>
                    <a:schemeClr val="tx1"/>
                  </a:solidFill>
                </a:rPr>
                <a:t>validation</a:t>
              </a:r>
              <a:endParaRPr lang="en-US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19" name="Text Box 118"/>
            <p:cNvSpPr txBox="1"/>
            <p:nvPr/>
          </p:nvSpPr>
          <p:spPr>
            <a:xfrm>
              <a:off x="9841" y="6789"/>
              <a:ext cx="780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900">
                  <a:solidFill>
                    <a:schemeClr val="tx1"/>
                  </a:solidFill>
                </a:rPr>
                <a:t>test</a:t>
              </a:r>
              <a:endParaRPr lang="en-US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20" name="Text Box 119"/>
          <p:cNvSpPr txBox="1"/>
          <p:nvPr/>
        </p:nvSpPr>
        <p:spPr>
          <a:xfrm>
            <a:off x="4358005" y="-647065"/>
            <a:ext cx="191897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 b="1">
                <a:latin typeface="Latin Modern Sans" panose="00000500000000000000" charset="0"/>
                <a:cs typeface="Latin Modern Sans" panose="00000500000000000000" charset="0"/>
              </a:rPr>
              <a:t>Guanay cormorant </a:t>
            </a:r>
            <a:br>
              <a:rPr lang="en-US" altLang="en-US" sz="1400" b="1">
                <a:latin typeface="Latin Modern Sans" panose="00000500000000000000" charset="0"/>
                <a:cs typeface="Latin Modern Sans" panose="00000500000000000000" charset="0"/>
              </a:rPr>
            </a:br>
            <a:r>
              <a:rPr lang="en-US" altLang="en-US" sz="1200" i="1">
                <a:latin typeface="Latin Modern Sans" panose="00000500000000000000" charset="0"/>
                <a:cs typeface="Latin Modern Sans" panose="00000500000000000000" charset="0"/>
              </a:rPr>
              <a:t>(Leucocarbo bougainvilli)</a:t>
            </a:r>
            <a:endParaRPr lang="en-US" altLang="en-US" sz="1200" i="1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121" name="Text Box 120"/>
          <p:cNvSpPr txBox="1"/>
          <p:nvPr/>
        </p:nvSpPr>
        <p:spPr>
          <a:xfrm>
            <a:off x="7139940" y="-647065"/>
            <a:ext cx="191897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 b="1">
                <a:latin typeface="Latin Modern Sans" panose="00000500000000000000" charset="0"/>
                <a:cs typeface="Latin Modern Sans" panose="00000500000000000000" charset="0"/>
              </a:rPr>
              <a:t>Peruvian booby </a:t>
            </a:r>
            <a:br>
              <a:rPr lang="en-US" altLang="en-US" sz="1400" b="1">
                <a:latin typeface="Latin Modern Sans" panose="00000500000000000000" charset="0"/>
                <a:cs typeface="Latin Modern Sans" panose="00000500000000000000" charset="0"/>
              </a:rPr>
            </a:br>
            <a:r>
              <a:rPr lang="en-US" altLang="en-US" sz="1200" i="1">
                <a:latin typeface="Latin Modern Sans" panose="00000500000000000000" charset="0"/>
                <a:cs typeface="Latin Modern Sans" panose="00000500000000000000" charset="0"/>
              </a:rPr>
              <a:t>(Sula variegata)</a:t>
            </a:r>
            <a:endParaRPr lang="en-US" altLang="en-US" sz="1200" i="1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122" name="6-Point Star 121"/>
          <p:cNvSpPr/>
          <p:nvPr/>
        </p:nvSpPr>
        <p:spPr>
          <a:xfrm>
            <a:off x="6185535" y="-521970"/>
            <a:ext cx="203200" cy="215900"/>
          </a:xfrm>
          <a:prstGeom prst="star6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3" name="6-Point Star 122"/>
          <p:cNvSpPr/>
          <p:nvPr/>
        </p:nvSpPr>
        <p:spPr>
          <a:xfrm>
            <a:off x="8877935" y="-534670"/>
            <a:ext cx="203200" cy="215900"/>
          </a:xfrm>
          <a:prstGeom prst="star6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5" name="Elbow Connector 124"/>
          <p:cNvCxnSpPr>
            <a:stCxn id="4" idx="2"/>
            <a:endCxn id="126" idx="0"/>
          </p:cNvCxnSpPr>
          <p:nvPr/>
        </p:nvCxnSpPr>
        <p:spPr>
          <a:xfrm rot="5400000" flipV="1">
            <a:off x="5620068" y="468313"/>
            <a:ext cx="800100" cy="1384935"/>
          </a:xfrm>
          <a:prstGeom prst="bentConnector3">
            <a:avLst>
              <a:gd name="adj1" fmla="val 4996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5543550" y="1560830"/>
            <a:ext cx="2337435" cy="98742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7" name="Elbow Connector 126"/>
          <p:cNvCxnSpPr>
            <a:stCxn id="108" idx="2"/>
            <a:endCxn id="126" idx="0"/>
          </p:cNvCxnSpPr>
          <p:nvPr/>
        </p:nvCxnSpPr>
        <p:spPr>
          <a:xfrm rot="5400000">
            <a:off x="6990715" y="480695"/>
            <a:ext cx="802005" cy="1358265"/>
          </a:xfrm>
          <a:prstGeom prst="bentConnector3">
            <a:avLst>
              <a:gd name="adj1" fmla="val 5004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 Box 127"/>
          <p:cNvSpPr txBox="1"/>
          <p:nvPr/>
        </p:nvSpPr>
        <p:spPr>
          <a:xfrm>
            <a:off x="5741035" y="1702435"/>
            <a:ext cx="19189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 b="1">
                <a:solidFill>
                  <a:srgbClr val="C00000"/>
                </a:solidFill>
                <a:latin typeface="Latin Modern Sans" panose="00000500000000000000" charset="0"/>
                <a:cs typeface="Latin Modern Sans" panose="00000500000000000000" charset="0"/>
              </a:rPr>
              <a:t>Deep Networks</a:t>
            </a:r>
            <a:endParaRPr lang="en-US" altLang="en-US" sz="1400" b="1" i="1">
              <a:solidFill>
                <a:srgbClr val="C00000"/>
              </a:solidFill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134" name="Text Box 133"/>
          <p:cNvSpPr txBox="1"/>
          <p:nvPr/>
        </p:nvSpPr>
        <p:spPr>
          <a:xfrm>
            <a:off x="5568315" y="2110105"/>
            <a:ext cx="22872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 i="1">
                <a:solidFill>
                  <a:srgbClr val="C00000"/>
                </a:solidFill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(UNet, CNNet, FCNet)</a:t>
            </a:r>
            <a:endParaRPr lang="en-US" altLang="en-US" sz="1400" i="1">
              <a:solidFill>
                <a:srgbClr val="C00000"/>
              </a:solidFill>
              <a:latin typeface="Latin Modern Sans" panose="00000500000000000000" charset="0"/>
              <a:cs typeface="Latin Modern Sans" panose="00000500000000000000" charset="0"/>
              <a:sym typeface="+mn-ea"/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6901815" y="2964180"/>
            <a:ext cx="2337435" cy="1405890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 rot="5400000">
            <a:off x="8018780" y="3160395"/>
            <a:ext cx="205740" cy="151257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8" name="Text Box 167"/>
          <p:cNvSpPr txBox="1"/>
          <p:nvPr/>
        </p:nvSpPr>
        <p:spPr>
          <a:xfrm>
            <a:off x="7833360" y="3534410"/>
            <a:ext cx="6286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200">
                <a:solidFill>
                  <a:schemeClr val="tx1"/>
                </a:solidFill>
              </a:rPr>
              <a:t>100%</a:t>
            </a:r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71" name="Text Box 170"/>
          <p:cNvSpPr txBox="1"/>
          <p:nvPr/>
        </p:nvSpPr>
        <p:spPr>
          <a:xfrm>
            <a:off x="7870190" y="4019550"/>
            <a:ext cx="4953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900">
                <a:solidFill>
                  <a:schemeClr val="tx1"/>
                </a:solidFill>
              </a:rPr>
              <a:t>test</a:t>
            </a:r>
            <a:endParaRPr lang="en-US" altLang="en-US" sz="900">
              <a:solidFill>
                <a:schemeClr val="tx1"/>
              </a:solidFill>
            </a:endParaRPr>
          </a:p>
        </p:txBody>
      </p:sp>
      <p:sp>
        <p:nvSpPr>
          <p:cNvPr id="172" name="Text Box 171"/>
          <p:cNvSpPr txBox="1"/>
          <p:nvPr/>
        </p:nvSpPr>
        <p:spPr>
          <a:xfrm>
            <a:off x="7101205" y="2962275"/>
            <a:ext cx="191897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 b="1">
                <a:latin typeface="Latin Modern Sans" panose="00000500000000000000" charset="0"/>
                <a:cs typeface="Latin Modern Sans" panose="00000500000000000000" charset="0"/>
              </a:rPr>
              <a:t>Peruvian booby </a:t>
            </a:r>
            <a:br>
              <a:rPr lang="en-US" altLang="en-US" sz="1400" b="1">
                <a:latin typeface="Latin Modern Sans" panose="00000500000000000000" charset="0"/>
                <a:cs typeface="Latin Modern Sans" panose="00000500000000000000" charset="0"/>
              </a:rPr>
            </a:br>
            <a:r>
              <a:rPr lang="en-US" altLang="en-US" sz="1200" i="1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(Sula variegata)</a:t>
            </a:r>
            <a:endParaRPr lang="en-US" altLang="en-US" sz="1200" i="1">
              <a:latin typeface="Latin Modern Sans" panose="00000500000000000000" charset="0"/>
              <a:cs typeface="Latin Modern Sans" panose="00000500000000000000" charset="0"/>
              <a:sym typeface="+mn-ea"/>
            </a:endParaRPr>
          </a:p>
        </p:txBody>
      </p:sp>
      <p:sp>
        <p:nvSpPr>
          <p:cNvPr id="174" name="Rounded Rectangle 173"/>
          <p:cNvSpPr/>
          <p:nvPr/>
        </p:nvSpPr>
        <p:spPr>
          <a:xfrm>
            <a:off x="4148455" y="2954020"/>
            <a:ext cx="2337435" cy="1405890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75" name="Group 174"/>
          <p:cNvGrpSpPr/>
          <p:nvPr/>
        </p:nvGrpSpPr>
        <p:grpSpPr>
          <a:xfrm>
            <a:off x="4297680" y="3524250"/>
            <a:ext cx="1995170" cy="715010"/>
            <a:chOff x="7584" y="6025"/>
            <a:chExt cx="3142" cy="1126"/>
          </a:xfrm>
        </p:grpSpPr>
        <p:sp>
          <p:nvSpPr>
            <p:cNvPr id="176" name="Rectangle 175"/>
            <p:cNvSpPr/>
            <p:nvPr/>
          </p:nvSpPr>
          <p:spPr>
            <a:xfrm rot="5400000">
              <a:off x="8214" y="5992"/>
              <a:ext cx="322" cy="1265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 rot="5400000">
              <a:off x="9284" y="6278"/>
              <a:ext cx="324" cy="696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 rot="5400000">
              <a:off x="10017" y="6345"/>
              <a:ext cx="324" cy="56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9" name="Text Box 178"/>
            <p:cNvSpPr txBox="1"/>
            <p:nvPr/>
          </p:nvSpPr>
          <p:spPr>
            <a:xfrm>
              <a:off x="7881" y="6030"/>
              <a:ext cx="99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200">
                  <a:solidFill>
                    <a:schemeClr val="tx1"/>
                  </a:solidFill>
                </a:rPr>
                <a:t>50%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80" name="Text Box 179"/>
            <p:cNvSpPr txBox="1"/>
            <p:nvPr/>
          </p:nvSpPr>
          <p:spPr>
            <a:xfrm>
              <a:off x="8981" y="6025"/>
              <a:ext cx="99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200">
                  <a:solidFill>
                    <a:schemeClr val="tx1"/>
                  </a:solidFill>
                </a:rPr>
                <a:t>30%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81" name="Text Box 180"/>
            <p:cNvSpPr txBox="1"/>
            <p:nvPr/>
          </p:nvSpPr>
          <p:spPr>
            <a:xfrm>
              <a:off x="9736" y="6025"/>
              <a:ext cx="99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1200">
                  <a:solidFill>
                    <a:schemeClr val="tx1"/>
                  </a:solidFill>
                </a:rPr>
                <a:t>20%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82" name="Text Box 181"/>
            <p:cNvSpPr txBox="1"/>
            <p:nvPr/>
          </p:nvSpPr>
          <p:spPr>
            <a:xfrm>
              <a:off x="7584" y="6786"/>
              <a:ext cx="1514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900">
                  <a:solidFill>
                    <a:schemeClr val="tx1"/>
                  </a:solidFill>
                </a:rPr>
                <a:t>training</a:t>
              </a:r>
              <a:endParaRPr lang="en-US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3" name="Text Box 182"/>
            <p:cNvSpPr txBox="1"/>
            <p:nvPr/>
          </p:nvSpPr>
          <p:spPr>
            <a:xfrm>
              <a:off x="8810" y="6789"/>
              <a:ext cx="1331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900">
                  <a:solidFill>
                    <a:schemeClr val="tx1"/>
                  </a:solidFill>
                </a:rPr>
                <a:t>validation</a:t>
              </a:r>
              <a:endParaRPr lang="en-US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4" name="Text Box 183"/>
            <p:cNvSpPr txBox="1"/>
            <p:nvPr/>
          </p:nvSpPr>
          <p:spPr>
            <a:xfrm>
              <a:off x="9841" y="6789"/>
              <a:ext cx="780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900">
                  <a:solidFill>
                    <a:schemeClr val="tx1"/>
                  </a:solidFill>
                </a:rPr>
                <a:t>test</a:t>
              </a:r>
              <a:endParaRPr lang="en-US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85" name="Text Box 184"/>
          <p:cNvSpPr txBox="1"/>
          <p:nvPr/>
        </p:nvSpPr>
        <p:spPr>
          <a:xfrm>
            <a:off x="4347845" y="2952115"/>
            <a:ext cx="191897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 b="1">
                <a:latin typeface="Latin Modern Sans" panose="00000500000000000000" charset="0"/>
                <a:cs typeface="Latin Modern Sans" panose="00000500000000000000" charset="0"/>
              </a:rPr>
              <a:t>Masked booby </a:t>
            </a:r>
            <a:br>
              <a:rPr lang="en-US" altLang="en-US" sz="1400" b="1">
                <a:latin typeface="Latin Modern Sans" panose="00000500000000000000" charset="0"/>
                <a:cs typeface="Latin Modern Sans" panose="00000500000000000000" charset="0"/>
              </a:rPr>
            </a:br>
            <a:r>
              <a:rPr lang="en-US" altLang="en-US" sz="1200" i="1">
                <a:latin typeface="Latin Modern Sans" panose="00000500000000000000" charset="0"/>
                <a:cs typeface="Latin Modern Sans" panose="00000500000000000000" charset="0"/>
              </a:rPr>
              <a:t>(Sula dactylatra)</a:t>
            </a:r>
            <a:endParaRPr lang="en-US" altLang="en-US" sz="1200" i="1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188" name="Isosceles Triangle 187"/>
          <p:cNvSpPr/>
          <p:nvPr/>
        </p:nvSpPr>
        <p:spPr>
          <a:xfrm>
            <a:off x="8838565" y="3100070"/>
            <a:ext cx="203200" cy="177800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93" name="Elbow Connector 192"/>
          <p:cNvCxnSpPr>
            <a:stCxn id="126" idx="3"/>
            <a:endCxn id="172" idx="0"/>
          </p:cNvCxnSpPr>
          <p:nvPr/>
        </p:nvCxnSpPr>
        <p:spPr>
          <a:xfrm>
            <a:off x="7880985" y="2054860"/>
            <a:ext cx="179705" cy="907415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Oval 194"/>
          <p:cNvSpPr/>
          <p:nvPr/>
        </p:nvSpPr>
        <p:spPr>
          <a:xfrm>
            <a:off x="4768850" y="2243455"/>
            <a:ext cx="317500" cy="30480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tx1"/>
                </a:solidFill>
                <a:latin typeface="Latin Modern Sans" panose="00000500000000000000" charset="0"/>
                <a:cs typeface="Latin Modern Sans" panose="00000500000000000000" charset="0"/>
              </a:rPr>
              <a:t>2</a:t>
            </a:r>
            <a:endParaRPr lang="en-US" altLang="en-US" b="1">
              <a:solidFill>
                <a:schemeClr val="tx1"/>
              </a:solidFill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6146800" y="3063875"/>
            <a:ext cx="146050" cy="1416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98" name="Straight Arrow Connector 197"/>
          <p:cNvCxnSpPr>
            <a:stCxn id="174" idx="2"/>
          </p:cNvCxnSpPr>
          <p:nvPr/>
        </p:nvCxnSpPr>
        <p:spPr>
          <a:xfrm>
            <a:off x="5317490" y="4359910"/>
            <a:ext cx="635" cy="6108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4151630" y="4970780"/>
            <a:ext cx="2337435" cy="98742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0" name="Text Box 199"/>
          <p:cNvSpPr txBox="1"/>
          <p:nvPr/>
        </p:nvSpPr>
        <p:spPr>
          <a:xfrm>
            <a:off x="4324350" y="5073015"/>
            <a:ext cx="19189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 b="1">
                <a:solidFill>
                  <a:srgbClr val="C00000"/>
                </a:solidFill>
                <a:latin typeface="Latin Modern Sans" panose="00000500000000000000" charset="0"/>
                <a:cs typeface="Latin Modern Sans" panose="00000500000000000000" charset="0"/>
              </a:rPr>
              <a:t>Deep Networks</a:t>
            </a:r>
            <a:endParaRPr lang="en-US" altLang="en-US" sz="1400" b="1" i="1">
              <a:solidFill>
                <a:srgbClr val="C00000"/>
              </a:solidFill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202" name="Text Box 201"/>
          <p:cNvSpPr txBox="1"/>
          <p:nvPr/>
        </p:nvSpPr>
        <p:spPr>
          <a:xfrm>
            <a:off x="4151630" y="5480685"/>
            <a:ext cx="22872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 i="1">
                <a:solidFill>
                  <a:srgbClr val="C00000"/>
                </a:solidFill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(UNet, CNNet, FCNet)</a:t>
            </a:r>
            <a:endParaRPr lang="en-US" altLang="en-US" sz="1400" i="1">
              <a:solidFill>
                <a:srgbClr val="C00000"/>
              </a:solidFill>
              <a:latin typeface="Latin Modern Sans" panose="00000500000000000000" charset="0"/>
              <a:cs typeface="Latin Modern Sans" panose="00000500000000000000" charset="0"/>
              <a:sym typeface="+mn-ea"/>
            </a:endParaRPr>
          </a:p>
        </p:txBody>
      </p:sp>
      <p:sp>
        <p:nvSpPr>
          <p:cNvPr id="203" name="Oval 202"/>
          <p:cNvSpPr/>
          <p:nvPr/>
        </p:nvSpPr>
        <p:spPr>
          <a:xfrm>
            <a:off x="4797425" y="4512945"/>
            <a:ext cx="317500" cy="30480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tx1"/>
                </a:solidFill>
                <a:latin typeface="Latin Modern Sans" panose="00000500000000000000" charset="0"/>
                <a:cs typeface="Latin Modern Sans" panose="00000500000000000000" charset="0"/>
              </a:rPr>
              <a:t>3</a:t>
            </a:r>
            <a:endParaRPr lang="en-US" altLang="en-US" b="1">
              <a:solidFill>
                <a:schemeClr val="tx1"/>
              </a:solidFill>
              <a:latin typeface="Latin Modern Sans" panose="00000500000000000000" charset="0"/>
              <a:cs typeface="Latin Modern Sans" panose="00000500000000000000" charset="0"/>
            </a:endParaRPr>
          </a:p>
        </p:txBody>
      </p:sp>
      <p:cxnSp>
        <p:nvCxnSpPr>
          <p:cNvPr id="206" name="Elbow Connector 205"/>
          <p:cNvCxnSpPr>
            <a:stCxn id="126" idx="1"/>
            <a:endCxn id="185" idx="0"/>
          </p:cNvCxnSpPr>
          <p:nvPr/>
        </p:nvCxnSpPr>
        <p:spPr>
          <a:xfrm rot="10800000" flipV="1">
            <a:off x="5307330" y="2054860"/>
            <a:ext cx="236220" cy="897255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Oval 206"/>
          <p:cNvSpPr/>
          <p:nvPr/>
        </p:nvSpPr>
        <p:spPr>
          <a:xfrm>
            <a:off x="4768850" y="1007110"/>
            <a:ext cx="317500" cy="30480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tx1"/>
                </a:solidFill>
                <a:latin typeface="Latin Modern Sans" panose="00000500000000000000" charset="0"/>
                <a:cs typeface="Latin Modern Sans" panose="00000500000000000000" charset="0"/>
              </a:rPr>
              <a:t>1</a:t>
            </a:r>
            <a:endParaRPr lang="en-US" altLang="en-US" b="1">
              <a:solidFill>
                <a:schemeClr val="tx1"/>
              </a:solidFill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6934200" y="4692650"/>
            <a:ext cx="2715260" cy="2171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7063740" y="4777740"/>
            <a:ext cx="300990" cy="304165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chemeClr val="tx1"/>
                </a:solidFill>
                <a:latin typeface="Latin Modern Sans" panose="00000500000000000000" charset="0"/>
                <a:cs typeface="Latin Modern Sans" panose="00000500000000000000" charset="0"/>
              </a:rPr>
              <a:t>1</a:t>
            </a:r>
            <a:endParaRPr lang="en-US" altLang="en-US" sz="1400" b="1">
              <a:solidFill>
                <a:schemeClr val="tx1"/>
              </a:solidFill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131" name="Text Box 130"/>
          <p:cNvSpPr txBox="1"/>
          <p:nvPr/>
        </p:nvSpPr>
        <p:spPr>
          <a:xfrm>
            <a:off x="7406640" y="4752340"/>
            <a:ext cx="18300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1400">
                <a:latin typeface="Latin Modern Sans" panose="00000500000000000000" charset="0"/>
                <a:cs typeface="Latin Modern Sans" panose="00000500000000000000" charset="0"/>
              </a:rPr>
              <a:t>Network </a:t>
            </a:r>
            <a:r>
              <a:rPr lang="" altLang="en-US" sz="1400">
                <a:latin typeface="Latin Modern Sans" panose="00000500000000000000" charset="0"/>
                <a:cs typeface="Latin Modern Sans" panose="00000500000000000000" charset="0"/>
              </a:rPr>
              <a:t>t</a:t>
            </a:r>
            <a:r>
              <a:rPr lang="en-US" altLang="en-US" sz="1400">
                <a:latin typeface="Latin Modern Sans" panose="00000500000000000000" charset="0"/>
                <a:cs typeface="Latin Modern Sans" panose="00000500000000000000" charset="0"/>
              </a:rPr>
              <a:t>raining</a:t>
            </a:r>
            <a:endParaRPr lang="en-US" altLang="en-US" sz="1400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85" name="Text Box 84"/>
          <p:cNvSpPr txBox="1"/>
          <p:nvPr/>
        </p:nvSpPr>
        <p:spPr>
          <a:xfrm>
            <a:off x="7418070" y="5965825"/>
            <a:ext cx="21469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1200">
                <a:latin typeface="Latin Modern Sans" panose="00000500000000000000" charset="0"/>
                <a:cs typeface="Latin Modern Sans" panose="00000500000000000000" charset="0"/>
              </a:rPr>
              <a:t>Pescadores Island, Peru</a:t>
            </a:r>
            <a:endParaRPr lang="en-US" altLang="en-US" sz="1200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124" name="6-Point Star 123"/>
          <p:cNvSpPr/>
          <p:nvPr/>
        </p:nvSpPr>
        <p:spPr>
          <a:xfrm>
            <a:off x="7139940" y="6009005"/>
            <a:ext cx="203200" cy="215900"/>
          </a:xfrm>
          <a:prstGeom prst="star6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7" name="Isosceles Triangle 186"/>
          <p:cNvSpPr/>
          <p:nvPr/>
        </p:nvSpPr>
        <p:spPr>
          <a:xfrm>
            <a:off x="7153910" y="6280150"/>
            <a:ext cx="175260" cy="165100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7168515" y="6600825"/>
            <a:ext cx="146050" cy="1416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0" name="Text Box 189"/>
          <p:cNvSpPr txBox="1"/>
          <p:nvPr/>
        </p:nvSpPr>
        <p:spPr>
          <a:xfrm>
            <a:off x="7430770" y="6524625"/>
            <a:ext cx="21196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1200">
                <a:latin typeface="Latin Modern Sans" panose="00000500000000000000" charset="0"/>
                <a:cs typeface="Latin Modern Sans" panose="00000500000000000000" charset="0"/>
              </a:rPr>
              <a:t>Fernando de Noronha, Brazil</a:t>
            </a:r>
            <a:endParaRPr lang="en-US" altLang="en-US" sz="1200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191" name="Text Box 190"/>
          <p:cNvSpPr txBox="1"/>
          <p:nvPr/>
        </p:nvSpPr>
        <p:spPr>
          <a:xfrm>
            <a:off x="7418070" y="6229350"/>
            <a:ext cx="21469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1200">
                <a:latin typeface="Latin Modern Sans" panose="00000500000000000000" charset="0"/>
                <a:cs typeface="Latin Modern Sans" panose="00000500000000000000" charset="0"/>
              </a:rPr>
              <a:t>Guañape Island, Peru</a:t>
            </a:r>
            <a:endParaRPr lang="en-US" altLang="en-US" sz="1200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196" name="Text Box 195"/>
          <p:cNvSpPr txBox="1"/>
          <p:nvPr/>
        </p:nvSpPr>
        <p:spPr>
          <a:xfrm>
            <a:off x="7418070" y="5087620"/>
            <a:ext cx="17481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" altLang="en-US" sz="1400">
                <a:latin typeface="Latin Modern Sans" panose="00000500000000000000" charset="0"/>
                <a:cs typeface="Latin Modern Sans" panose="00000500000000000000" charset="0"/>
              </a:rPr>
              <a:t>Generalization of pre-trained networks</a:t>
            </a:r>
            <a:endParaRPr lang="en-US" altLang="en-US" sz="1400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204" name="Text Box 203"/>
          <p:cNvSpPr txBox="1"/>
          <p:nvPr/>
        </p:nvSpPr>
        <p:spPr>
          <a:xfrm>
            <a:off x="7418070" y="5584825"/>
            <a:ext cx="18205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1400">
                <a:latin typeface="Latin Modern Sans" panose="00000500000000000000" charset="0"/>
                <a:cs typeface="Latin Modern Sans" panose="00000500000000000000" charset="0"/>
              </a:rPr>
              <a:t>Network </a:t>
            </a:r>
            <a:r>
              <a:rPr lang="" altLang="en-US" sz="1400">
                <a:latin typeface="Latin Modern Sans" panose="00000500000000000000" charset="0"/>
                <a:cs typeface="Latin Modern Sans" panose="00000500000000000000" charset="0"/>
              </a:rPr>
              <a:t>f</a:t>
            </a:r>
            <a:r>
              <a:rPr lang="en-US" altLang="en-US" sz="1400">
                <a:latin typeface="Latin Modern Sans" panose="00000500000000000000" charset="0"/>
                <a:cs typeface="Latin Modern Sans" panose="00000500000000000000" charset="0"/>
              </a:rPr>
              <a:t>ine-</a:t>
            </a:r>
            <a:r>
              <a:rPr lang="" altLang="en-US" sz="1400">
                <a:latin typeface="Latin Modern Sans" panose="00000500000000000000" charset="0"/>
                <a:cs typeface="Latin Modern Sans" panose="00000500000000000000" charset="0"/>
              </a:rPr>
              <a:t>t</a:t>
            </a:r>
            <a:r>
              <a:rPr lang="en-US" altLang="en-US" sz="1400">
                <a:latin typeface="Latin Modern Sans" panose="00000500000000000000" charset="0"/>
                <a:cs typeface="Latin Modern Sans" panose="00000500000000000000" charset="0"/>
              </a:rPr>
              <a:t>uning</a:t>
            </a:r>
            <a:endParaRPr lang="en-US" altLang="en-US" sz="1400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211" name="Oval 210"/>
          <p:cNvSpPr/>
          <p:nvPr/>
        </p:nvSpPr>
        <p:spPr>
          <a:xfrm>
            <a:off x="7063740" y="5135880"/>
            <a:ext cx="300990" cy="304165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chemeClr val="tx1"/>
                </a:solidFill>
                <a:latin typeface="Latin Modern Sans" panose="00000500000000000000" charset="0"/>
                <a:cs typeface="Latin Modern Sans" panose="00000500000000000000" charset="0"/>
              </a:rPr>
              <a:t>2</a:t>
            </a:r>
            <a:endParaRPr lang="en-US" altLang="en-US" sz="1400" b="1">
              <a:solidFill>
                <a:schemeClr val="tx1"/>
              </a:solidFill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212" name="Oval 211"/>
          <p:cNvSpPr/>
          <p:nvPr/>
        </p:nvSpPr>
        <p:spPr>
          <a:xfrm>
            <a:off x="7063740" y="5595620"/>
            <a:ext cx="300990" cy="304165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chemeClr val="tx1"/>
                </a:solidFill>
                <a:latin typeface="Latin Modern Sans" panose="00000500000000000000" charset="0"/>
                <a:cs typeface="Latin Modern Sans" panose="00000500000000000000" charset="0"/>
              </a:rPr>
              <a:t>3</a:t>
            </a:r>
            <a:endParaRPr lang="en-US" altLang="en-US" sz="1400" b="1">
              <a:solidFill>
                <a:schemeClr val="tx1"/>
              </a:solidFill>
              <a:latin typeface="Latin Modern Sans" panose="00000500000000000000" charset="0"/>
              <a:cs typeface="Latin Modern Sans" panose="00000500000000000000" charset="0"/>
            </a:endParaRPr>
          </a:p>
        </p:txBody>
      </p:sp>
      <p:cxnSp>
        <p:nvCxnSpPr>
          <p:cNvPr id="2" name="Elbow Connector 1"/>
          <p:cNvCxnSpPr/>
          <p:nvPr/>
        </p:nvCxnSpPr>
        <p:spPr>
          <a:xfrm rot="10800000" flipV="1">
            <a:off x="4151630" y="1724025"/>
            <a:ext cx="1391920" cy="3579495"/>
          </a:xfrm>
          <a:prstGeom prst="bentConnector3">
            <a:avLst>
              <a:gd name="adj1" fmla="val 117108"/>
            </a:avLst>
          </a:prstGeom>
          <a:ln w="25400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 rot="16200000">
            <a:off x="2503170" y="3215640"/>
            <a:ext cx="22872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 i="1">
                <a:solidFill>
                  <a:srgbClr val="C00000"/>
                </a:solidFill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weight initialisation</a:t>
            </a:r>
            <a:endParaRPr lang="en-US" altLang="en-US" sz="1400" i="1">
              <a:solidFill>
                <a:srgbClr val="C00000"/>
              </a:solidFill>
              <a:latin typeface="Latin Modern Sans" panose="00000500000000000000" charset="0"/>
              <a:cs typeface="Latin Modern Sans" panose="00000500000000000000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1728</Words>
  <Application>WPS Presentation</Application>
  <PresentationFormat>宽屏</PresentationFormat>
  <Paragraphs>278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SimSun</vt:lpstr>
      <vt:lpstr>Wingdings</vt:lpstr>
      <vt:lpstr>DejaVu Sans</vt:lpstr>
      <vt:lpstr>Latin Modern Sans</vt:lpstr>
      <vt:lpstr>Calibri</vt:lpstr>
      <vt:lpstr>微软雅黑</vt:lpstr>
      <vt:lpstr>Droid Sans Fallback</vt:lpstr>
      <vt:lpstr>Arial Unicode MS</vt:lpstr>
      <vt:lpstr>Calibri Light</vt:lpstr>
      <vt:lpstr>SimSun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amédée roy</cp:lastModifiedBy>
  <cp:revision>34</cp:revision>
  <dcterms:created xsi:type="dcterms:W3CDTF">2021-11-15T14:29:00Z</dcterms:created>
  <dcterms:modified xsi:type="dcterms:W3CDTF">2021-11-15T14:29:00Z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