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5"/>
  </p:handoutMasterIdLst>
  <p:sldIdLst>
    <p:sldId id="317" r:id="rId3"/>
    <p:sldId id="321" r:id="rId4"/>
    <p:sldId id="362" r:id="rId5"/>
    <p:sldId id="363" r:id="rId6"/>
    <p:sldId id="366" r:id="rId7"/>
    <p:sldId id="365" r:id="rId8"/>
    <p:sldId id="367" r:id="rId10"/>
    <p:sldId id="370" r:id="rId11"/>
    <p:sldId id="368" r:id="rId12"/>
    <p:sldId id="353" r:id="rId13"/>
    <p:sldId id="35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B34"/>
    <a:srgbClr val="DAB911"/>
    <a:srgbClr val="05B0BC"/>
    <a:srgbClr val="FC3C00"/>
    <a:srgbClr val="C00010"/>
    <a:srgbClr val="6FC8D0"/>
    <a:srgbClr val="DEF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7" autoAdjust="0"/>
    <p:restoredTop sz="93979" autoAdjust="0"/>
  </p:normalViewPr>
  <p:slideViewPr>
    <p:cSldViewPr snapToGrid="0">
      <p:cViewPr>
        <p:scale>
          <a:sx n="60" d="100"/>
          <a:sy n="60" d="100"/>
        </p:scale>
        <p:origin x="102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0BDA5C99-D059-49BE-A690-9BB3555A9587}" type="datetimeFigureOut">
              <a:rPr lang="fr-FR" smtClean="0"/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2CF30C8-FAE0-45B2-A0A7-6DDCF0CC003A}" type="slidenum">
              <a:rPr lang="fr-FR" smtClean="0"/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7235" y="619125"/>
            <a:ext cx="7772400" cy="98234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fr-FR" b="1" dirty="0" smtClean="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Intelligence Artificielle &amp; Écologie des Oiseaux Marins</a:t>
            </a:r>
            <a:br>
              <a:rPr lang="fr-FR" b="1" dirty="0" smtClean="0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fr-FR" b="1" dirty="0" smtClean="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(Sujet de thèse)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472373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Latin Modern Sans" panose="00000500000000000000" charset="0"/>
                <a:cs typeface="Latin Modern Sans" panose="0000050000000000000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Atelier de Présentation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C368-9A30-410E-8E60-C3A8D376FA22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835" y="5153890"/>
            <a:ext cx="1931723" cy="1188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r="13091"/>
          <a:stretch>
            <a:fillRect/>
          </a:stretch>
        </p:blipFill>
        <p:spPr>
          <a:xfrm>
            <a:off x="7199267" y="5227022"/>
            <a:ext cx="1496221" cy="1042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1" y="4998713"/>
            <a:ext cx="2184808" cy="14657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1DAC-1CE8-45FE-9114-7F831F65F382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94B9-2DDE-49BE-9B5E-18A0B7A3A092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87D-23FA-47BC-BDBB-FF0BF19D2EE2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2A-9452-48D8-8FA3-F19E58DF1A39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E05F-525C-460B-AB1F-65F68F694A60}" type="datetime1">
              <a:rPr lang="fr-FR" smtClean="0"/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FD44-B3FA-4C06-B634-5BE87276C046}" type="datetime1">
              <a:rPr lang="fr-FR" smtClean="0"/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88FF-22AD-43C0-A513-D4A2E396D6C3}" type="datetime1">
              <a:rPr lang="fr-FR" smtClean="0"/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2117-49AA-4BBF-BEA0-7C5985746F54}" type="datetime1">
              <a:rPr lang="fr-FR" smtClean="0"/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D9E2-F67C-4FAD-B281-5E84A7AC46A9}" type="datetime1">
              <a:rPr lang="fr-FR" smtClean="0"/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D54B-285A-4533-BAD1-819041438708}" type="datetime1">
              <a:rPr lang="fr-FR" smtClean="0"/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AD2D59C-17A0-4709-A17E-21CBC3EEBAEB}" type="datetime1">
              <a:rPr lang="fr-FR" smtClean="0"/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r>
              <a:rPr lang="fr-FR" smtClean="0"/>
              <a:t>Amédée Roy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91152868-8574-4B61-975A-1265C3309E9C}" type="slidenum">
              <a:rPr lang="fr-FR" smtClean="0"/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GIF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82675" y="698500"/>
            <a:ext cx="6811010" cy="9175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" altLang="en-US" b="1" dirty="0" smtClean="0">
                <a:latin typeface="Latin Modern Sans" panose="00000500000000000000" charset="0"/>
                <a:cs typeface="Latin Modern Sans" panose="00000500000000000000" charset="0"/>
              </a:rPr>
              <a:t>Model Formalisms for Seabird Trajectory Simulation</a:t>
            </a:r>
            <a:endParaRPr lang="" altLang="en-US" sz="2000" b="1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697919" y="2779307"/>
            <a:ext cx="7579952" cy="316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24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March </a:t>
            </a:r>
            <a:r>
              <a:rPr lang="en-US" sz="24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2021</a:t>
            </a:r>
            <a:endParaRPr lang="en-US" sz="24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ctr">
              <a:buNone/>
            </a:pPr>
            <a:endParaRPr lang="sv-SE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ctr">
              <a:buNone/>
            </a:pPr>
            <a:r>
              <a:rPr lang="sv-SE" sz="18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Amédée Roy</a:t>
            </a:r>
            <a:endParaRPr lang="sv-SE" sz="18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ctr">
              <a:buNone/>
            </a:pPr>
            <a:endParaRPr lang="sv-SE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43" t="43248" r="65037" b="40833"/>
          <a:stretch>
            <a:fillRect/>
          </a:stretch>
        </p:blipFill>
        <p:spPr bwMode="auto">
          <a:xfrm>
            <a:off x="5112994" y="157993"/>
            <a:ext cx="424872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6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8532" y="919127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Results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48532" y="919127"/>
            <a:ext cx="7830033" cy="64979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Latin Modern Sans" panose="00000500000000000000" charset="0"/>
                <a:cs typeface="Latin Modern Sans" panose="00000500000000000000" charset="0"/>
              </a:rPr>
              <a:t>Discussion</a:t>
            </a:r>
            <a:endParaRPr lang="en-US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43" t="43248" r="65037" b="40833"/>
          <a:stretch>
            <a:fillRect/>
          </a:stretch>
        </p:blipFill>
        <p:spPr bwMode="auto">
          <a:xfrm>
            <a:off x="5112994" y="157993"/>
            <a:ext cx="424872" cy="2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820" t="38207" r="17854" b="42691"/>
          <a:stretch>
            <a:fillRect/>
          </a:stretch>
        </p:blipFill>
        <p:spPr bwMode="auto">
          <a:xfrm>
            <a:off x="6699519" y="186801"/>
            <a:ext cx="461819" cy="3325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16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44921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1530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4096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0350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0922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0094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166" y="10090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Dataset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508000" y="1557020"/>
            <a:ext cx="3079115" cy="50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sz="18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Foraging Trips of SV</a:t>
            </a:r>
            <a:endParaRPr lang="" sz="18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- 1 species</a:t>
            </a:r>
            <a:b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- 7 fieldworks</a:t>
            </a:r>
            <a:b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- 179 deployments</a:t>
            </a:r>
            <a:b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- 560 trips</a:t>
            </a:r>
            <a:endParaRPr lang="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endParaRPr lang="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altLang="en-US" sz="18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Data Formatting</a:t>
            </a:r>
            <a:endParaRPr lang="en-US" sz="18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round trips only</a:t>
            </a:r>
            <a:b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no night-long resting </a:t>
            </a:r>
            <a:b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15s re-interpolation</a:t>
            </a:r>
            <a:b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diving probabilities estimation</a:t>
            </a:r>
            <a:endParaRPr lang="en-US" altLang="en-US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endParaRPr lang="en-US" altLang="en-US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r>
              <a:rPr lang="" sz="18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Ecological question</a:t>
            </a:r>
            <a:br>
              <a:rPr lang="" sz="18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inter-annual variability</a:t>
            </a:r>
            <a:br>
              <a:rPr lang="" altLang="en-US" sz="1800" dirty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endParaRPr lang="" altLang="en-US" sz="1800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pic>
        <p:nvPicPr>
          <p:cNvPr id="10" name="Picture 9" descr="Screenshot from 2021-03-19 10-59-22"/>
          <p:cNvPicPr>
            <a:picLocks noChangeAspect="1"/>
          </p:cNvPicPr>
          <p:nvPr/>
        </p:nvPicPr>
        <p:blipFill>
          <a:blip r:embed="rId3"/>
          <a:srcRect l="37708" t="14320" r="5428" b="12975"/>
          <a:stretch>
            <a:fillRect/>
          </a:stretch>
        </p:blipFill>
        <p:spPr>
          <a:xfrm>
            <a:off x="3968750" y="1104900"/>
            <a:ext cx="4931410" cy="5240020"/>
          </a:xfrm>
          <a:prstGeom prst="rect">
            <a:avLst/>
          </a:prstGeom>
        </p:spPr>
      </p:pic>
      <p:pic>
        <p:nvPicPr>
          <p:cNvPr id="4" name="Picture 3" descr="newplot (7)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1514" t="3896" r="12733" b="3111"/>
          <a:stretch>
            <a:fillRect/>
          </a:stretch>
        </p:blipFill>
        <p:spPr>
          <a:xfrm>
            <a:off x="6833235" y="1233170"/>
            <a:ext cx="2097405" cy="1908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80810" y="6319521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1530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4096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0350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0922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0094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166" y="10090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157" y="890552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Environmental data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142240" y="1875155"/>
            <a:ext cx="3079115" cy="155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Satellital data</a:t>
            </a:r>
            <a:endParaRPr lang="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</a:t>
            </a:r>
            <a:r>
              <a:rPr lang="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Daily satellital observations</a:t>
            </a:r>
            <a:br>
              <a:rPr lang="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Daily models for interp.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pic>
        <p:nvPicPr>
          <p:cNvPr id="5" name="Picture 4" descr="Screenshot from 2021-03-19 11-06-05"/>
          <p:cNvPicPr>
            <a:picLocks noChangeAspect="1"/>
          </p:cNvPicPr>
          <p:nvPr/>
        </p:nvPicPr>
        <p:blipFill>
          <a:blip r:embed="rId3"/>
          <a:srcRect l="18601" r="17535"/>
          <a:stretch>
            <a:fillRect/>
          </a:stretch>
        </p:blipFill>
        <p:spPr>
          <a:xfrm>
            <a:off x="3221990" y="2083435"/>
            <a:ext cx="1689100" cy="1912620"/>
          </a:xfrm>
          <a:prstGeom prst="rect">
            <a:avLst/>
          </a:prstGeom>
        </p:spPr>
      </p:pic>
      <p:pic>
        <p:nvPicPr>
          <p:cNvPr id="7" name="Picture 6" descr="Screenshot from 2021-03-19 11-07-44"/>
          <p:cNvPicPr>
            <a:picLocks noChangeAspect="1"/>
          </p:cNvPicPr>
          <p:nvPr/>
        </p:nvPicPr>
        <p:blipFill>
          <a:blip r:embed="rId4"/>
          <a:srcRect l="14241" t="12330" r="14976" b="9825"/>
          <a:stretch>
            <a:fillRect/>
          </a:stretch>
        </p:blipFill>
        <p:spPr>
          <a:xfrm>
            <a:off x="5086985" y="2083435"/>
            <a:ext cx="1711325" cy="191262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3221355" y="1452245"/>
            <a:ext cx="1689100" cy="630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CHL - MODIS</a:t>
            </a:r>
            <a:b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(0.04°)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7009765" y="1473200"/>
            <a:ext cx="1684020" cy="588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Wind - ASCAT (0.12°)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pic>
        <p:nvPicPr>
          <p:cNvPr id="16" name="Picture 15" descr="Screenshot from 2021-03-19 11-12-13"/>
          <p:cNvPicPr>
            <a:picLocks noChangeAspect="1"/>
          </p:cNvPicPr>
          <p:nvPr/>
        </p:nvPicPr>
        <p:blipFill>
          <a:blip r:embed="rId5"/>
          <a:srcRect l="37478" t="22061" r="12937" b="8575"/>
          <a:stretch>
            <a:fillRect/>
          </a:stretch>
        </p:blipFill>
        <p:spPr>
          <a:xfrm>
            <a:off x="7009130" y="2083435"/>
            <a:ext cx="1684020" cy="1932940"/>
          </a:xfrm>
          <a:prstGeom prst="rect">
            <a:avLst/>
          </a:prstGeom>
        </p:spPr>
      </p:pic>
      <p:sp>
        <p:nvSpPr>
          <p:cNvPr id="18" name="Content Placeholder 2"/>
          <p:cNvSpPr txBox="1"/>
          <p:nvPr/>
        </p:nvSpPr>
        <p:spPr>
          <a:xfrm>
            <a:off x="5086985" y="1451610"/>
            <a:ext cx="1711325" cy="631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SST - MODIS</a:t>
            </a:r>
            <a:b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</a:b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(0.04°)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3221990" y="4275455"/>
            <a:ext cx="5471795" cy="630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Acoutic survey data (raw + kriged)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pic>
        <p:nvPicPr>
          <p:cNvPr id="25" name="Picture 24" descr="P1108"/>
          <p:cNvPicPr>
            <a:picLocks noChangeAspect="1"/>
          </p:cNvPicPr>
          <p:nvPr/>
        </p:nvPicPr>
        <p:blipFill>
          <a:blip r:embed="rId6"/>
          <a:srcRect l="4361" t="8972" r="3333" b="7986"/>
          <a:stretch>
            <a:fillRect/>
          </a:stretch>
        </p:blipFill>
        <p:spPr>
          <a:xfrm>
            <a:off x="5592445" y="4642485"/>
            <a:ext cx="2369185" cy="2131695"/>
          </a:xfrm>
          <a:prstGeom prst="rect">
            <a:avLst/>
          </a:prstGeom>
        </p:spPr>
      </p:pic>
      <p:pic>
        <p:nvPicPr>
          <p:cNvPr id="26" name="Picture 25" descr="acoustic_by_fieldwork"/>
          <p:cNvPicPr>
            <a:picLocks noChangeAspect="1"/>
          </p:cNvPicPr>
          <p:nvPr/>
        </p:nvPicPr>
        <p:blipFill>
          <a:blip r:embed="rId7"/>
          <a:srcRect l="25246" t="52614" r="50271" b="417"/>
          <a:stretch>
            <a:fillRect/>
          </a:stretch>
        </p:blipFill>
        <p:spPr>
          <a:xfrm>
            <a:off x="3255645" y="4642485"/>
            <a:ext cx="2204085" cy="211455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354195" y="5356860"/>
            <a:ext cx="511175" cy="5048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15265" y="4275455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Acoustic data</a:t>
            </a:r>
            <a:endParaRPr lang="en-US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Yearly survey data</a:t>
            </a:r>
            <a:b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80810" y="6319521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1530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4096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0350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0922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0094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09166" y="10090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157" y="890552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Social interactions</a:t>
            </a:r>
            <a:endParaRPr lang="en-US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295275" y="1724660"/>
            <a:ext cx="3317875" cy="3479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Simultanate deployments</a:t>
            </a:r>
            <a:endParaRPr lang="en-US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</a:t>
            </a: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Few simultanate trips (max ~5)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Very low proportion of real observable birds..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Yet patterns in directions</a:t>
            </a:r>
            <a:endParaRPr lang="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pic>
        <p:nvPicPr>
          <p:cNvPr id="12" name="Picture 11" descr="SV_04_12_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25" y="1539875"/>
            <a:ext cx="3848735" cy="384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6"/>
          <p:cNvSpPr txBox="1"/>
          <p:nvPr/>
        </p:nvSpPr>
        <p:spPr>
          <a:xfrm>
            <a:off x="5483225" y="278130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F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8900" y="6365876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en-US" altLang="en-US" dirty="0" smtClean="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Problem formulation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450850" y="1557020"/>
            <a:ext cx="8007350" cy="412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1. Agent-based formulation</a:t>
            </a:r>
            <a:endParaRPr lang="en-US" altLang="en-US" sz="20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4515" y="2811145"/>
            <a:ext cx="648335" cy="3086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8070" y="2993390"/>
            <a:ext cx="619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54775" y="2974975"/>
            <a:ext cx="619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030345" y="2781300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103745" y="2781300"/>
            <a:ext cx="104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x/dt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-430530" y="2439035"/>
            <a:ext cx="3649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Behaviour Cloning</a:t>
            </a:r>
            <a:b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(supervized learning on state/actions pairs)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-463550" y="4509135"/>
            <a:ext cx="3649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GAIL</a:t>
            </a:r>
            <a:b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(GAN for simulation of state/actions pairs)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074160" y="2383155"/>
            <a:ext cx="847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i="1">
                <a:latin typeface="Latin Modern Sans" panose="00000500000000000000" charset="0"/>
                <a:cs typeface="Latin Modern Sans" panose="00000500000000000000" charset="0"/>
              </a:rPr>
              <a:t>(state)</a:t>
            </a:r>
            <a:endParaRPr lang="en-US" altLang="en-US" sz="16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540375" y="2383155"/>
            <a:ext cx="847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i="1">
                <a:latin typeface="Latin Modern Sans" panose="00000500000000000000" charset="0"/>
                <a:cs typeface="Latin Modern Sans" panose="00000500000000000000" charset="0"/>
              </a:rPr>
              <a:t>(policy)</a:t>
            </a:r>
            <a:endParaRPr lang="en-US" altLang="en-US" sz="16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073900" y="2383155"/>
            <a:ext cx="1106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i="1">
                <a:latin typeface="Latin Modern Sans" panose="00000500000000000000" charset="0"/>
                <a:cs typeface="Latin Modern Sans" panose="00000500000000000000" charset="0"/>
              </a:rPr>
              <a:t>(action)</a:t>
            </a:r>
            <a:endParaRPr lang="en-US" altLang="en-US" sz="16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803775" y="4742815"/>
            <a:ext cx="58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G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7105" y="4682490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10380" y="4781550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58790" y="4930775"/>
            <a:ext cx="432435" cy="57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3418840" y="482409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5971540" y="4733925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x/dt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388995" y="4526280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noise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310380" y="5008245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7179310" y="488315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26580" y="4948555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341235" y="4846955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6078855" y="507047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8074660" y="5145405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8428355" y="4930775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0,1?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939280" y="5199380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78"/>
          <p:cNvSpPr txBox="1"/>
          <p:nvPr/>
        </p:nvSpPr>
        <p:spPr>
          <a:xfrm>
            <a:off x="6082665" y="519366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8900" y="6365876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en-US" altLang="en-US" dirty="0" smtClean="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Problem formulation</a:t>
            </a:r>
            <a:endParaRPr lang="en-US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450850" y="1557020"/>
            <a:ext cx="8007350" cy="412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2</a:t>
            </a:r>
            <a:r>
              <a:rPr lang="en-US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. </a:t>
            </a:r>
            <a:r>
              <a:rPr lang="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G</a:t>
            </a:r>
            <a:r>
              <a:rPr lang="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lobal</a:t>
            </a:r>
            <a:r>
              <a:rPr lang="en-US" altLang="en-US" sz="20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 formulation</a:t>
            </a:r>
            <a:endParaRPr lang="en-US" altLang="en-US" sz="20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977380" y="5374640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7331075" y="5160010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0,1?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-524510" y="4721860"/>
            <a:ext cx="3649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Global Trajectory</a:t>
            </a:r>
            <a:b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(GAN)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3767455" y="4593590"/>
            <a:ext cx="58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G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40785" y="4533265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416935" y="4777105"/>
            <a:ext cx="20320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2503805" y="453326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noise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4792345" y="4565650"/>
            <a:ext cx="152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x(1), ..., 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43955" y="5131435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502150" y="4745355"/>
            <a:ext cx="193675" cy="8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79" idx="1"/>
          </p:cNvCxnSpPr>
          <p:nvPr/>
        </p:nvCxnSpPr>
        <p:spPr>
          <a:xfrm rot="5400000" flipV="1">
            <a:off x="5595938" y="4900613"/>
            <a:ext cx="443865" cy="5295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7069455" y="335216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964170" y="3533140"/>
            <a:ext cx="30416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8317865" y="3318510"/>
            <a:ext cx="713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0,1?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-522605" y="2675255"/>
            <a:ext cx="36499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Sequential Trajectory</a:t>
            </a:r>
            <a:b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</a:br>
            <a:r>
              <a:rPr lang="en-US" altLang="en-US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(GAN)</a:t>
            </a:r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3769360" y="2666365"/>
            <a:ext cx="58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G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42690" y="2606040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447415" y="2704465"/>
            <a:ext cx="20320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90"/>
          <p:cNvSpPr txBox="1"/>
          <p:nvPr/>
        </p:nvSpPr>
        <p:spPr>
          <a:xfrm>
            <a:off x="2784475" y="274764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754630" y="2449830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noise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47415" y="2923540"/>
            <a:ext cx="193675" cy="8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4666615" y="2637790"/>
            <a:ext cx="95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x/dt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95" name="Elbow Connector 94"/>
          <p:cNvCxnSpPr>
            <a:stCxn id="94" idx="2"/>
            <a:endCxn id="91" idx="2"/>
          </p:cNvCxnSpPr>
          <p:nvPr/>
        </p:nvCxnSpPr>
        <p:spPr>
          <a:xfrm rot="5400000">
            <a:off x="4121468" y="2093278"/>
            <a:ext cx="109855" cy="1935480"/>
          </a:xfrm>
          <a:prstGeom prst="bentConnector3">
            <a:avLst>
              <a:gd name="adj1" fmla="val 31647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783840" y="2449830"/>
            <a:ext cx="2769235" cy="106616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5661025" y="2933065"/>
            <a:ext cx="208915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5911850" y="2727325"/>
            <a:ext cx="1520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x(1), ..., x(t)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230745" y="3289935"/>
            <a:ext cx="648335" cy="48958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4504055" y="2818130"/>
            <a:ext cx="193675" cy="8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8" idx="2"/>
            <a:endCxn id="84" idx="1"/>
          </p:cNvCxnSpPr>
          <p:nvPr/>
        </p:nvCxnSpPr>
        <p:spPr>
          <a:xfrm rot="5400000" flipV="1">
            <a:off x="6650673" y="3117533"/>
            <a:ext cx="440690" cy="3968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8900" y="6365876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Latent Representation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397510" y="1761490"/>
            <a:ext cx="8003540" cy="974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State </a:t>
            </a:r>
            <a:r>
              <a:rPr lang="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x(t) : </a:t>
            </a: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time-series of with window</a:t>
            </a:r>
            <a:r>
              <a:rPr lang="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 n</a:t>
            </a:r>
            <a:endParaRPr lang="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Environmental conditions </a:t>
            </a: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E 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fixed for a trajectory </a:t>
            </a: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</a:t>
            </a: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Positions coordinates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</a:t>
            </a:r>
            <a:r>
              <a:rPr lang="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X</a:t>
            </a:r>
            <a:r>
              <a:rPr lang="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t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 </a:t>
            </a:r>
            <a:endParaRPr lang="en-US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319780" y="3475355"/>
            <a:ext cx="116840" cy="758190"/>
            <a:chOff x="3793" y="7743"/>
            <a:chExt cx="184" cy="1194"/>
          </a:xfrm>
        </p:grpSpPr>
        <p:sp>
          <p:nvSpPr>
            <p:cNvPr id="43" name="Rectangle 42"/>
            <p:cNvSpPr/>
            <p:nvPr/>
          </p:nvSpPr>
          <p:spPr>
            <a:xfrm>
              <a:off x="3794" y="7743"/>
              <a:ext cx="183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93" y="7943"/>
              <a:ext cx="184" cy="20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93" y="8138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93" y="8333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93" y="8541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93" y="8736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06470" y="3475355"/>
            <a:ext cx="116840" cy="758190"/>
            <a:chOff x="3793" y="7743"/>
            <a:chExt cx="184" cy="1194"/>
          </a:xfrm>
        </p:grpSpPr>
        <p:sp>
          <p:nvSpPr>
            <p:cNvPr id="50" name="Rectangle 49"/>
            <p:cNvSpPr/>
            <p:nvPr/>
          </p:nvSpPr>
          <p:spPr>
            <a:xfrm>
              <a:off x="3794" y="7743"/>
              <a:ext cx="183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93" y="7943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93" y="8138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93" y="8333"/>
              <a:ext cx="184" cy="20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93" y="8541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93" y="8736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1" name="Text Box 70"/>
          <p:cNvSpPr txBox="1"/>
          <p:nvPr/>
        </p:nvSpPr>
        <p:spPr>
          <a:xfrm>
            <a:off x="2568575" y="4328795"/>
            <a:ext cx="183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one-hot vector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974090" y="3096260"/>
            <a:ext cx="62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E</a:t>
            </a:r>
            <a:endParaRPr lang="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356235" y="3613785"/>
            <a:ext cx="187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X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81555" y="3852545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2605088" y="5742940"/>
            <a:ext cx="3587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x(t)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=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t-n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, </a:t>
            </a:r>
            <a:r>
              <a:rPr lang="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Y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t-n)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, ...,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t, 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Y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t)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)</a:t>
            </a:r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2226310" y="3353435"/>
            <a:ext cx="217995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38905" y="3855720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4406265" y="3295650"/>
            <a:ext cx="201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H</a:t>
            </a:r>
            <a:br>
              <a:rPr lang="" altLang="en-US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(CNN encoding)</a:t>
            </a:r>
            <a:endParaRPr lang="" altLang="en-US" sz="1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45355" y="3195955"/>
            <a:ext cx="1346200" cy="7854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424295" y="3599180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6833235" y="3402965"/>
            <a:ext cx="187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</a:rPr>
              <a:t>Y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6849745" y="3771265"/>
            <a:ext cx="183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Latin Modern Sans" panose="00000500000000000000" charset="0"/>
                <a:cs typeface="Latin Modern Sans" panose="00000500000000000000" charset="0"/>
              </a:rPr>
              <a:t>latent representation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8900" y="6365876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en-US" altLang="en-US" dirty="0" smtClean="0">
                <a:latin typeface="Latin Modern Sans" panose="00000500000000000000" charset="0"/>
                <a:cs typeface="Latin Modern Sans" panose="00000500000000000000" charset="0"/>
              </a:rPr>
              <a:t>Latent Representation</a:t>
            </a:r>
            <a:endParaRPr lang="en-US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1" name="Content Placeholder 2"/>
          <p:cNvSpPr txBox="1"/>
          <p:nvPr/>
        </p:nvSpPr>
        <p:spPr>
          <a:xfrm>
            <a:off x="397510" y="1761490"/>
            <a:ext cx="8003540" cy="974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- State </a:t>
            </a: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x(t) : 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time-series of with window</a:t>
            </a: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 n</a:t>
            </a:r>
            <a:endParaRPr lang="en-US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Environmental conditions </a:t>
            </a: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E 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fixed for a trajectory </a:t>
            </a: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- Positions coordinates </a:t>
            </a:r>
            <a:r>
              <a:rPr lang="en-US" altLang="en-US" sz="1600" b="1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X</a:t>
            </a:r>
            <a:r>
              <a:rPr lang="en-US" altLang="en-US" sz="1600" dirty="0" smtClean="0"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  <a:sym typeface="+mn-ea"/>
              </a:rPr>
              <a:t>t </a:t>
            </a:r>
            <a:endParaRPr lang="en-US" altLang="en-US" sz="1600" b="1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  <a:p>
            <a:pPr marL="0" indent="0" algn="l">
              <a:buNone/>
            </a:pP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  <a:p>
            <a:pPr marL="0" indent="0" algn="l">
              <a:buNone/>
            </a:pPr>
            <a:endParaRPr lang="en-US" altLang="en-US" sz="1600" dirty="0" smtClean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  <a:sym typeface="+mn-ea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069590" y="3464560"/>
            <a:ext cx="116840" cy="758190"/>
            <a:chOff x="3793" y="7743"/>
            <a:chExt cx="184" cy="1194"/>
          </a:xfrm>
        </p:grpSpPr>
        <p:sp>
          <p:nvSpPr>
            <p:cNvPr id="43" name="Rectangle 42"/>
            <p:cNvSpPr/>
            <p:nvPr/>
          </p:nvSpPr>
          <p:spPr>
            <a:xfrm>
              <a:off x="3794" y="7743"/>
              <a:ext cx="183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93" y="7943"/>
              <a:ext cx="184" cy="20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93" y="8138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93" y="8333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93" y="8541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93" y="8736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06470" y="3475355"/>
            <a:ext cx="116840" cy="758190"/>
            <a:chOff x="3793" y="7743"/>
            <a:chExt cx="184" cy="1194"/>
          </a:xfrm>
        </p:grpSpPr>
        <p:sp>
          <p:nvSpPr>
            <p:cNvPr id="50" name="Rectangle 49"/>
            <p:cNvSpPr/>
            <p:nvPr/>
          </p:nvSpPr>
          <p:spPr>
            <a:xfrm>
              <a:off x="3794" y="7743"/>
              <a:ext cx="183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93" y="7943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93" y="8138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93" y="8333"/>
              <a:ext cx="184" cy="20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93" y="8541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93" y="8736"/>
              <a:ext cx="184" cy="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1" name="Text Box 70"/>
          <p:cNvSpPr txBox="1"/>
          <p:nvPr/>
        </p:nvSpPr>
        <p:spPr>
          <a:xfrm>
            <a:off x="2568575" y="4328795"/>
            <a:ext cx="183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one-hot vector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974090" y="3096260"/>
            <a:ext cx="62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E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356235" y="3613785"/>
            <a:ext cx="187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1</a:t>
            </a:r>
            <a:r>
              <a:rPr lang="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, ..., 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X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281555" y="3852545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82"/>
          <p:cNvSpPr txBox="1"/>
          <p:nvPr/>
        </p:nvSpPr>
        <p:spPr>
          <a:xfrm>
            <a:off x="2605088" y="5742940"/>
            <a:ext cx="35871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x(t)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= ((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t-n, 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Y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t-n), ..., (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X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t, </a:t>
            </a:r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Y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t))</a:t>
            </a:r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2226310" y="3353435"/>
            <a:ext cx="217995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38905" y="3855720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4406265" y="3295650"/>
            <a:ext cx="2018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H</a:t>
            </a:r>
            <a:b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(</a:t>
            </a:r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R</a:t>
            </a:r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NN encoding)</a:t>
            </a:r>
            <a:endParaRPr lang="en-US" altLang="en-US" sz="1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45355" y="3195955"/>
            <a:ext cx="1346200" cy="7854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424295" y="3599180"/>
            <a:ext cx="46736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6833235" y="3402965"/>
            <a:ext cx="187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Y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6849745" y="3771265"/>
            <a:ext cx="183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latent representation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86100" y="3605530"/>
            <a:ext cx="494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...</a:t>
            </a:r>
            <a:endParaRPr lang="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38900" y="6365876"/>
            <a:ext cx="2057400" cy="365125"/>
          </a:xfrm>
        </p:spPr>
        <p:txBody>
          <a:bodyPr/>
          <a:lstStyle/>
          <a:p>
            <a:fld id="{91152868-8574-4B61-975A-1265C3309E9C}" type="slidenum">
              <a:rPr lang="fr-FR" smtClean="0"/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7970" y="-3871"/>
            <a:ext cx="9144000" cy="6650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dirty="0"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pic>
        <p:nvPicPr>
          <p:cNvPr id="17" name="Picture 4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1" t="44309" r="78425" b="35528"/>
          <a:stretch>
            <a:fillRect/>
          </a:stretch>
        </p:blipFill>
        <p:spPr bwMode="auto">
          <a:xfrm>
            <a:off x="119976" y="152397"/>
            <a:ext cx="387927" cy="3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Ã©sultats de recherche d'images pour Â«Â envol oiseau graphiqueÂ Â»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 trans="1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59" t="29717" r="49527" b="50650"/>
          <a:stretch>
            <a:fillRect/>
          </a:stretch>
        </p:blipFill>
        <p:spPr bwMode="auto">
          <a:xfrm>
            <a:off x="2133926" y="152107"/>
            <a:ext cx="387927" cy="3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55625" y="114935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Introduction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1420" y="120650"/>
            <a:ext cx="261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Materials </a:t>
            </a:r>
            <a:r>
              <a:rPr lang="en-US" alt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&amp; </a:t>
            </a:r>
            <a:r>
              <a:rPr lang="sv-SE" b="1" dirty="0" smtClean="0">
                <a:solidFill>
                  <a:schemeClr val="bg1"/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Methods</a:t>
            </a:r>
            <a:endParaRPr lang="sv-SE" b="1" dirty="0" smtClean="0">
              <a:solidFill>
                <a:schemeClr val="bg1"/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755" y="112372"/>
            <a:ext cx="14074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Results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056" y="112333"/>
            <a:ext cx="16846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Latin Modern Sans" panose="00000500000000000000" charset="0"/>
                <a:ea typeface="DejaVu Sans" panose="020B0603030804020204" charset="0"/>
                <a:cs typeface="Latin Modern Sans" panose="00000500000000000000" charset="0"/>
              </a:rPr>
              <a:t>Discussion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Latin Modern Sans" panose="00000500000000000000" charset="0"/>
              <a:ea typeface="DejaVu Sans" panose="020B0603030804020204" charset="0"/>
              <a:cs typeface="Latin Modern Sans" panose="0000050000000000000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7082" y="907697"/>
            <a:ext cx="7830033" cy="649792"/>
          </a:xfrm>
        </p:spPr>
        <p:txBody>
          <a:bodyPr/>
          <a:p>
            <a:pPr marL="0" indent="0">
              <a:buNone/>
            </a:pPr>
            <a:r>
              <a:rPr lang="" altLang="en-US" dirty="0" smtClean="0">
                <a:latin typeface="Latin Modern Sans" panose="00000500000000000000" charset="0"/>
                <a:cs typeface="Latin Modern Sans" panose="00000500000000000000" charset="0"/>
              </a:rPr>
              <a:t>Model Evaluation</a:t>
            </a:r>
            <a:endParaRPr lang="" altLang="en-US" sz="2000" dirty="0" smtClean="0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2055</Words>
  <Application>WPS Presentation</Application>
  <PresentationFormat>On-screen Show (4:3)</PresentationFormat>
  <Paragraphs>260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Latin Modern Sans</vt:lpstr>
      <vt:lpstr>DejaVu Math TeX Gyre</vt:lpstr>
      <vt:lpstr>微软雅黑</vt:lpstr>
      <vt:lpstr>Droid Sans Fallback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Candidature en thèse</dc:title>
  <dc:creator>amedee</dc:creator>
  <cp:lastModifiedBy>amédée roy</cp:lastModifiedBy>
  <cp:revision>261</cp:revision>
  <dcterms:created xsi:type="dcterms:W3CDTF">2021-03-19T13:58:56Z</dcterms:created>
  <dcterms:modified xsi:type="dcterms:W3CDTF">2021-03-19T13:58:56Z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