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1" r:id="rId3"/>
    <p:sldId id="284" r:id="rId4"/>
    <p:sldId id="285" r:id="rId5"/>
    <p:sldId id="286" r:id="rId6"/>
    <p:sldId id="293" r:id="rId7"/>
    <p:sldId id="294" r:id="rId8"/>
    <p:sldId id="287" r:id="rId9"/>
    <p:sldId id="295" r:id="rId10"/>
    <p:sldId id="288" r:id="rId11"/>
    <p:sldId id="296" r:id="rId12"/>
    <p:sldId id="275" r:id="rId13"/>
    <p:sldId id="289" r:id="rId14"/>
    <p:sldId id="290" r:id="rId15"/>
    <p:sldId id="292" r:id="rId16"/>
    <p:sldId id="281" r:id="rId17"/>
    <p:sldId id="282" r:id="rId18"/>
    <p:sldId id="283" r:id="rId19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exend Deca" pitchFamily="2" charset="77"/>
      <p:regular r:id="rId27"/>
    </p:embeddedFont>
    <p:embeddedFont>
      <p:font typeface="Muli Regular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969BC-E1DE-40A6-B689-CA73CE1A0D02}">
  <a:tblStyle styleId="{853969BC-E1DE-40A6-B689-CA73CE1A0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0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6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8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53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4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1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</a:t>
            </a:r>
            <a:r>
              <a:rPr lang="en" dirty="0" err="1"/>
              <a:t>Ringbell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8E4AE0BB-BFCA-D046-A3A5-6F4F54304CD7}"/>
              </a:ext>
            </a:extLst>
          </p:cNvPr>
          <p:cNvSpPr txBox="1">
            <a:spLocks/>
          </p:cNvSpPr>
          <p:nvPr/>
        </p:nvSpPr>
        <p:spPr>
          <a:xfrm>
            <a:off x="0" y="4206307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it-IT" sz="2000" dirty="0"/>
              <a:t>Lillo Alessandro</a:t>
            </a:r>
          </a:p>
          <a:p>
            <a:r>
              <a:rPr lang="it-IT" sz="2000" dirty="0"/>
              <a:t>D’Amelio Amedeo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FF7F2-0E28-E549-92D6-229966B1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Riconoscimento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198744-F3DA-4F4E-8AA4-A46AEDB6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290205"/>
            <a:ext cx="3000850" cy="524740"/>
          </a:xfrm>
        </p:spPr>
        <p:txBody>
          <a:bodyPr/>
          <a:lstStyle/>
          <a:p>
            <a:r>
              <a:rPr lang="it-IT" dirty="0"/>
              <a:t>Volto: </a:t>
            </a:r>
            <a:r>
              <a:rPr lang="it-IT" dirty="0" err="1"/>
              <a:t>Triplet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58F12A-93A1-1B4A-BDA7-5545C6F1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F75E80-8606-FD4E-ADDA-0B94CF5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2416860"/>
            <a:ext cx="3311010" cy="23329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B44801E-30C6-E34A-8C13-374DA8FAE5E7}"/>
              </a:ext>
            </a:extLst>
          </p:cNvPr>
          <p:cNvSpPr txBox="1">
            <a:spLocks/>
          </p:cNvSpPr>
          <p:nvPr/>
        </p:nvSpPr>
        <p:spPr>
          <a:xfrm>
            <a:off x="4357255" y="1290205"/>
            <a:ext cx="4672028" cy="92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it-IT" dirty="0"/>
              <a:t>Voce: media di somiglianza su scala logaritmica</a:t>
            </a:r>
          </a:p>
        </p:txBody>
      </p:sp>
      <p:pic>
        <p:nvPicPr>
          <p:cNvPr id="10" name="Picture 4" descr="Image result for speaker recognition">
            <a:extLst>
              <a:ext uri="{FF2B5EF4-FFF2-40B4-BE49-F238E27FC236}">
                <a16:creationId xmlns:a16="http://schemas.microsoft.com/office/drawing/2014/main" id="{A64DEDE0-268D-BD46-919B-FC5F5BB9BE5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3923" y="2416861"/>
            <a:ext cx="4785360" cy="233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848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36EB6-8FC3-274F-8031-F9C58B77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Riconoscimento 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2AB170-B9A9-EB4D-9F5A-2CF81A618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05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399145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000" dirty="0">
                <a:latin typeface="Lexend Deca"/>
                <a:ea typeface="Lexend Deca"/>
                <a:cs typeface="Lexend Deca"/>
                <a:sym typeface="Lexend Deca"/>
              </a:rPr>
              <a:t>Sistema di Notifiche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285750" indent="-285750"/>
            <a:r>
              <a:rPr lang="en" sz="1800" dirty="0" err="1"/>
              <a:t>Controllo</a:t>
            </a:r>
            <a:r>
              <a:rPr lang="en" sz="1800" dirty="0"/>
              <a:t> </a:t>
            </a:r>
            <a:r>
              <a:rPr lang="en" sz="1800" dirty="0" err="1"/>
              <a:t>affidato</a:t>
            </a:r>
            <a:r>
              <a:rPr lang="en" sz="1800" dirty="0"/>
              <a:t> </a:t>
            </a:r>
            <a:r>
              <a:rPr lang="en" sz="1800" dirty="0" err="1"/>
              <a:t>all’utente</a:t>
            </a:r>
            <a:endParaRPr lang="en" sz="1800" dirty="0"/>
          </a:p>
          <a:p>
            <a:pPr marL="285750" indent="-285750"/>
            <a:r>
              <a:rPr lang="en" sz="1800" dirty="0"/>
              <a:t>Privacy </a:t>
            </a:r>
            <a:r>
              <a:rPr lang="en" sz="1800" dirty="0" err="1"/>
              <a:t>dello</a:t>
            </a:r>
            <a:r>
              <a:rPr lang="en" sz="1800" dirty="0"/>
              <a:t> </a:t>
            </a:r>
            <a:r>
              <a:rPr lang="en" sz="1800" dirty="0" err="1"/>
              <a:t>sconosciuto</a:t>
            </a:r>
            <a:endParaRPr sz="1800" dirty="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-21658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</a:t>
            </a:r>
            <a:r>
              <a:rPr lang="en" dirty="0" err="1"/>
              <a:t>è</a:t>
            </a:r>
            <a:r>
              <a:rPr lang="en" dirty="0"/>
              <a:t> </a:t>
            </a:r>
            <a:r>
              <a:rPr lang="en" dirty="0" err="1"/>
              <a:t>stato</a:t>
            </a:r>
            <a:r>
              <a:rPr lang="en" dirty="0"/>
              <a:t> </a:t>
            </a:r>
            <a:r>
              <a:rPr lang="en" dirty="0" err="1"/>
              <a:t>testato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722168"/>
            <a:ext cx="6014400" cy="1085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1200" dirty="0"/>
              <a:t>È stato testato da 16 utenti in varie condizioni di luminosità e rumore e con hardware diverso.</a:t>
            </a:r>
          </a:p>
          <a:p>
            <a:pPr marL="76200" indent="0">
              <a:buNone/>
            </a:pPr>
            <a:r>
              <a:rPr lang="it-IT" sz="1200" dirty="0"/>
              <a:t>I valori emersi ci hanno permesso di impostare una soglia di </a:t>
            </a:r>
            <a:r>
              <a:rPr lang="it-IT" sz="1200" dirty="0" err="1"/>
              <a:t>treshold</a:t>
            </a:r>
            <a:r>
              <a:rPr lang="it-IT" sz="1200" dirty="0"/>
              <a:t> ottimale.</a:t>
            </a:r>
          </a:p>
          <a:p>
            <a:pPr marL="76200" indent="0">
              <a:buNone/>
            </a:pPr>
            <a:r>
              <a:rPr lang="it-IT" sz="1200" dirty="0"/>
              <a:t>I test sono stati ripetuti due volte per ogni utente.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A92ED8-5631-C14B-B3F3-E69B41B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91879"/>
              </p:ext>
            </p:extLst>
          </p:nvPr>
        </p:nvGraphicFramePr>
        <p:xfrm>
          <a:off x="580550" y="2028888"/>
          <a:ext cx="7412272" cy="108572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19182">
                  <a:extLst>
                    <a:ext uri="{9D8B030D-6E8A-4147-A177-3AD203B41FA5}">
                      <a16:colId xmlns:a16="http://schemas.microsoft.com/office/drawing/2014/main" val="1126156762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3343570050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2186231358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1640694463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2827937520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949539428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3980729737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3334530708"/>
                    </a:ext>
                  </a:extLst>
                </a:gridCol>
                <a:gridCol w="849831">
                  <a:extLst>
                    <a:ext uri="{9D8B030D-6E8A-4147-A177-3AD203B41FA5}">
                      <a16:colId xmlns:a16="http://schemas.microsoft.com/office/drawing/2014/main" val="2816721789"/>
                    </a:ext>
                  </a:extLst>
                </a:gridCol>
              </a:tblGrid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1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Utente 2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Utente 3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4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5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6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7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8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3490257746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F.R.R.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29%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32.6%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31.8%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32.4%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1255670071"/>
                  </a:ext>
                </a:extLst>
              </a:tr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9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10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11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12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13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14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15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16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4486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F.R.R.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34.8%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12972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60E4417-87FC-3847-99E9-5ED4E1504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05116"/>
              </p:ext>
            </p:extLst>
          </p:nvPr>
        </p:nvGraphicFramePr>
        <p:xfrm>
          <a:off x="581497" y="3324052"/>
          <a:ext cx="7411325" cy="108572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23395">
                  <a:extLst>
                    <a:ext uri="{9D8B030D-6E8A-4147-A177-3AD203B41FA5}">
                      <a16:colId xmlns:a16="http://schemas.microsoft.com/office/drawing/2014/main" val="3706711100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305893753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3823788624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807238536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890992047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952966528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763154827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747623963"/>
                    </a:ext>
                  </a:extLst>
                </a:gridCol>
                <a:gridCol w="824165">
                  <a:extLst>
                    <a:ext uri="{9D8B030D-6E8A-4147-A177-3AD203B41FA5}">
                      <a16:colId xmlns:a16="http://schemas.microsoft.com/office/drawing/2014/main" val="2984896769"/>
                    </a:ext>
                  </a:extLst>
                </a:gridCol>
              </a:tblGrid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1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2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3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4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5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6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7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8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1790101488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F.A.R.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14.2%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15.2%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14.4%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13.6%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13.4%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13.8%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15.6%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2646568526"/>
                  </a:ext>
                </a:extLst>
              </a:tr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9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10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11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12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13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14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15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16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50291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F.A.R.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13.4%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solidFill>
                            <a:schemeClr val="bg1"/>
                          </a:solidFill>
                          <a:effectLst/>
                        </a:rPr>
                        <a:t>13.8%</a:t>
                      </a:r>
                      <a:endParaRPr lang="it-IT" sz="120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14.2%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15.6%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16.2%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15%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14.4%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15.4%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009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Sviluppi</a:t>
            </a:r>
            <a:r>
              <a:rPr lang="en" dirty="0"/>
              <a:t> </a:t>
            </a:r>
            <a:r>
              <a:rPr lang="en" dirty="0" err="1"/>
              <a:t>Futuri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16123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Liveness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Protezione da Tape Attack</a:t>
            </a:r>
          </a:p>
          <a:p>
            <a:r>
              <a:rPr lang="it-IT" dirty="0"/>
              <a:t>iOS Notification System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37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29B5F-CFEF-304C-8B7E-F1E4F33FD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91825"/>
            <a:ext cx="4539000" cy="1561866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pic>
        <p:nvPicPr>
          <p:cNvPr id="3" name="Google Shape;378;p38">
            <a:extLst>
              <a:ext uri="{FF2B5EF4-FFF2-40B4-BE49-F238E27FC236}">
                <a16:creationId xmlns:a16="http://schemas.microsoft.com/office/drawing/2014/main" id="{FCDAC02B-A37A-494C-9265-E3F72B9264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7210" y="1621233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99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8" name="Google Shape;688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95" name="Google Shape;695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00" name="Google Shape;700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04" name="Google Shape;704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10" name="Google Shape;710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14" name="Google Shape;714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9" name="Google Shape;719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25" name="Google Shape;725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32" name="Google Shape;732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35" name="Google Shape;735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9" name="Google Shape;739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46" name="Google Shape;746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52" name="Google Shape;75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56" name="Google Shape;75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74" name="Google Shape;774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9" name="Google Shape;779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85" name="Google Shape;785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92" name="Google Shape;792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97" name="Google Shape;797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02" name="Google Shape;802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8" name="Google Shape;81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9" name="Google Shape;819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34" name="Google Shape;834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9" name="Google Shape;84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50" name="Google Shape;850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8" name="Google Shape;85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63" name="Google Shape;863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8" name="Google Shape;86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74" name="Google Shape;87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81" name="Google Shape;881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85" name="Google Shape;885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91" name="Google Shape;891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8" name="Google Shape;898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02" name="Google Shape;902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07" name="Google Shape;907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14" name="Google Shape;914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22" name="Google Shape;922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27" name="Google Shape;927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31" name="Google Shape;931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35" name="Google Shape;935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40" name="Google Shape;940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45" name="Google Shape;945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51" name="Google Shape;951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8" name="Google Shape;958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66" name="Google Shape;966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9" name="Google Shape;979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84" name="Google Shape;984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8" name="Google Shape;988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95" name="Google Shape;99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04" name="Google Shape;100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17" name="Google Shape;101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30" name="Google Shape;103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43" name="Google Shape;1043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50" name="Google Shape;105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6" name="Google Shape;1066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7" name="Google Shape;1067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1" name="Google Shape;1071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9" name="Google Shape;1079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3" name="Google Shape;1083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2" name="Google Shape;1092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7" name="Google Shape;1117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8" name="Google Shape;111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1" name="Google Shape;112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4" name="Google Shape;112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6" name="Google Shape;1126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7" name="Google Shape;1127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29" name="Google Shape;11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 </a:t>
            </a:r>
            <a:r>
              <a:rPr lang="en" dirty="0" err="1"/>
              <a:t>cos’è</a:t>
            </a:r>
            <a:r>
              <a:rPr lang="en" dirty="0"/>
              <a:t> Smart </a:t>
            </a:r>
            <a:r>
              <a:rPr lang="en" dirty="0" err="1"/>
              <a:t>Ringbell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dirty="0"/>
              <a:t>Smart </a:t>
            </a:r>
            <a:r>
              <a:rPr lang="it-IT" dirty="0" err="1"/>
              <a:t>Ringbell</a:t>
            </a:r>
            <a:r>
              <a:rPr lang="it-IT" dirty="0"/>
              <a:t> nasce dall’intenzione di applicare tecniche biometriche all’ambito della sicurezza domestica. Si presenta come un citofono smart che prevede l’immissione di due tipi diversi di tratto biometrico: la voce ed il volto. 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Dal punto di vista </a:t>
            </a:r>
            <a:r>
              <a:rPr lang="en" dirty="0" err="1"/>
              <a:t>dell’utente</a:t>
            </a:r>
            <a:r>
              <a:rPr lang="en" dirty="0"/>
              <a:t>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dirty="0"/>
              <a:t>L’utente attraverso l’applicazione potrà:</a:t>
            </a:r>
          </a:p>
          <a:p>
            <a:r>
              <a:rPr lang="it-IT" dirty="0"/>
              <a:t>Creare un modello</a:t>
            </a:r>
          </a:p>
          <a:p>
            <a:r>
              <a:rPr lang="it-IT" dirty="0"/>
              <a:t>Modificare un modello</a:t>
            </a:r>
          </a:p>
          <a:p>
            <a:r>
              <a:rPr lang="it-IT" dirty="0"/>
              <a:t>Eliminare un modello</a:t>
            </a:r>
          </a:p>
          <a:p>
            <a:r>
              <a:rPr lang="it-IT" dirty="0"/>
              <a:t>Simulare un utilizzo reale</a:t>
            </a:r>
          </a:p>
          <a:p>
            <a:r>
              <a:rPr lang="it-IT" dirty="0"/>
              <a:t>Visualizzare i modelli creati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7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Creare</a:t>
            </a:r>
            <a:r>
              <a:rPr lang="en" dirty="0"/>
              <a:t> un </a:t>
            </a:r>
            <a:r>
              <a:rPr lang="en" dirty="0" err="1"/>
              <a:t>modello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17785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Generato da 30 </a:t>
            </a:r>
            <a:r>
              <a:rPr lang="it-IT" dirty="0" err="1"/>
              <a:t>frames</a:t>
            </a:r>
            <a:r>
              <a:rPr lang="it-IT" dirty="0"/>
              <a:t> e un minimo di 3 audio</a:t>
            </a:r>
          </a:p>
          <a:p>
            <a:r>
              <a:rPr lang="it-IT" dirty="0"/>
              <a:t>Volto individuato tramite un </a:t>
            </a:r>
            <a:r>
              <a:rPr lang="it-IT" dirty="0" err="1"/>
              <a:t>Cascade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8386C-940F-CA40-BD2D-7DF263B2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1" y="3241959"/>
            <a:ext cx="5430741" cy="5733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C86D7DC-2160-5D46-9876-65C468CF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61" y="3815357"/>
            <a:ext cx="5430741" cy="2634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A683BDA-E59F-0F48-A6DF-511EC2D9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61" y="4078788"/>
            <a:ext cx="4000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Creare</a:t>
            </a:r>
            <a:r>
              <a:rPr lang="en" dirty="0"/>
              <a:t> un </a:t>
            </a:r>
            <a:r>
              <a:rPr lang="en" dirty="0" err="1"/>
              <a:t>modello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17688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I 30 </a:t>
            </a:r>
            <a:r>
              <a:rPr lang="it-IT" dirty="0" err="1"/>
              <a:t>frames</a:t>
            </a:r>
            <a:r>
              <a:rPr lang="it-IT" dirty="0"/>
              <a:t> vengono elaborati da </a:t>
            </a:r>
            <a:r>
              <a:rPr lang="it-IT" dirty="0" err="1"/>
              <a:t>Facenet</a:t>
            </a:r>
            <a:r>
              <a:rPr lang="it-IT" dirty="0"/>
              <a:t>, una rete neurale </a:t>
            </a:r>
            <a:r>
              <a:rPr lang="it-IT" dirty="0" err="1"/>
              <a:t>convoluzionale</a:t>
            </a:r>
            <a:r>
              <a:rPr lang="it-IT" dirty="0"/>
              <a:t> molto utilizzata per effettuare il riconoscimento del volto</a:t>
            </a:r>
          </a:p>
          <a:p>
            <a:endParaRPr lang="it-IT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361EE6CB-3958-E345-AFC8-8B30D6F930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9750" y="3363102"/>
            <a:ext cx="5471795" cy="13411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425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6D5D-6B31-6149-B4F8-2618C934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 modello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6ABB62-113E-4D4F-A508-2FBB5F57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014400" cy="492153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437302-5DCB-4544-96F8-9E70FB2C9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999A2A5-EF53-C542-A847-BBB41F5E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1918623"/>
            <a:ext cx="4636588" cy="30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133BC-0882-B04D-8C48-B992DD16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 modello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682635-671E-B744-8012-218CD4CB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014400" cy="945377"/>
          </a:xfrm>
        </p:spPr>
        <p:txBody>
          <a:bodyPr/>
          <a:lstStyle/>
          <a:p>
            <a:r>
              <a:rPr lang="it-IT" dirty="0"/>
              <a:t>Dagli audio vengono estrapolati MFCC e Delta MFCC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378E61-1BA0-E741-B5F3-B3B1BAFCF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5E4CB6-EB98-E947-AB4E-E8AF01D0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2365775"/>
            <a:ext cx="3665617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Creare</a:t>
            </a:r>
            <a:r>
              <a:rPr lang="en" dirty="0"/>
              <a:t> un </a:t>
            </a:r>
            <a:r>
              <a:rPr lang="en" dirty="0" err="1"/>
              <a:t>modello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933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1600" dirty="0"/>
              <a:t>Gli MFCC sono usati per generare un </a:t>
            </a:r>
            <a:r>
              <a:rPr lang="it-IT" sz="1600" dirty="0" err="1"/>
              <a:t>Gaussian</a:t>
            </a:r>
            <a:r>
              <a:rPr lang="it-IT" sz="1600" dirty="0"/>
              <a:t> </a:t>
            </a:r>
            <a:r>
              <a:rPr lang="it-IT" sz="1600" dirty="0" err="1"/>
              <a:t>Mixture</a:t>
            </a:r>
            <a:r>
              <a:rPr lang="it-IT" sz="1600" dirty="0"/>
              <a:t> Model, modello probabilistico molto utilizzato nell’ambito della Speaker </a:t>
            </a:r>
            <a:r>
              <a:rPr lang="it-IT" sz="1600" dirty="0" err="1"/>
              <a:t>Recognition</a:t>
            </a:r>
            <a:endParaRPr lang="it-IT" sz="1600" dirty="0"/>
          </a:p>
          <a:p>
            <a:endParaRPr lang="it-IT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magine 2" descr="Immagine che contiene luce&#10;&#10;Descrizione generata automaticamente">
            <a:extLst>
              <a:ext uri="{FF2B5EF4-FFF2-40B4-BE49-F238E27FC236}">
                <a16:creationId xmlns:a16="http://schemas.microsoft.com/office/drawing/2014/main" id="{1461C234-A628-1E4D-B9E2-15E8F8A5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0" y="3395753"/>
            <a:ext cx="3490518" cy="16441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1258092-48F8-1C4E-B4B9-CE1FC49AC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0" y="2440006"/>
            <a:ext cx="5942899" cy="8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2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5A319-1176-6542-A33F-C80706FD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Registrazione 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D72404-3479-E54C-B3EA-DA062DC3F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49285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476</Words>
  <Application>Microsoft Macintosh PowerPoint</Application>
  <PresentationFormat>Presentazione su schermo (16:9)</PresentationFormat>
  <Paragraphs>137</Paragraphs>
  <Slides>18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Calibri</vt:lpstr>
      <vt:lpstr>Arial</vt:lpstr>
      <vt:lpstr>Avenir Book</vt:lpstr>
      <vt:lpstr>Lexend Deca</vt:lpstr>
      <vt:lpstr>Muli Regular</vt:lpstr>
      <vt:lpstr>Aliena template</vt:lpstr>
      <vt:lpstr>Smart Ringbell</vt:lpstr>
      <vt:lpstr>Che cos’è Smart Ringbell</vt:lpstr>
      <vt:lpstr>Dal punto di vista dell’utente…</vt:lpstr>
      <vt:lpstr>Creare un modello</vt:lpstr>
      <vt:lpstr>Creare un modello</vt:lpstr>
      <vt:lpstr>Creare un modello</vt:lpstr>
      <vt:lpstr>Creare un modello</vt:lpstr>
      <vt:lpstr>Creare un modello</vt:lpstr>
      <vt:lpstr>Registrazione utente</vt:lpstr>
      <vt:lpstr>Riconoscimento</vt:lpstr>
      <vt:lpstr>Riconoscimento Utente</vt:lpstr>
      <vt:lpstr>Presentazione standard di PowerPoint</vt:lpstr>
      <vt:lpstr>Come è stato testato</vt:lpstr>
      <vt:lpstr>Sviluppi Futuri</vt:lpstr>
      <vt:lpstr>Grazie per l’attenzione</vt:lpstr>
      <vt:lpstr>Extra resources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Ringbell</dc:title>
  <cp:lastModifiedBy>Amedeo D'Amelio</cp:lastModifiedBy>
  <cp:revision>11</cp:revision>
  <dcterms:modified xsi:type="dcterms:W3CDTF">2020-06-29T15:07:06Z</dcterms:modified>
</cp:coreProperties>
</file>