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1" r:id="rId3"/>
    <p:sldId id="284" r:id="rId4"/>
    <p:sldId id="285" r:id="rId5"/>
    <p:sldId id="286" r:id="rId6"/>
    <p:sldId id="287" r:id="rId7"/>
    <p:sldId id="288" r:id="rId8"/>
    <p:sldId id="275" r:id="rId9"/>
    <p:sldId id="289" r:id="rId10"/>
    <p:sldId id="290" r:id="rId11"/>
    <p:sldId id="292" r:id="rId12"/>
    <p:sldId id="281" r:id="rId13"/>
    <p:sldId id="282" r:id="rId14"/>
    <p:sldId id="283" r:id="rId15"/>
  </p:sldIdLst>
  <p:sldSz cx="9144000" cy="5143500" type="screen16x9"/>
  <p:notesSz cx="6858000" cy="9144000"/>
  <p:embeddedFontLst>
    <p:embeddedFont>
      <p:font typeface="Avenir Book" panose="02000503020000020003" pitchFamily="2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exend Deca" pitchFamily="2" charset="77"/>
      <p:regular r:id="rId23"/>
    </p:embeddedFont>
    <p:embeddedFont>
      <p:font typeface="Muli Regular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53969BC-E1DE-40A6-B689-CA73CE1A0D02}">
  <a:tblStyle styleId="{853969BC-E1DE-40A6-B689-CA73CE1A0D0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04"/>
  </p:normalViewPr>
  <p:slideViewPr>
    <p:cSldViewPr snapToGrid="0" snapToObjects="1">
      <p:cViewPr varScale="1">
        <p:scale>
          <a:sx n="184" d="100"/>
          <a:sy n="184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707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36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089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535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041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521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 Regular"/>
              <a:buChar char="⬡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  <p:sldLayoutId id="2147483658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.png"/><Relationship Id="rId18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5" Type="http://schemas.openxmlformats.org/officeDocument/2006/relationships/image" Target="../media/image13.png"/><Relationship Id="rId15" Type="http://schemas.openxmlformats.org/officeDocument/2006/relationships/image" Target="../media/image6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</a:t>
            </a:r>
            <a:r>
              <a:rPr lang="en" dirty="0" err="1"/>
              <a:t>Ringbell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60;p13">
            <a:extLst>
              <a:ext uri="{FF2B5EF4-FFF2-40B4-BE49-F238E27FC236}">
                <a16:creationId xmlns:a16="http://schemas.microsoft.com/office/drawing/2014/main" id="{8E4AE0BB-BFCA-D046-A3A5-6F4F54304CD7}"/>
              </a:ext>
            </a:extLst>
          </p:cNvPr>
          <p:cNvSpPr txBox="1">
            <a:spLocks/>
          </p:cNvSpPr>
          <p:nvPr/>
        </p:nvSpPr>
        <p:spPr>
          <a:xfrm>
            <a:off x="0" y="4206307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Lexend Deca"/>
              <a:buNone/>
              <a:defRPr sz="5000" b="1" i="0" u="none" strike="noStrike" cap="non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r>
              <a:rPr lang="it-IT" sz="2000" dirty="0"/>
              <a:t>Lillo Alessandro</a:t>
            </a:r>
          </a:p>
          <a:p>
            <a:r>
              <a:rPr lang="it-IT" sz="2000" dirty="0"/>
              <a:t>D’Amelio Amedeo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Sviluppi</a:t>
            </a:r>
            <a:r>
              <a:rPr lang="en" dirty="0"/>
              <a:t> </a:t>
            </a:r>
            <a:r>
              <a:rPr lang="en" dirty="0" err="1"/>
              <a:t>Futuri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1612323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 err="1"/>
              <a:t>Liveness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  <a:p>
            <a:r>
              <a:rPr lang="it-IT" dirty="0"/>
              <a:t>Protezione da Tape Attack</a:t>
            </a:r>
          </a:p>
          <a:p>
            <a:r>
              <a:rPr lang="it-IT" dirty="0"/>
              <a:t>iOS Notification System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537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929B5F-CFEF-304C-8B7E-F1E4F33FD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991825"/>
            <a:ext cx="4539000" cy="1561866"/>
          </a:xfrm>
        </p:spPr>
        <p:txBody>
          <a:bodyPr/>
          <a:lstStyle/>
          <a:p>
            <a:r>
              <a:rPr lang="it-IT" dirty="0"/>
              <a:t>Grazie per l’attenzione</a:t>
            </a:r>
          </a:p>
        </p:txBody>
      </p:sp>
      <p:pic>
        <p:nvPicPr>
          <p:cNvPr id="3" name="Google Shape;378;p38">
            <a:extLst>
              <a:ext uri="{FF2B5EF4-FFF2-40B4-BE49-F238E27FC236}">
                <a16:creationId xmlns:a16="http://schemas.microsoft.com/office/drawing/2014/main" id="{FCDAC02B-A37A-494C-9265-E3F72B9264C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27210" y="1621233"/>
            <a:ext cx="1217100" cy="1387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99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376" name="Google Shape;376;p3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377" name="Google Shape;37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p3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3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3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3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3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3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398" name="Google Shape;398;p3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399" name="Google Shape;399;p3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3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406" name="Google Shape;406;p3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3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409" name="Google Shape;409;p3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1" name="Google Shape;411;p3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414" name="Google Shape;414;p3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3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418" name="Google Shape;418;p3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2" name="Google Shape;422;p3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3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424" name="Google Shape;424;p3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3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445" name="Google Shape;445;p3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3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448" name="Google Shape;448;p3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3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452" name="Google Shape;452;p3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5" name="Google Shape;455;p3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456" name="Google Shape;456;p3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0" name="Google Shape;460;p3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3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3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465" name="Google Shape;465;p3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" name="Google Shape;467;p3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468" name="Google Shape;46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471" name="Google Shape;471;p3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474" name="Google Shape;474;p3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3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477" name="Google Shape;477;p3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1" name="Google Shape;481;p3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482" name="Google Shape;482;p3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" name="Google Shape;484;p3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485" name="Google Shape;485;p3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8" name="Google Shape;488;p3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490" name="Google Shape;490;p3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" name="Google Shape;492;p3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493" name="Google Shape;493;p3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499" name="Google Shape;499;p3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1" name="Google Shape;501;p3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502" name="Google Shape;502;p3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3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508" name="Google Shape;508;p3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3" name="Google Shape;513;p3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514" name="Google Shape;514;p3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8" name="Google Shape;518;p3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522" name="Google Shape;522;p3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3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525" name="Google Shape;525;p3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528" name="Google Shape;528;p3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0" name="Google Shape;530;p3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1" name="Google Shape;531;p3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532" name="Google Shape;532;p3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3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535" name="Google Shape;535;p3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3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541" name="Google Shape;541;p3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3" name="Google Shape;543;p3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3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45" name="Google Shape;545;p3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546" name="Google Shape;546;p3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3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549" name="Google Shape;549;p3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1" name="Google Shape;551;p3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2" name="Google Shape;552;p3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553" name="Google Shape;553;p3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556" name="Google Shape;556;p3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9" name="Google Shape;559;p3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1" name="Google Shape;561;p3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562" name="Google Shape;562;p3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3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565" name="Google Shape;565;p3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9" name="Google Shape;569;p3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570" name="Google Shape;570;p3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3" name="Google Shape;573;p3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574" name="Google Shape;574;p3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6" name="Google Shape;576;p3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577" name="Google Shape;577;p3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581" name="Google Shape;581;p3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3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587" name="Google Shape;587;p3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3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590" name="Google Shape;590;p3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5" name="Google Shape;595;p3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3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597" name="Google Shape;597;p3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9" name="Google Shape;599;p3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600" name="Google Shape;600;p3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3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5" name="Google Shape;605;p3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606" name="Google Shape;606;p3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3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610" name="Google Shape;610;p3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3" name="Google Shape;613;p3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3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3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6" name="Google Shape;616;p3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617" name="Google Shape;617;p3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0" name="Google Shape;620;p3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1" name="Google Shape;621;p3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622" name="Google Shape;622;p3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5" name="Google Shape;625;p3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3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627" name="Google Shape;627;p3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3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633" name="Google Shape;633;p3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6" name="Google Shape;636;p3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637" name="Google Shape;637;p3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3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641" name="Google Shape;641;p3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6" name="Google Shape;646;p3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647" name="Google Shape;647;p3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3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653" name="Google Shape;653;p3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656" name="Google Shape;656;p3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2" name="Google Shape;662;p3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3" name="Google Shape;663;p3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664" name="Google Shape;664;p3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9" name="Google Shape;669;p3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670" name="Google Shape;670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671" name="Google Shape;671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672" name="Google Shape;672;p3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3" name="Google Shape;673;p3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674" name="Google Shape;674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6" name="Google Shape;676;p3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7" name="Google Shape;677;p3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678" name="Google Shape;678;p3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0" name="Google Shape;680;p3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682" name="Google Shape;682;p3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7" name="Google Shape;687;p4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688" name="Google Shape;688;p4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4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4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4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4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4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4" name="Google Shape;694;p4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695" name="Google Shape;695;p4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4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4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4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9" name="Google Shape;699;p4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700" name="Google Shape;700;p4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3" name="Google Shape;703;p4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704" name="Google Shape;704;p4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4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4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4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4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9" name="Google Shape;709;p4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710" name="Google Shape;710;p4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4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4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714" name="Google Shape;714;p4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4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4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4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8" name="Google Shape;718;p4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719" name="Google Shape;719;p4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4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4" name="Google Shape;724;p4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725" name="Google Shape;725;p4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1" name="Google Shape;731;p4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732" name="Google Shape;732;p4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4" name="Google Shape;734;p4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735" name="Google Shape;735;p4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8" name="Google Shape;738;p4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739" name="Google Shape;739;p4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4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746" name="Google Shape;746;p4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1" name="Google Shape;751;p4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752" name="Google Shape;752;p4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5" name="Google Shape;755;p4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756" name="Google Shape;756;p4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757" name="Google Shape;757;p4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4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4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4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4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4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4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4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4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4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67" name="Google Shape;767;p4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3" name="Google Shape;773;p4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774" name="Google Shape;774;p4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4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4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779" name="Google Shape;779;p4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4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4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4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4" name="Google Shape;784;p4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785" name="Google Shape;785;p4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4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4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4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4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4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1" name="Google Shape;791;p4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792" name="Google Shape;792;p4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4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4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4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6" name="Google Shape;796;p4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797" name="Google Shape;797;p4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4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4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4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1" name="Google Shape;801;p4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802" name="Google Shape;802;p4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4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4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4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4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07" name="Google Shape;807;p4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808" name="Google Shape;808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18" name="Google Shape;818;p4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819" name="Google Shape;819;p4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4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4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2" name="Google Shape;822;p4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823" name="Google Shape;823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33" name="Google Shape;833;p4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834" name="Google Shape;834;p4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4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4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4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38" name="Google Shape;838;p4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839" name="Google Shape;839;p4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4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4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4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4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4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4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4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49" name="Google Shape;849;p4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850" name="Google Shape;850;p4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4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4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4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7" name="Google Shape;857;p4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858" name="Google Shape;858;p4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2" name="Google Shape;862;p4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863" name="Google Shape;863;p4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67" name="Google Shape;867;p4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868" name="Google Shape;868;p4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4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4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3" name="Google Shape;873;p4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874" name="Google Shape;874;p4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4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4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4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4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4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0" name="Google Shape;880;p4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881" name="Google Shape;881;p4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4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4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4" name="Google Shape;884;p4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885" name="Google Shape;885;p4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7" name="Google Shape;887;p4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8" name="Google Shape;888;p4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0" name="Google Shape;890;p4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891" name="Google Shape;891;p4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2" name="Google Shape;892;p4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3" name="Google Shape;893;p4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4" name="Google Shape;894;p4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5" name="Google Shape;895;p4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6" name="Google Shape;896;p4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7" name="Google Shape;897;p4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898" name="Google Shape;898;p4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9" name="Google Shape;899;p4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0" name="Google Shape;900;p4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1" name="Google Shape;901;p4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902" name="Google Shape;902;p4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3" name="Google Shape;903;p4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4" name="Google Shape;904;p4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5" name="Google Shape;905;p4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6" name="Google Shape;906;p4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907" name="Google Shape;907;p4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4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4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4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4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4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3" name="Google Shape;913;p4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914" name="Google Shape;914;p4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5" name="Google Shape;915;p4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4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4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8" name="Google Shape;918;p4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9" name="Google Shape;919;p4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0" name="Google Shape;920;p4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1" name="Google Shape;921;p4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922" name="Google Shape;922;p4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3" name="Google Shape;923;p4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4" name="Google Shape;924;p4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5" name="Google Shape;925;p4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6" name="Google Shape;926;p4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927" name="Google Shape;927;p4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8" name="Google Shape;928;p4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9" name="Google Shape;929;p4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0" name="Google Shape;930;p4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931" name="Google Shape;931;p4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2" name="Google Shape;932;p4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3" name="Google Shape;933;p4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4" name="Google Shape;934;p4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935" name="Google Shape;935;p4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6" name="Google Shape;936;p4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7" name="Google Shape;937;p4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8" name="Google Shape;938;p4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9" name="Google Shape;939;p4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940" name="Google Shape;940;p4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1" name="Google Shape;941;p4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2" name="Google Shape;942;p4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3" name="Google Shape;943;p4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44" name="Google Shape;944;p4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945" name="Google Shape;945;p4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6" name="Google Shape;946;p4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7" name="Google Shape;947;p4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8" name="Google Shape;948;p4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9" name="Google Shape;949;p4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0" name="Google Shape;950;p4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951" name="Google Shape;951;p4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2" name="Google Shape;952;p4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3" name="Google Shape;953;p4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4" name="Google Shape;954;p4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5" name="Google Shape;955;p4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6" name="Google Shape;956;p4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4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958" name="Google Shape;958;p4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5" name="Google Shape;965;p4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966" name="Google Shape;966;p4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8" name="Google Shape;978;p4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979" name="Google Shape;979;p4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4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984" name="Google Shape;984;p4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7" name="Google Shape;987;p4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988" name="Google Shape;988;p4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4" name="Google Shape;994;p4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995" name="Google Shape;995;p4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3" name="Google Shape;1003;p4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004" name="Google Shape;1004;p4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4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4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4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0" name="Google Shape;1010;p4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1" name="Google Shape;1011;p4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4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4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4" name="Google Shape;1014;p4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5" name="Google Shape;1015;p4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6" name="Google Shape;1016;p4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017" name="Google Shape;1017;p4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4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9" name="Google Shape;1019;p4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0" name="Google Shape;1020;p4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4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4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4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4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5" name="Google Shape;1025;p4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6" name="Google Shape;1026;p4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4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4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4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030" name="Google Shape;1030;p4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4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2" name="Google Shape;1032;p4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3" name="Google Shape;1033;p4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4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5" name="Google Shape;1035;p4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6" name="Google Shape;1036;p4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4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4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9" name="Google Shape;1039;p4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4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4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2" name="Google Shape;1042;p4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043" name="Google Shape;1043;p4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4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4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6" name="Google Shape;1046;p4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7" name="Google Shape;1047;p4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4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4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050" name="Google Shape;1050;p4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4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4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4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4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4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4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4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4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4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4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4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4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4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4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5" name="Google Shape;1065;p4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066" name="Google Shape;1066;p4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067" name="Google Shape;1067;p4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4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4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0" name="Google Shape;1070;p4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071" name="Google Shape;1071;p4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4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4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4" name="Google Shape;1074;p4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075" name="Google Shape;1075;p4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4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4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8" name="Google Shape;1078;p4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079" name="Google Shape;1079;p4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4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4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82" name="Google Shape;1082;p4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083" name="Google Shape;1083;p4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4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4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4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4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4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4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4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1" name="Google Shape;1091;p4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092" name="Google Shape;1092;p4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4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4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4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4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4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4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4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4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4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4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4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4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4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4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4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4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4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4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4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4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4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4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4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6" name="Google Shape;1116;p4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117" name="Google Shape;1117;p4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118" name="Google Shape;1118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9" name="Google Shape;1119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0" name="Google Shape;1120;p4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121" name="Google Shape;1121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2" name="Google Shape;1122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23" name="Google Shape;1123;p4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124" name="Google Shape;1124;p4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4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26" name="Google Shape;1126;p4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127" name="Google Shape;1127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1128" name="Google Shape;1128;p4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129" name="Google Shape;1129;p4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4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4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4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 </a:t>
            </a:r>
            <a:r>
              <a:rPr lang="en" dirty="0" err="1"/>
              <a:t>cos’è</a:t>
            </a:r>
            <a:r>
              <a:rPr lang="en" dirty="0"/>
              <a:t> Smart </a:t>
            </a:r>
            <a:r>
              <a:rPr lang="en" dirty="0" err="1"/>
              <a:t>Ringbell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it-IT" dirty="0"/>
              <a:t>Smart </a:t>
            </a:r>
            <a:r>
              <a:rPr lang="it-IT" dirty="0" err="1"/>
              <a:t>Ringbell</a:t>
            </a:r>
            <a:r>
              <a:rPr lang="it-IT" dirty="0"/>
              <a:t> nasce dall’intenzione di applicare tecniche biometriche all’ambito della sicurezza domestica. Si presenta come un citofono smart che prevede l’immissione di due tipi diversi di tratto biometrico: la voce ed il volto. 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Dal punto di vista </a:t>
            </a:r>
            <a:r>
              <a:rPr lang="en" dirty="0" err="1"/>
              <a:t>dell’utente</a:t>
            </a:r>
            <a:r>
              <a:rPr lang="en" dirty="0"/>
              <a:t>…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lvl="0" indent="0">
              <a:buNone/>
            </a:pPr>
            <a:r>
              <a:rPr lang="it-IT" dirty="0"/>
              <a:t>L’utente attraverso l’applicazione potrà:</a:t>
            </a:r>
          </a:p>
          <a:p>
            <a:r>
              <a:rPr lang="it-IT" dirty="0"/>
              <a:t>Creare un modello</a:t>
            </a:r>
          </a:p>
          <a:p>
            <a:r>
              <a:rPr lang="it-IT" dirty="0"/>
              <a:t>Modificare un modello</a:t>
            </a:r>
          </a:p>
          <a:p>
            <a:r>
              <a:rPr lang="it-IT" dirty="0"/>
              <a:t>Eliminare un modello</a:t>
            </a:r>
          </a:p>
          <a:p>
            <a:r>
              <a:rPr lang="it-IT" dirty="0"/>
              <a:t>Simulare un utilizzo reale</a:t>
            </a:r>
          </a:p>
          <a:p>
            <a:r>
              <a:rPr lang="it-IT" dirty="0"/>
              <a:t>Visualizzare i modelli creati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377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Creare</a:t>
            </a:r>
            <a:r>
              <a:rPr lang="en" dirty="0"/>
              <a:t> un </a:t>
            </a:r>
            <a:r>
              <a:rPr lang="en" dirty="0" err="1"/>
              <a:t>modello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/>
              <a:t>Generato da 30 </a:t>
            </a:r>
            <a:r>
              <a:rPr lang="it-IT" dirty="0" err="1"/>
              <a:t>frames</a:t>
            </a:r>
            <a:r>
              <a:rPr lang="it-IT" dirty="0"/>
              <a:t> e un minimo di 3 audio</a:t>
            </a:r>
          </a:p>
          <a:p>
            <a:r>
              <a:rPr lang="it-IT" dirty="0"/>
              <a:t>Volto individuato tramite un </a:t>
            </a:r>
            <a:r>
              <a:rPr lang="it-IT" dirty="0" err="1"/>
              <a:t>Cascade</a:t>
            </a:r>
            <a:r>
              <a:rPr lang="it-IT" dirty="0"/>
              <a:t> </a:t>
            </a:r>
            <a:r>
              <a:rPr lang="it-IT" dirty="0" err="1"/>
              <a:t>Classifier</a:t>
            </a:r>
            <a:endParaRPr lang="it-IT" dirty="0"/>
          </a:p>
          <a:p>
            <a:r>
              <a:rPr lang="it-IT" dirty="0"/>
              <a:t>Dagli audio vengono estrapolati MFCC e Delta MFCC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51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Creare</a:t>
            </a:r>
            <a:r>
              <a:rPr lang="en" dirty="0"/>
              <a:t> un </a:t>
            </a:r>
            <a:r>
              <a:rPr lang="en" dirty="0" err="1"/>
              <a:t>modello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17688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dirty="0"/>
              <a:t>I 30 </a:t>
            </a:r>
            <a:r>
              <a:rPr lang="it-IT" dirty="0" err="1"/>
              <a:t>frames</a:t>
            </a:r>
            <a:r>
              <a:rPr lang="it-IT" dirty="0"/>
              <a:t> vengono elaborati da </a:t>
            </a:r>
            <a:r>
              <a:rPr lang="it-IT" dirty="0" err="1"/>
              <a:t>Facenet</a:t>
            </a:r>
            <a:r>
              <a:rPr lang="it-IT" dirty="0"/>
              <a:t>, una rete neurale </a:t>
            </a:r>
            <a:r>
              <a:rPr lang="it-IT" dirty="0" err="1"/>
              <a:t>convoluzionale</a:t>
            </a:r>
            <a:r>
              <a:rPr lang="it-IT" dirty="0"/>
              <a:t> molto utilizzata per effettuare il riconoscimento del volto</a:t>
            </a:r>
          </a:p>
          <a:p>
            <a:endParaRPr lang="it-IT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5" name="image4.png">
            <a:extLst>
              <a:ext uri="{FF2B5EF4-FFF2-40B4-BE49-F238E27FC236}">
                <a16:creationId xmlns:a16="http://schemas.microsoft.com/office/drawing/2014/main" id="{361EE6CB-3958-E345-AFC8-8B30D6F930BF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29750" y="3363102"/>
            <a:ext cx="5471795" cy="134112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5425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Creare</a:t>
            </a:r>
            <a:r>
              <a:rPr lang="en" dirty="0"/>
              <a:t> un </a:t>
            </a:r>
            <a:r>
              <a:rPr lang="en" dirty="0" err="1"/>
              <a:t>modello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9334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it-IT" sz="1600" dirty="0"/>
              <a:t>Gli MFCC sono usati per generare un </a:t>
            </a:r>
            <a:r>
              <a:rPr lang="it-IT" sz="1600" dirty="0" err="1"/>
              <a:t>Gaussian</a:t>
            </a:r>
            <a:r>
              <a:rPr lang="it-IT" sz="1600" dirty="0"/>
              <a:t> </a:t>
            </a:r>
            <a:r>
              <a:rPr lang="it-IT" sz="1600" dirty="0" err="1"/>
              <a:t>Mixture</a:t>
            </a:r>
            <a:r>
              <a:rPr lang="it-IT" sz="1600" dirty="0"/>
              <a:t> Model, modello probabilistico molto utilizzato nell’ambito della Speaker </a:t>
            </a:r>
            <a:r>
              <a:rPr lang="it-IT" sz="1600" dirty="0" err="1"/>
              <a:t>Recognition</a:t>
            </a:r>
            <a:endParaRPr lang="it-IT" sz="1600" dirty="0"/>
          </a:p>
          <a:p>
            <a:endParaRPr lang="it-IT" sz="1600"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3" name="Immagine 2" descr="Immagine che contiene luce&#10;&#10;Descrizione generata automaticamente">
            <a:extLst>
              <a:ext uri="{FF2B5EF4-FFF2-40B4-BE49-F238E27FC236}">
                <a16:creationId xmlns:a16="http://schemas.microsoft.com/office/drawing/2014/main" id="{1461C234-A628-1E4D-B9E2-15E8F8A53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0" y="2517422"/>
            <a:ext cx="4775200" cy="25781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602224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FF7F2-0E28-E549-92D6-229966B1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Riconoscimento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198744-F3DA-4F4E-8AA4-A46AEDB67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550" y="1290205"/>
            <a:ext cx="3000850" cy="524740"/>
          </a:xfrm>
        </p:spPr>
        <p:txBody>
          <a:bodyPr/>
          <a:lstStyle/>
          <a:p>
            <a:r>
              <a:rPr lang="it-IT" dirty="0"/>
              <a:t>Volto: </a:t>
            </a:r>
            <a:r>
              <a:rPr lang="it-IT" dirty="0" err="1"/>
              <a:t>Triplet</a:t>
            </a:r>
            <a:r>
              <a:rPr lang="it-IT" dirty="0"/>
              <a:t> </a:t>
            </a:r>
            <a:r>
              <a:rPr lang="it-IT" dirty="0" err="1"/>
              <a:t>Loss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58F12A-93A1-1B4A-BDA7-5545C6F12A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2F75E80-8606-FD4E-ADDA-0B94CF564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50" y="2416860"/>
            <a:ext cx="3311010" cy="233298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Segnaposto testo 2">
            <a:extLst>
              <a:ext uri="{FF2B5EF4-FFF2-40B4-BE49-F238E27FC236}">
                <a16:creationId xmlns:a16="http://schemas.microsoft.com/office/drawing/2014/main" id="{FB44801E-30C6-E34A-8C13-374DA8FAE5E7}"/>
              </a:ext>
            </a:extLst>
          </p:cNvPr>
          <p:cNvSpPr txBox="1">
            <a:spLocks/>
          </p:cNvSpPr>
          <p:nvPr/>
        </p:nvSpPr>
        <p:spPr>
          <a:xfrm>
            <a:off x="4357255" y="1290205"/>
            <a:ext cx="4672028" cy="926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⬡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 Regular"/>
              <a:buChar char="∙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●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○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 Regular"/>
              <a:buChar char="■"/>
              <a:defRPr sz="2400" b="0" i="0" u="none" strike="noStrike" cap="none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defRPr>
            </a:lvl9pPr>
          </a:lstStyle>
          <a:p>
            <a:r>
              <a:rPr lang="it-IT" dirty="0"/>
              <a:t>Voce: media di somiglianza su scala logaritmica</a:t>
            </a:r>
          </a:p>
        </p:txBody>
      </p:sp>
      <p:pic>
        <p:nvPicPr>
          <p:cNvPr id="10" name="Picture 4" descr="Image result for speaker recognition">
            <a:extLst>
              <a:ext uri="{FF2B5EF4-FFF2-40B4-BE49-F238E27FC236}">
                <a16:creationId xmlns:a16="http://schemas.microsoft.com/office/drawing/2014/main" id="{A64DEDE0-268D-BD46-919B-FC5F5BB9BE5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43923" y="2416861"/>
            <a:ext cx="4785360" cy="233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8482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399145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it-IT" sz="3000" dirty="0">
                <a:latin typeface="Lexend Deca"/>
                <a:ea typeface="Lexend Deca"/>
                <a:cs typeface="Lexend Deca"/>
                <a:sym typeface="Lexend Deca"/>
              </a:rPr>
              <a:t>Sistema di Notifiche</a:t>
            </a:r>
            <a:endParaRPr sz="3000" dirty="0">
              <a:latin typeface="Lexend Deca"/>
              <a:ea typeface="Lexend Deca"/>
              <a:cs typeface="Lexend Deca"/>
              <a:sym typeface="Lexend Deca"/>
            </a:endParaRPr>
          </a:p>
          <a:p>
            <a:pPr marL="285750" indent="-285750"/>
            <a:r>
              <a:rPr lang="en" sz="1800" dirty="0" err="1"/>
              <a:t>Controllo</a:t>
            </a:r>
            <a:r>
              <a:rPr lang="en" sz="1800" dirty="0"/>
              <a:t> </a:t>
            </a:r>
            <a:r>
              <a:rPr lang="en" sz="1800" dirty="0" err="1"/>
              <a:t>affidato</a:t>
            </a:r>
            <a:r>
              <a:rPr lang="en" sz="1800" dirty="0"/>
              <a:t> </a:t>
            </a:r>
            <a:r>
              <a:rPr lang="en" sz="1800" dirty="0" err="1"/>
              <a:t>all’utente</a:t>
            </a:r>
            <a:endParaRPr lang="en" sz="1800" dirty="0"/>
          </a:p>
          <a:p>
            <a:pPr marL="285750" indent="-285750"/>
            <a:r>
              <a:rPr lang="en" sz="1800" dirty="0"/>
              <a:t>Privacy </a:t>
            </a:r>
            <a:r>
              <a:rPr lang="en" sz="1800" dirty="0" err="1"/>
              <a:t>dello</a:t>
            </a:r>
            <a:r>
              <a:rPr lang="en" sz="1800" dirty="0"/>
              <a:t> </a:t>
            </a:r>
            <a:r>
              <a:rPr lang="en" sz="1800" dirty="0" err="1"/>
              <a:t>sconosciuto</a:t>
            </a:r>
            <a:endParaRPr sz="1800" dirty="0"/>
          </a:p>
        </p:txBody>
      </p:sp>
      <p:sp>
        <p:nvSpPr>
          <p:cNvPr id="315" name="Google Shape;315;p32"/>
          <p:cNvSpPr/>
          <p:nvPr/>
        </p:nvSpPr>
        <p:spPr>
          <a:xfrm>
            <a:off x="5311050" y="785788"/>
            <a:ext cx="2007300" cy="3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 Regular"/>
                <a:ea typeface="Muli Regular"/>
                <a:cs typeface="Muli Regular"/>
                <a:sym typeface="Muli Regular"/>
              </a:rPr>
              <a:t>Place your screenshot here</a:t>
            </a:r>
            <a:endParaRPr sz="1000">
              <a:solidFill>
                <a:schemeClr val="lt1"/>
              </a:solidFill>
              <a:latin typeface="Muli Regular"/>
              <a:ea typeface="Muli Regular"/>
              <a:cs typeface="Muli Regular"/>
              <a:sym typeface="Muli Regular"/>
            </a:endParaRPr>
          </a:p>
        </p:txBody>
      </p:sp>
      <p:sp>
        <p:nvSpPr>
          <p:cNvPr id="316" name="Google Shape;316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317" name="Google Shape;317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18" name="Google Shape;318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-216589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 </a:t>
            </a:r>
            <a:r>
              <a:rPr lang="en" dirty="0" err="1"/>
              <a:t>è</a:t>
            </a:r>
            <a:r>
              <a:rPr lang="en" dirty="0"/>
              <a:t> </a:t>
            </a:r>
            <a:r>
              <a:rPr lang="en" dirty="0" err="1"/>
              <a:t>stato</a:t>
            </a:r>
            <a:r>
              <a:rPr lang="en" dirty="0"/>
              <a:t> </a:t>
            </a:r>
            <a:r>
              <a:rPr lang="en" dirty="0" err="1"/>
              <a:t>testato</a:t>
            </a:r>
            <a:endParaRPr dirty="0"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722168"/>
            <a:ext cx="6014400" cy="108572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76200" indent="0">
              <a:buNone/>
            </a:pPr>
            <a:r>
              <a:rPr lang="it-IT" sz="1200" dirty="0"/>
              <a:t>È stato testato da 16 utenti in varie condizioni di luminosità e rumore e con hardware diverso.</a:t>
            </a:r>
          </a:p>
          <a:p>
            <a:pPr marL="76200" indent="0">
              <a:buNone/>
            </a:pPr>
            <a:r>
              <a:rPr lang="it-IT" sz="1200" dirty="0"/>
              <a:t>I valori emersi ci hanno permesso di impostare una soglia di </a:t>
            </a:r>
            <a:r>
              <a:rPr lang="it-IT" sz="1200" dirty="0" err="1"/>
              <a:t>treshold</a:t>
            </a:r>
            <a:r>
              <a:rPr lang="it-IT" sz="1200" dirty="0"/>
              <a:t> ottimale.</a:t>
            </a:r>
          </a:p>
          <a:p>
            <a:pPr marL="76200" indent="0">
              <a:buNone/>
            </a:pPr>
            <a:r>
              <a:rPr lang="it-IT" sz="1200" dirty="0"/>
              <a:t>I test sono stati ripetuti due volte per ogni utente.</a:t>
            </a:r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2FA92ED8-5631-C14B-B3F3-E69B41BD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791879"/>
              </p:ext>
            </p:extLst>
          </p:nvPr>
        </p:nvGraphicFramePr>
        <p:xfrm>
          <a:off x="580550" y="2028888"/>
          <a:ext cx="7412272" cy="108572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619182">
                  <a:extLst>
                    <a:ext uri="{9D8B030D-6E8A-4147-A177-3AD203B41FA5}">
                      <a16:colId xmlns:a16="http://schemas.microsoft.com/office/drawing/2014/main" val="1126156762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3343570050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2186231358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1640694463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2827937520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949539428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3980729737"/>
                    </a:ext>
                  </a:extLst>
                </a:gridCol>
                <a:gridCol w="849037">
                  <a:extLst>
                    <a:ext uri="{9D8B030D-6E8A-4147-A177-3AD203B41FA5}">
                      <a16:colId xmlns:a16="http://schemas.microsoft.com/office/drawing/2014/main" val="3334530708"/>
                    </a:ext>
                  </a:extLst>
                </a:gridCol>
                <a:gridCol w="849831">
                  <a:extLst>
                    <a:ext uri="{9D8B030D-6E8A-4147-A177-3AD203B41FA5}">
                      <a16:colId xmlns:a16="http://schemas.microsoft.com/office/drawing/2014/main" val="2816721789"/>
                    </a:ext>
                  </a:extLst>
                </a:gridCol>
              </a:tblGrid>
              <a:tr h="359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1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Utente 2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Utente 3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4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5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6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7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8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extLst>
                  <a:ext uri="{0D108BD9-81ED-4DB2-BD59-A6C34878D82A}">
                    <a16:rowId xmlns:a16="http://schemas.microsoft.com/office/drawing/2014/main" val="3490257746"/>
                  </a:ext>
                </a:extLst>
              </a:tr>
              <a:tr h="179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F.R.R.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29%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30.6%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32.6%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30.6%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31.8%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32.4%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33.2%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33.2%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extLst>
                  <a:ext uri="{0D108BD9-81ED-4DB2-BD59-A6C34878D82A}">
                    <a16:rowId xmlns:a16="http://schemas.microsoft.com/office/drawing/2014/main" val="1255670071"/>
                  </a:ext>
                </a:extLst>
              </a:tr>
              <a:tr h="359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9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10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11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12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13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14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15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b="1" dirty="0">
                          <a:solidFill>
                            <a:schemeClr val="bg1"/>
                          </a:solidFill>
                          <a:effectLst/>
                        </a:rPr>
                        <a:t>Utente 16</a:t>
                      </a:r>
                      <a:endParaRPr lang="it-IT" sz="1200" b="1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244486"/>
                  </a:ext>
                </a:extLst>
              </a:tr>
              <a:tr h="179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F.R.R.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33.2%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30.4%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30.6%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34.8%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33%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8129720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560E4417-87FC-3847-99E9-5ED4E1504A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05116"/>
              </p:ext>
            </p:extLst>
          </p:nvPr>
        </p:nvGraphicFramePr>
        <p:xfrm>
          <a:off x="581497" y="3324052"/>
          <a:ext cx="7411325" cy="1085724"/>
        </p:xfrm>
        <a:graphic>
          <a:graphicData uri="http://schemas.openxmlformats.org/drawingml/2006/table">
            <a:tbl>
              <a:tblPr firstRow="1" firstCol="1" bandRow="1">
                <a:tableStyleId>{3C2FFA5D-87B4-456A-9821-1D502468CF0F}</a:tableStyleId>
              </a:tblPr>
              <a:tblGrid>
                <a:gridCol w="823395">
                  <a:extLst>
                    <a:ext uri="{9D8B030D-6E8A-4147-A177-3AD203B41FA5}">
                      <a16:colId xmlns:a16="http://schemas.microsoft.com/office/drawing/2014/main" val="3706711100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2305893753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3823788624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807238536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2890992047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2952966528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2763154827"/>
                    </a:ext>
                  </a:extLst>
                </a:gridCol>
                <a:gridCol w="823395">
                  <a:extLst>
                    <a:ext uri="{9D8B030D-6E8A-4147-A177-3AD203B41FA5}">
                      <a16:colId xmlns:a16="http://schemas.microsoft.com/office/drawing/2014/main" val="2747623963"/>
                    </a:ext>
                  </a:extLst>
                </a:gridCol>
                <a:gridCol w="824165">
                  <a:extLst>
                    <a:ext uri="{9D8B030D-6E8A-4147-A177-3AD203B41FA5}">
                      <a16:colId xmlns:a16="http://schemas.microsoft.com/office/drawing/2014/main" val="2984896769"/>
                    </a:ext>
                  </a:extLst>
                </a:gridCol>
              </a:tblGrid>
              <a:tr h="359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 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1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2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3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4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5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6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7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Utente 8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extLst>
                  <a:ext uri="{0D108BD9-81ED-4DB2-BD59-A6C34878D82A}">
                    <a16:rowId xmlns:a16="http://schemas.microsoft.com/office/drawing/2014/main" val="1790101488"/>
                  </a:ext>
                </a:extLst>
              </a:tr>
              <a:tr h="179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F.A.R.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14.2%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15.2%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14.4%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13.6%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13.4%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13.8%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15.6%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</a:rPr>
                        <a:t>14%</a:t>
                      </a:r>
                      <a:endParaRPr lang="it-IT" sz="120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/>
                </a:tc>
                <a:extLst>
                  <a:ext uri="{0D108BD9-81ED-4DB2-BD59-A6C34878D82A}">
                    <a16:rowId xmlns:a16="http://schemas.microsoft.com/office/drawing/2014/main" val="2646568526"/>
                  </a:ext>
                </a:extLst>
              </a:tr>
              <a:tr h="35998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 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9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10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11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12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13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14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15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Utente 16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50291"/>
                  </a:ext>
                </a:extLst>
              </a:tr>
              <a:tr h="17999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effectLst/>
                        </a:rPr>
                        <a:t>F.A.R.</a:t>
                      </a:r>
                      <a:endParaRPr lang="it-IT" sz="1200" dirty="0"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13.4%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>
                          <a:solidFill>
                            <a:schemeClr val="bg1"/>
                          </a:solidFill>
                          <a:effectLst/>
                        </a:rPr>
                        <a:t>13.8%</a:t>
                      </a:r>
                      <a:endParaRPr lang="it-IT" sz="120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14.2%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15.6%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16.2%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15%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14.4%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  <a:effectLst/>
                        </a:rPr>
                        <a:t>15.4%</a:t>
                      </a:r>
                      <a:endParaRPr lang="it-IT" sz="1200" dirty="0">
                        <a:solidFill>
                          <a:schemeClr val="bg1"/>
                        </a:solidFill>
                        <a:effectLst/>
                        <a:latin typeface="Avenir Book" panose="02000503020000020003" pitchFamily="2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497" marR="67497" marT="0" marB="0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00093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31488"/>
      </p:ext>
    </p:extLst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461</Words>
  <Application>Microsoft Macintosh PowerPoint</Application>
  <PresentationFormat>Presentazione su schermo (16:9)</PresentationFormat>
  <Paragraphs>128</Paragraphs>
  <Slides>14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20" baseType="lpstr">
      <vt:lpstr>Lexend Deca</vt:lpstr>
      <vt:lpstr>Avenir Book</vt:lpstr>
      <vt:lpstr>Calibri</vt:lpstr>
      <vt:lpstr>Arial</vt:lpstr>
      <vt:lpstr>Muli Regular</vt:lpstr>
      <vt:lpstr>Aliena template</vt:lpstr>
      <vt:lpstr>Smart Ringbell</vt:lpstr>
      <vt:lpstr>Che cos’è Smart Ringbell</vt:lpstr>
      <vt:lpstr>Dal punto di vista dell’utente…</vt:lpstr>
      <vt:lpstr>Creare un modello</vt:lpstr>
      <vt:lpstr>Creare un modello</vt:lpstr>
      <vt:lpstr>Creare un modello</vt:lpstr>
      <vt:lpstr>Riconoscimento</vt:lpstr>
      <vt:lpstr>Presentazione standard di PowerPoint</vt:lpstr>
      <vt:lpstr>Come è stato testato</vt:lpstr>
      <vt:lpstr>Sviluppi Futuri</vt:lpstr>
      <vt:lpstr>Grazie per l’attenzione</vt:lpstr>
      <vt:lpstr>Extra resources</vt:lpstr>
      <vt:lpstr>Presentazione standard di PowerPoint</vt:lpstr>
      <vt:lpstr>Diagrams and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Ringbell</dc:title>
  <cp:lastModifiedBy>Amedeo D'Amelio</cp:lastModifiedBy>
  <cp:revision>8</cp:revision>
  <dcterms:modified xsi:type="dcterms:W3CDTF">2020-06-24T15:45:52Z</dcterms:modified>
</cp:coreProperties>
</file>