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62" r:id="rId9"/>
    <p:sldId id="264" r:id="rId10"/>
    <p:sldId id="274" r:id="rId11"/>
    <p:sldId id="296" r:id="rId12"/>
    <p:sldId id="294" r:id="rId13"/>
    <p:sldId id="279" r:id="rId14"/>
    <p:sldId id="287" r:id="rId15"/>
    <p:sldId id="295" r:id="rId16"/>
    <p:sldId id="297" r:id="rId17"/>
    <p:sldId id="265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20" r:id="rId28"/>
    <p:sldId id="317" r:id="rId29"/>
    <p:sldId id="318" r:id="rId30"/>
    <p:sldId id="319" r:id="rId31"/>
    <p:sldId id="32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1DC4D-34D5-4F5C-89D3-83C1C9AD5A5F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F8EC1-811E-4C0A-821D-0FA14C64BF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46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1B126-09D5-4619-BC36-7A17F387537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610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3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2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85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06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94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66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27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57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18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0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96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12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16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7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53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2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6CAFF9-9AC4-4865-98AE-1FE039CB942D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88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ettiarduino.com/progetti-e-tutorial.htm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istitutomontani.gov.it/museovirtuale/modellino_di14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hurolife.it/aeolus-robot-tuttofa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38F10-72A9-4C25-AFAF-1B71A5A14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Principi di automazione</a:t>
            </a:r>
          </a:p>
        </p:txBody>
      </p:sp>
    </p:spTree>
    <p:extLst>
      <p:ext uri="{BB962C8B-B14F-4D97-AF65-F5344CB8AC3E}">
        <p14:creationId xmlns:p14="http://schemas.microsoft.com/office/powerpoint/2010/main" val="376069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56506"/>
            <a:ext cx="10018713" cy="1752599"/>
          </a:xfrm>
        </p:spPr>
        <p:txBody>
          <a:bodyPr/>
          <a:lstStyle/>
          <a:p>
            <a:r>
              <a:rPr lang="it-IT" dirty="0"/>
              <a:t>Tipologie di schede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1"/>
            <a:ext cx="3682752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Esiste una vasta gamma di schede Arduino che differiscono per funzioni e dimensione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5065" y="1600201"/>
            <a:ext cx="4332932" cy="47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3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8E3C2-1ABE-41EA-8EBF-1B9D810B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835" y="1744210"/>
            <a:ext cx="8930747" cy="2110382"/>
          </a:xfrm>
        </p:spPr>
        <p:txBody>
          <a:bodyPr/>
          <a:lstStyle/>
          <a:p>
            <a:r>
              <a:rPr lang="it-IT" dirty="0"/>
              <a:t>Il mondo attorno Arduino</a:t>
            </a:r>
          </a:p>
        </p:txBody>
      </p:sp>
    </p:spTree>
    <p:extLst>
      <p:ext uri="{BB962C8B-B14F-4D97-AF65-F5344CB8AC3E}">
        <p14:creationId xmlns:p14="http://schemas.microsoft.com/office/powerpoint/2010/main" val="171356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makerfairerome.eu/wp-content/uploads/2017/07/MakersManual-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728" y="148352"/>
            <a:ext cx="8602383" cy="573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6"/>
          <p:cNvSpPr/>
          <p:nvPr/>
        </p:nvSpPr>
        <p:spPr>
          <a:xfrm flipV="1">
            <a:off x="2666728" y="5242087"/>
            <a:ext cx="8602383" cy="11462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6200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495599" y="5544771"/>
            <a:ext cx="4760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 err="1"/>
              <a:t>Tinkering</a:t>
            </a:r>
            <a:r>
              <a:rPr lang="it-IT" sz="2800" b="1" dirty="0"/>
              <a:t>                             Maker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649139" y="5554433"/>
            <a:ext cx="611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92000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32127"/>
            <a:ext cx="10018713" cy="1752599"/>
          </a:xfrm>
        </p:spPr>
        <p:txBody>
          <a:bodyPr/>
          <a:lstStyle/>
          <a:p>
            <a:r>
              <a:rPr lang="it-IT" dirty="0" err="1"/>
              <a:t>Tinkering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064079"/>
          </a:xfrm>
        </p:spPr>
        <p:txBody>
          <a:bodyPr>
            <a:normAutofit/>
          </a:bodyPr>
          <a:lstStyle/>
          <a:p>
            <a:r>
              <a:rPr lang="it-IT" dirty="0"/>
              <a:t>In inglese vuol dire letteralmente armeggiare, adoperarsi, darsi da fare</a:t>
            </a:r>
          </a:p>
          <a:p>
            <a:r>
              <a:rPr lang="it-IT" dirty="0"/>
              <a:t>Il </a:t>
            </a:r>
            <a:r>
              <a:rPr lang="it-IT" b="1" dirty="0" err="1"/>
              <a:t>tinkering</a:t>
            </a:r>
            <a:r>
              <a:rPr lang="it-IT" b="1" dirty="0"/>
              <a:t> </a:t>
            </a:r>
            <a:r>
              <a:rPr lang="it-IT" dirty="0"/>
              <a:t>è una filosofia </a:t>
            </a:r>
          </a:p>
          <a:p>
            <a:pPr lvl="1"/>
            <a:r>
              <a:rPr lang="it-IT" dirty="0"/>
              <a:t>Basata sul </a:t>
            </a:r>
            <a:r>
              <a:rPr lang="it-IT" b="1" i="1" dirty="0"/>
              <a:t>“pensare con le mani”</a:t>
            </a:r>
          </a:p>
          <a:p>
            <a:pPr lvl="1"/>
            <a:r>
              <a:rPr lang="it-IT" dirty="0"/>
              <a:t>Un sistema di apprendimento informale in cui si </a:t>
            </a:r>
            <a:r>
              <a:rPr lang="it-IT" b="1" dirty="0"/>
              <a:t>impara facendo</a:t>
            </a:r>
          </a:p>
        </p:txBody>
      </p:sp>
    </p:spTree>
    <p:extLst>
      <p:ext uri="{BB962C8B-B14F-4D97-AF65-F5344CB8AC3E}">
        <p14:creationId xmlns:p14="http://schemas.microsoft.com/office/powerpoint/2010/main" val="291920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Maker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2121715"/>
            <a:ext cx="10018713" cy="3124201"/>
          </a:xfrm>
        </p:spPr>
        <p:txBody>
          <a:bodyPr>
            <a:normAutofit/>
          </a:bodyPr>
          <a:lstStyle/>
          <a:p>
            <a:r>
              <a:rPr lang="it-IT" dirty="0"/>
              <a:t>Gli </a:t>
            </a:r>
            <a:r>
              <a:rPr lang="it-IT" b="1" dirty="0"/>
              <a:t>artigiani digitali</a:t>
            </a:r>
            <a:r>
              <a:rPr lang="it-IT" dirty="0"/>
              <a:t>, o </a:t>
            </a:r>
            <a:r>
              <a:rPr lang="it-IT" b="1" dirty="0"/>
              <a:t>maker</a:t>
            </a:r>
            <a:r>
              <a:rPr lang="it-IT" dirty="0"/>
              <a:t>, costituiscono un movimento culturale contemporaneo che rappresenta un'estensione su base tecnologica del tradizionale mondo del bricolage (Wikipedia)</a:t>
            </a:r>
          </a:p>
          <a:p>
            <a:r>
              <a:rPr lang="it-IT" dirty="0"/>
              <a:t>Tra gli interessi tipici degli artigiani digitali vi sono realizzazioni di tipo ingegneristico, come apparecchiature elettroniche, realizzazioni robotiche, dispositivi per la stampa 3D, e apparecchiature a controllo numerico.</a:t>
            </a:r>
          </a:p>
        </p:txBody>
      </p:sp>
    </p:spTree>
    <p:extLst>
      <p:ext uri="{BB962C8B-B14F-4D97-AF65-F5344CB8AC3E}">
        <p14:creationId xmlns:p14="http://schemas.microsoft.com/office/powerpoint/2010/main" val="154067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ker Faire 2019, oltre 600 progetti nei 7 padiglioni della Fiera ...">
            <a:extLst>
              <a:ext uri="{FF2B5EF4-FFF2-40B4-BE49-F238E27FC236}">
                <a16:creationId xmlns:a16="http://schemas.microsoft.com/office/drawing/2014/main" id="{47B22732-DA8C-4A2F-8040-85A1EE714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86" y="1902691"/>
            <a:ext cx="4229099" cy="2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hlinkClick r:id="rId3"/>
            <a:extLst>
              <a:ext uri="{FF2B5EF4-FFF2-40B4-BE49-F238E27FC236}">
                <a16:creationId xmlns:a16="http://schemas.microsoft.com/office/drawing/2014/main" id="{6B3B4A0A-6FA4-48F1-AB69-02F3050B9B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63" t="10425" r="628" b="32641"/>
          <a:stretch/>
        </p:blipFill>
        <p:spPr>
          <a:xfrm>
            <a:off x="6419591" y="279397"/>
            <a:ext cx="5351111" cy="2447638"/>
          </a:xfrm>
          <a:prstGeom prst="rect">
            <a:avLst/>
          </a:prstGeom>
        </p:spPr>
      </p:pic>
      <p:pic>
        <p:nvPicPr>
          <p:cNvPr id="6148" name="Picture 4" descr="Come costruire un drone con Arduino">
            <a:extLst>
              <a:ext uri="{FF2B5EF4-FFF2-40B4-BE49-F238E27FC236}">
                <a16:creationId xmlns:a16="http://schemas.microsoft.com/office/drawing/2014/main" id="{43121F07-1E2F-4451-B93C-0CCD363E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36" y="3993008"/>
            <a:ext cx="4658479" cy="262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89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electric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23" y="126568"/>
            <a:ext cx="6653517" cy="498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642607" y="5176007"/>
            <a:ext cx="7549393" cy="105852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Richiami di elettrologia</a:t>
            </a:r>
          </a:p>
        </p:txBody>
      </p:sp>
    </p:spTree>
    <p:extLst>
      <p:ext uri="{BB962C8B-B14F-4D97-AF65-F5344CB8AC3E}">
        <p14:creationId xmlns:p14="http://schemas.microsoft.com/office/powerpoint/2010/main" val="223176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Concetti di base di elettrologia</a:t>
            </a:r>
          </a:p>
        </p:txBody>
      </p:sp>
    </p:spTree>
    <p:extLst>
      <p:ext uri="{BB962C8B-B14F-4D97-AF65-F5344CB8AC3E}">
        <p14:creationId xmlns:p14="http://schemas.microsoft.com/office/powerpoint/2010/main" val="89178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496907"/>
            <a:ext cx="10018713" cy="971955"/>
          </a:xfrm>
        </p:spPr>
        <p:txBody>
          <a:bodyPr/>
          <a:lstStyle/>
          <a:p>
            <a:r>
              <a:rPr lang="it-IT" dirty="0"/>
              <a:t>Elettricità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5338936" cy="4997152"/>
          </a:xfrm>
        </p:spPr>
        <p:txBody>
          <a:bodyPr>
            <a:normAutofit/>
          </a:bodyPr>
          <a:lstStyle/>
          <a:p>
            <a:r>
              <a:rPr lang="it-IT" dirty="0"/>
              <a:t>Elettricità statica</a:t>
            </a:r>
          </a:p>
          <a:p>
            <a:pPr lvl="1"/>
            <a:r>
              <a:rPr lang="it-IT" dirty="0"/>
              <a:t>Accumulo superficiale e localizzato di cariche elettriche su di un corpo composto da materiale isolante</a:t>
            </a:r>
          </a:p>
          <a:p>
            <a:r>
              <a:rPr lang="it-IT" dirty="0"/>
              <a:t>Corrente elettrica</a:t>
            </a:r>
          </a:p>
          <a:p>
            <a:pPr lvl="1"/>
            <a:r>
              <a:rPr lang="it-IT" dirty="0"/>
              <a:t>Flusso di cariche lungo un </a:t>
            </a:r>
            <a:r>
              <a:rPr lang="it-IT" b="1" dirty="0"/>
              <a:t>conduttore</a:t>
            </a:r>
          </a:p>
          <a:p>
            <a:pPr lvl="1"/>
            <a:r>
              <a:rPr lang="it-IT" dirty="0"/>
              <a:t>Diretta o indotta da campo magnetico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19458" name="Picture 2" descr="Risultati immagini per elettricità sta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60" y="1343439"/>
            <a:ext cx="2056972" cy="16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Risultati immagini per fulm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258" y="2470796"/>
            <a:ext cx="2258730" cy="150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Risultati immagini per corrente elettr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005" y="4469358"/>
            <a:ext cx="3151262" cy="158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96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materia</a:t>
            </a:r>
          </a:p>
        </p:txBody>
      </p:sp>
      <p:pic>
        <p:nvPicPr>
          <p:cNvPr id="18434" name="Picture 2" descr="Risultati immagini per atomo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999657" y="1916833"/>
            <a:ext cx="6188667" cy="42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34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9C037-B9D6-47EF-B7E6-30EA665E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Automazione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C3F33F-29C2-4B36-BF04-9E2395B4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13293"/>
            <a:ext cx="10018713" cy="1118532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accent1"/>
                </a:solidFill>
              </a:rPr>
              <a:t>Controllo</a:t>
            </a:r>
            <a:r>
              <a:rPr lang="it-IT" dirty="0"/>
              <a:t> di macchine in supporto all’attività umana</a:t>
            </a:r>
          </a:p>
        </p:txBody>
      </p:sp>
      <p:pic>
        <p:nvPicPr>
          <p:cNvPr id="1026" name="Picture 2" descr="Che cos'è l'Automazione - Automazione Plus">
            <a:hlinkClick r:id="rId2"/>
            <a:extLst>
              <a:ext uri="{FF2B5EF4-FFF2-40B4-BE49-F238E27FC236}">
                <a16:creationId xmlns:a16="http://schemas.microsoft.com/office/drawing/2014/main" id="{65D0849E-06F2-49CF-AD1B-EE17EDBFF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84" y="3123501"/>
            <a:ext cx="2985466" cy="238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C1A9B9E-E466-4985-8329-300384F722E1}"/>
              </a:ext>
            </a:extLst>
          </p:cNvPr>
          <p:cNvSpPr txBox="1"/>
          <p:nvPr/>
        </p:nvSpPr>
        <p:spPr>
          <a:xfrm>
            <a:off x="1484310" y="5508376"/>
            <a:ext cx="3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Regolatore di velocità di J. Watt (1788)</a:t>
            </a:r>
          </a:p>
        </p:txBody>
      </p:sp>
      <p:pic>
        <p:nvPicPr>
          <p:cNvPr id="1028" name="Picture 4" descr="Mercato automazione industriale 2018: crescita del 7,1% - ITIS ...">
            <a:extLst>
              <a:ext uri="{FF2B5EF4-FFF2-40B4-BE49-F238E27FC236}">
                <a16:creationId xmlns:a16="http://schemas.microsoft.com/office/drawing/2014/main" id="{04F08D32-0F99-4781-9C9F-2E58E670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52" y="2962006"/>
            <a:ext cx="4063048" cy="270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ccia 3 | Gilgamesh Edizioni">
            <a:extLst>
              <a:ext uri="{FF2B5EF4-FFF2-40B4-BE49-F238E27FC236}">
                <a16:creationId xmlns:a16="http://schemas.microsoft.com/office/drawing/2014/main" id="{F5AD98B5-1F6D-4F3A-8E5F-43A2DB756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6369" flipH="1">
            <a:off x="5435525" y="3932896"/>
            <a:ext cx="1570547" cy="10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842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Corrente elettrica (1/3)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629000"/>
          </a:xfrm>
        </p:spPr>
        <p:txBody>
          <a:bodyPr>
            <a:normAutofit/>
          </a:bodyPr>
          <a:lstStyle/>
          <a:p>
            <a:r>
              <a:rPr lang="it-IT" b="1" dirty="0"/>
              <a:t>Moto</a:t>
            </a:r>
            <a:r>
              <a:rPr lang="it-IT" dirty="0"/>
              <a:t> </a:t>
            </a:r>
            <a:r>
              <a:rPr lang="it-IT" b="1" dirty="0"/>
              <a:t>ordinato</a:t>
            </a:r>
            <a:r>
              <a:rPr lang="it-IT" dirty="0"/>
              <a:t> di cariche elettriche, definito operativamente come la quantità di carica elettrica che attraversa una determinata sezione nell'unità di tempo</a:t>
            </a:r>
          </a:p>
          <a:p>
            <a:r>
              <a:rPr lang="it-IT" dirty="0"/>
              <a:t>Corrente</a:t>
            </a:r>
            <a:r>
              <a:rPr lang="it-IT" b="1" dirty="0"/>
              <a:t> </a:t>
            </a:r>
            <a:r>
              <a:rPr lang="it-IT" b="1" i="1" dirty="0"/>
              <a:t>I </a:t>
            </a:r>
            <a:r>
              <a:rPr lang="it-IT" dirty="0"/>
              <a:t>(misurata in </a:t>
            </a:r>
            <a:r>
              <a:rPr lang="it-IT" b="1" dirty="0"/>
              <a:t>ampere</a:t>
            </a:r>
            <a:r>
              <a:rPr lang="it-IT" dirty="0"/>
              <a:t>, simbolo </a:t>
            </a:r>
            <a:r>
              <a:rPr lang="it-IT" b="1" dirty="0"/>
              <a:t>A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20484" name="Picture 4" descr="Risultati immagin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41"/>
          <a:stretch/>
        </p:blipFill>
        <p:spPr bwMode="auto">
          <a:xfrm>
            <a:off x="2783632" y="4721002"/>
            <a:ext cx="7027028" cy="13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24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Differenza di potenziale (1/2)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59811" y="2289494"/>
            <a:ext cx="10018713" cy="3124201"/>
          </a:xfrm>
        </p:spPr>
        <p:txBody>
          <a:bodyPr>
            <a:normAutofit/>
          </a:bodyPr>
          <a:lstStyle/>
          <a:p>
            <a:r>
              <a:rPr lang="it-IT" dirty="0"/>
              <a:t>Causa che provoca il movimento delle cariche all'interno di un conduttore</a:t>
            </a:r>
          </a:p>
          <a:p>
            <a:pPr lvl="1"/>
            <a:r>
              <a:rPr lang="it-IT" dirty="0"/>
              <a:t>Esiste una relazione diretta di </a:t>
            </a:r>
            <a:r>
              <a:rPr lang="it-IT" b="1" dirty="0"/>
              <a:t>causa</a:t>
            </a:r>
            <a:r>
              <a:rPr lang="it-IT" dirty="0"/>
              <a:t> (differenza di potenziale) ed </a:t>
            </a:r>
            <a:r>
              <a:rPr lang="it-IT" b="1" dirty="0"/>
              <a:t>effetto</a:t>
            </a:r>
            <a:r>
              <a:rPr lang="it-IT" dirty="0"/>
              <a:t> (corrente elettrica)</a:t>
            </a:r>
          </a:p>
          <a:p>
            <a:r>
              <a:rPr lang="it-IT" dirty="0"/>
              <a:t>Le cariche positive convenzionali fluiscono dal potenziale </a:t>
            </a:r>
            <a:r>
              <a:rPr lang="it-IT" b="1" dirty="0"/>
              <a:t>più</a:t>
            </a:r>
            <a:r>
              <a:rPr lang="it-IT" dirty="0"/>
              <a:t> (</a:t>
            </a:r>
            <a:r>
              <a:rPr lang="it-IT" b="1" dirty="0"/>
              <a:t>+</a:t>
            </a:r>
            <a:r>
              <a:rPr lang="it-IT" dirty="0"/>
              <a:t>) elevato al potenziale </a:t>
            </a:r>
            <a:r>
              <a:rPr lang="it-IT" b="1" dirty="0"/>
              <a:t>meno</a:t>
            </a:r>
            <a:r>
              <a:rPr lang="it-IT" dirty="0"/>
              <a:t> (</a:t>
            </a:r>
            <a:r>
              <a:rPr lang="it-IT" b="1" dirty="0"/>
              <a:t>-</a:t>
            </a:r>
            <a:r>
              <a:rPr lang="it-IT" dirty="0"/>
              <a:t>) elevato</a:t>
            </a:r>
          </a:p>
          <a:p>
            <a:r>
              <a:rPr lang="it-IT" dirty="0"/>
              <a:t>Esempi di generatori di differenze di potenziale elettrico sono: la pila, la batteria, la dinamo</a:t>
            </a:r>
          </a:p>
        </p:txBody>
      </p:sp>
    </p:spTree>
    <p:extLst>
      <p:ext uri="{BB962C8B-B14F-4D97-AF65-F5344CB8AC3E}">
        <p14:creationId xmlns:p14="http://schemas.microsoft.com/office/powerpoint/2010/main" val="3150027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it-IT" dirty="0"/>
              <a:t>Differenza di potenziale (2/2)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1" y="1751691"/>
            <a:ext cx="10018713" cy="2251046"/>
          </a:xfrm>
        </p:spPr>
        <p:txBody>
          <a:bodyPr/>
          <a:lstStyle/>
          <a:p>
            <a:r>
              <a:rPr lang="it-IT" dirty="0"/>
              <a:t>Chiamata anche </a:t>
            </a:r>
            <a:r>
              <a:rPr lang="it-IT" b="1" dirty="0"/>
              <a:t>tensione</a:t>
            </a:r>
            <a:endParaRPr lang="it-IT" dirty="0"/>
          </a:p>
          <a:p>
            <a:r>
              <a:rPr lang="it-IT" dirty="0"/>
              <a:t>Si indica con l'espressione </a:t>
            </a:r>
            <a:r>
              <a:rPr lang="it-IT" b="1" dirty="0"/>
              <a:t>ΔV</a:t>
            </a:r>
            <a:r>
              <a:rPr lang="it-IT" dirty="0"/>
              <a:t> e si misura in multipli e sottomultipli di </a:t>
            </a:r>
            <a:r>
              <a:rPr lang="it-IT" b="1" dirty="0"/>
              <a:t>Volt</a:t>
            </a:r>
            <a:r>
              <a:rPr lang="it-IT" dirty="0"/>
              <a:t>, abbreviato in </a:t>
            </a:r>
            <a:r>
              <a:rPr lang="it-IT" b="1" dirty="0"/>
              <a:t>V</a:t>
            </a:r>
            <a:endParaRPr lang="it-IT" dirty="0"/>
          </a:p>
        </p:txBody>
      </p:sp>
      <p:pic>
        <p:nvPicPr>
          <p:cNvPr id="22530" name="Picture 2" descr="http://www.salvorosta.it/low/pics/tension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347" y="3638725"/>
            <a:ext cx="3462637" cy="305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18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57295"/>
            <a:ext cx="10018713" cy="1442906"/>
          </a:xfrm>
        </p:spPr>
        <p:txBody>
          <a:bodyPr/>
          <a:lstStyle/>
          <a:p>
            <a:r>
              <a:rPr lang="it-IT" dirty="0"/>
              <a:t>Resistenza (1/2)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365309"/>
            <a:ext cx="8229600" cy="4756150"/>
          </a:xfrm>
        </p:spPr>
        <p:txBody>
          <a:bodyPr>
            <a:normAutofit/>
          </a:bodyPr>
          <a:lstStyle/>
          <a:p>
            <a:r>
              <a:rPr lang="it-IT" dirty="0"/>
              <a:t>La</a:t>
            </a:r>
            <a:r>
              <a:rPr lang="it-IT" b="1" dirty="0"/>
              <a:t> resistenza (resistore) </a:t>
            </a:r>
            <a:r>
              <a:rPr lang="it-IT" dirty="0"/>
              <a:t>è l'ostacolo che le cariche elettriche incontrano nel loro fluire all'interno degli elementi conduttori</a:t>
            </a:r>
          </a:p>
          <a:p>
            <a:r>
              <a:rPr lang="it-IT" dirty="0"/>
              <a:t>La spinta data dalla differenza di potenziale deve superare questo ostacolo che dipende sia dalla natura del materiale sia dalla geometria dello stesso</a:t>
            </a:r>
          </a:p>
          <a:p>
            <a:pPr lvl="1"/>
            <a:r>
              <a:rPr lang="it-IT" dirty="0"/>
              <a:t>Materiali diversi, a parità di forma, opporranno resistenze diverse</a:t>
            </a:r>
          </a:p>
          <a:p>
            <a:pPr lvl="1"/>
            <a:r>
              <a:rPr lang="it-IT" dirty="0"/>
              <a:t>Per uno stesso materiale la resistenza dipenderà dalla sua forma e dalle sue dimensioni</a:t>
            </a:r>
          </a:p>
        </p:txBody>
      </p:sp>
    </p:spTree>
    <p:extLst>
      <p:ext uri="{BB962C8B-B14F-4D97-AF65-F5344CB8AC3E}">
        <p14:creationId xmlns:p14="http://schemas.microsoft.com/office/powerpoint/2010/main" val="2845532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29334"/>
            <a:ext cx="10018713" cy="1521247"/>
          </a:xfrm>
        </p:spPr>
        <p:txBody>
          <a:bodyPr/>
          <a:lstStyle/>
          <a:p>
            <a:r>
              <a:rPr lang="it-IT" dirty="0"/>
              <a:t>Resistenza (2/2)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1"/>
            <a:ext cx="4906888" cy="4525963"/>
          </a:xfrm>
        </p:spPr>
        <p:txBody>
          <a:bodyPr>
            <a:normAutofit/>
          </a:bodyPr>
          <a:lstStyle/>
          <a:p>
            <a:r>
              <a:rPr lang="it-IT" dirty="0"/>
              <a:t>La resistenza elettrica si indica con </a:t>
            </a:r>
            <a:r>
              <a:rPr lang="it-IT" b="1" dirty="0"/>
              <a:t>R</a:t>
            </a:r>
            <a:r>
              <a:rPr lang="it-IT" dirty="0"/>
              <a:t> e si misura in multipli e sottomultipli di </a:t>
            </a:r>
            <a:r>
              <a:rPr lang="it-IT" b="1" dirty="0"/>
              <a:t>Ohm</a:t>
            </a:r>
            <a:r>
              <a:rPr lang="it-IT" dirty="0"/>
              <a:t>, abbreviato in </a:t>
            </a:r>
            <a:r>
              <a:rPr lang="it-IT" b="1" dirty="0"/>
              <a:t>Ω</a:t>
            </a:r>
          </a:p>
          <a:p>
            <a:r>
              <a:rPr lang="it-IT" dirty="0"/>
              <a:t>Un effetto collaterale causato dalla resistenza al fluire delle cariche è costituito dalla produzione di </a:t>
            </a:r>
            <a:r>
              <a:rPr lang="it-IT" b="1" dirty="0"/>
              <a:t>calore</a:t>
            </a:r>
            <a:r>
              <a:rPr lang="it-IT" dirty="0"/>
              <a:t> </a:t>
            </a:r>
          </a:p>
          <a:p>
            <a:pPr lvl="1"/>
            <a:r>
              <a:rPr lang="it-IT" dirty="0"/>
              <a:t>direttamente proporzionale alla quantità di cariche e al valore della resistenza</a:t>
            </a:r>
          </a:p>
        </p:txBody>
      </p:sp>
      <p:pic>
        <p:nvPicPr>
          <p:cNvPr id="23554" name="Picture 2" descr="http://www.salvorosta.it/low/pics/ohmvignet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772817"/>
            <a:ext cx="30099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80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Legge di Ohm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124943"/>
          </a:xfrm>
        </p:spPr>
        <p:txBody>
          <a:bodyPr>
            <a:normAutofit/>
          </a:bodyPr>
          <a:lstStyle/>
          <a:p>
            <a:r>
              <a:rPr lang="it-IT" dirty="0"/>
              <a:t>Relazione matematica che lega corrente (</a:t>
            </a:r>
            <a:r>
              <a:rPr lang="it-IT" b="1" dirty="0"/>
              <a:t>I</a:t>
            </a:r>
            <a:r>
              <a:rPr lang="it-IT" dirty="0"/>
              <a:t>), tensione (</a:t>
            </a:r>
            <a:r>
              <a:rPr lang="it-IT" b="1" dirty="0"/>
              <a:t>V</a:t>
            </a:r>
            <a:r>
              <a:rPr lang="it-IT" dirty="0"/>
              <a:t>) e resistenza (</a:t>
            </a:r>
            <a:r>
              <a:rPr lang="it-IT" b="1" dirty="0"/>
              <a:t>R</a:t>
            </a:r>
            <a:r>
              <a:rPr lang="it-IT" dirty="0"/>
              <a:t>)</a:t>
            </a:r>
          </a:p>
          <a:p>
            <a:r>
              <a:rPr lang="it-IT" dirty="0"/>
              <a:t>La corrente è direttamente proporzionale alla tensione (causa) ed inversamente proporzionale alla resistenza (ostacolo).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/>
              <p:cNvSpPr txBox="1"/>
              <p:nvPr/>
            </p:nvSpPr>
            <p:spPr>
              <a:xfrm>
                <a:off x="5514110" y="4507194"/>
                <a:ext cx="1163780" cy="10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sz="360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it-IT" sz="360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it-IT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it-IT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den>
                      </m:f>
                    </m:oMath>
                  </m:oMathPara>
                </a14:m>
                <a:endParaRPr lang="it-IT" sz="3600" dirty="0"/>
              </a:p>
            </p:txBody>
          </p:sp>
        </mc:Choice>
        <mc:Fallback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110" y="4507194"/>
                <a:ext cx="1163780" cy="1033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519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283529"/>
            <a:ext cx="10018713" cy="1411448"/>
          </a:xfrm>
        </p:spPr>
        <p:txBody>
          <a:bodyPr>
            <a:normAutofit/>
          </a:bodyPr>
          <a:lstStyle/>
          <a:p>
            <a:r>
              <a:rPr lang="it-IT" dirty="0"/>
              <a:t>Potenza elettrica e prima legge di Joule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157878"/>
            <a:ext cx="8229600" cy="3773016"/>
          </a:xfrm>
        </p:spPr>
        <p:txBody>
          <a:bodyPr>
            <a:normAutofit/>
          </a:bodyPr>
          <a:lstStyle/>
          <a:p>
            <a:r>
              <a:rPr lang="it-IT" dirty="0"/>
              <a:t>La</a:t>
            </a:r>
            <a:r>
              <a:rPr lang="it-IT" b="1" dirty="0"/>
              <a:t> Potenza elettrica </a:t>
            </a:r>
            <a:r>
              <a:rPr lang="it-IT" dirty="0"/>
              <a:t>è la misura dell'energia sviluppata nell'unità di tempo</a:t>
            </a:r>
          </a:p>
          <a:p>
            <a:r>
              <a:rPr lang="it-IT" dirty="0"/>
              <a:t>Dipende dal prodotto della differenza di potenziale per la corrente che riesce a far scorrere in un determinato circuito</a:t>
            </a:r>
          </a:p>
          <a:p>
            <a:r>
              <a:rPr lang="it-IT" dirty="0"/>
              <a:t>La potenza elettrica si indica con </a:t>
            </a:r>
            <a:r>
              <a:rPr lang="it-IT" b="1" dirty="0"/>
              <a:t>P</a:t>
            </a:r>
            <a:r>
              <a:rPr lang="it-IT" dirty="0"/>
              <a:t> e si misura in multipli e sottomultipli di </a:t>
            </a:r>
            <a:r>
              <a:rPr lang="it-IT" b="1" dirty="0"/>
              <a:t>Watt</a:t>
            </a:r>
            <a:r>
              <a:rPr lang="it-IT" dirty="0"/>
              <a:t>, abbreviato in </a:t>
            </a:r>
            <a:r>
              <a:rPr lang="it-IT" b="1" dirty="0"/>
              <a:t>W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/>
              <p:cNvSpPr txBox="1"/>
              <p:nvPr/>
            </p:nvSpPr>
            <p:spPr>
              <a:xfrm>
                <a:off x="3417015" y="5176724"/>
                <a:ext cx="14699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sz="360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it-IT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it-IT" sz="360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it-IT" sz="360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it-IT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it-IT" sz="3600" dirty="0"/>
              </a:p>
            </p:txBody>
          </p:sp>
        </mc:Choice>
        <mc:Fallback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015" y="5176724"/>
                <a:ext cx="146995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/>
              <p:cNvSpPr txBox="1"/>
              <p:nvPr/>
            </p:nvSpPr>
            <p:spPr>
              <a:xfrm>
                <a:off x="7245665" y="4837294"/>
                <a:ext cx="146867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36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it-IT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36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it-IT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it-IT" sz="3600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</m:oMath>
                  </m:oMathPara>
                </a14:m>
                <a:endParaRPr lang="it-IT" sz="3600" dirty="0"/>
              </a:p>
            </p:txBody>
          </p:sp>
        </mc:Choice>
        <mc:Fallback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665" y="4837294"/>
                <a:ext cx="1468671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92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Analogico / digitale</a:t>
            </a:r>
          </a:p>
        </p:txBody>
      </p:sp>
    </p:spTree>
    <p:extLst>
      <p:ext uri="{BB962C8B-B14F-4D97-AF65-F5344CB8AC3E}">
        <p14:creationId xmlns:p14="http://schemas.microsoft.com/office/powerpoint/2010/main" val="2737865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374675" y="54123"/>
            <a:ext cx="10018713" cy="1752599"/>
          </a:xfrm>
        </p:spPr>
        <p:txBody>
          <a:bodyPr/>
          <a:lstStyle/>
          <a:p>
            <a:r>
              <a:rPr lang="it-IT" dirty="0"/>
              <a:t>Analogico / digitale (1/3)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883532" y="1613768"/>
            <a:ext cx="4500500" cy="3759448"/>
          </a:xfrm>
        </p:spPr>
        <p:txBody>
          <a:bodyPr>
            <a:normAutofit/>
          </a:bodyPr>
          <a:lstStyle/>
          <a:p>
            <a:r>
              <a:rPr lang="it-IT" b="1" dirty="0"/>
              <a:t>Segnale analogico </a:t>
            </a:r>
            <a:endParaRPr lang="it-IT" dirty="0"/>
          </a:p>
          <a:p>
            <a:pPr lvl="1"/>
            <a:r>
              <a:rPr lang="it-IT" dirty="0"/>
              <a:t>Può assumere qualunque valore (eventualmente in un intervallo) </a:t>
            </a:r>
          </a:p>
          <a:p>
            <a:pPr lvl="1"/>
            <a:r>
              <a:rPr lang="it-IT" dirty="0"/>
              <a:t>È </a:t>
            </a:r>
            <a:r>
              <a:rPr lang="it-IT" b="1" dirty="0"/>
              <a:t>continuo </a:t>
            </a:r>
            <a:r>
              <a:rPr lang="it-IT" dirty="0"/>
              <a:t>in ampiezza</a:t>
            </a:r>
            <a:r>
              <a:rPr lang="it-IT" b="1" dirty="0"/>
              <a:t> </a:t>
            </a:r>
            <a:r>
              <a:rPr lang="it-IT" dirty="0"/>
              <a:t>(quanto vale) </a:t>
            </a:r>
          </a:p>
          <a:p>
            <a:pPr lvl="1"/>
            <a:r>
              <a:rPr lang="it-IT" dirty="0"/>
              <a:t>È continuo nello spazio e/o nel tempo</a:t>
            </a:r>
          </a:p>
          <a:p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/>
          <a:srcRect b="51434"/>
          <a:stretch/>
        </p:blipFill>
        <p:spPr>
          <a:xfrm>
            <a:off x="6655624" y="1806722"/>
            <a:ext cx="4466171" cy="22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40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74590" y="89174"/>
            <a:ext cx="10018713" cy="1752599"/>
          </a:xfrm>
        </p:spPr>
        <p:txBody>
          <a:bodyPr/>
          <a:lstStyle/>
          <a:p>
            <a:r>
              <a:rPr lang="it-IT" dirty="0"/>
              <a:t>Analogico / digitale (2/3)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631504" y="1600200"/>
            <a:ext cx="4896544" cy="4925144"/>
          </a:xfrm>
        </p:spPr>
        <p:txBody>
          <a:bodyPr>
            <a:normAutofit/>
          </a:bodyPr>
          <a:lstStyle/>
          <a:p>
            <a:r>
              <a:rPr lang="it-IT" b="1" dirty="0"/>
              <a:t>Segnale digitale</a:t>
            </a:r>
            <a:endParaRPr lang="it-IT" dirty="0"/>
          </a:p>
          <a:p>
            <a:pPr lvl="1"/>
            <a:r>
              <a:rPr lang="it-IT" dirty="0"/>
              <a:t>Può assumere un insieme finito di valori, cioè </a:t>
            </a:r>
          </a:p>
          <a:p>
            <a:pPr lvl="1"/>
            <a:r>
              <a:rPr lang="it-IT" dirty="0"/>
              <a:t>è </a:t>
            </a:r>
            <a:r>
              <a:rPr lang="it-IT" b="1" dirty="0"/>
              <a:t>discreto </a:t>
            </a:r>
            <a:r>
              <a:rPr lang="it-IT" dirty="0"/>
              <a:t>in ampiezza</a:t>
            </a:r>
          </a:p>
          <a:p>
            <a:pPr lvl="1"/>
            <a:r>
              <a:rPr lang="it-IT" dirty="0"/>
              <a:t>È una sequenza di numeri, quindi è discreto</a:t>
            </a:r>
          </a:p>
          <a:p>
            <a:pPr lvl="1"/>
            <a:r>
              <a:rPr lang="it-IT" dirty="0"/>
              <a:t>nel tempo (e/o nello spazio)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47" y="1806723"/>
            <a:ext cx="4159262" cy="43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7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9C037-B9D6-47EF-B7E6-30EA665E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C3F33F-29C2-4B36-BF04-9E2395B4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98508"/>
            <a:ext cx="10018713" cy="1118532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Oggi si realizza attraverso dispositivi elettronici programmabili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C1A9B9E-E466-4985-8329-300384F722E1}"/>
              </a:ext>
            </a:extLst>
          </p:cNvPr>
          <p:cNvSpPr txBox="1"/>
          <p:nvPr/>
        </p:nvSpPr>
        <p:spPr>
          <a:xfrm>
            <a:off x="1395623" y="5445115"/>
            <a:ext cx="320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PLC – Automazione Industriale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3DC41FF-D065-49C4-AD9A-803992444E97}"/>
              </a:ext>
            </a:extLst>
          </p:cNvPr>
          <p:cNvGrpSpPr/>
          <p:nvPr/>
        </p:nvGrpSpPr>
        <p:grpSpPr>
          <a:xfrm>
            <a:off x="1484310" y="3440225"/>
            <a:ext cx="2990347" cy="2004890"/>
            <a:chOff x="1271260" y="2866320"/>
            <a:chExt cx="4395787" cy="3106563"/>
          </a:xfrm>
        </p:grpSpPr>
        <p:pic>
          <p:nvPicPr>
            <p:cNvPr id="2050" name="Picture 2" descr="88975111 - CROUZET AUTOMATION - PLC, Millenium Evo, 16 ingressi ...">
              <a:extLst>
                <a:ext uri="{FF2B5EF4-FFF2-40B4-BE49-F238E27FC236}">
                  <a16:creationId xmlns:a16="http://schemas.microsoft.com/office/drawing/2014/main" id="{D256A006-9569-4842-9D74-8348000DF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260" y="2866320"/>
              <a:ext cx="4395787" cy="3106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35E49371-0870-49B0-A1FA-1AB88ED30EF6}"/>
                </a:ext>
              </a:extLst>
            </p:cNvPr>
            <p:cNvSpPr/>
            <p:nvPr/>
          </p:nvSpPr>
          <p:spPr>
            <a:xfrm>
              <a:off x="4211273" y="4630723"/>
              <a:ext cx="1384184" cy="369116"/>
            </a:xfrm>
            <a:prstGeom prst="rect">
              <a:avLst/>
            </a:prstGeom>
            <a:solidFill>
              <a:srgbClr val="B3B7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052" name="Picture 4" descr="Plexishop.it - Scheda di controllo per CNC a 5 assi ST-V2">
            <a:extLst>
              <a:ext uri="{FF2B5EF4-FFF2-40B4-BE49-F238E27FC236}">
                <a16:creationId xmlns:a16="http://schemas.microsoft.com/office/drawing/2014/main" id="{0C7A3A3B-42D6-4151-811B-F68C41B2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695" y="3280213"/>
            <a:ext cx="2305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1A2652A-2AAE-419D-BEAD-4F569CD1F9BA}"/>
              </a:ext>
            </a:extLst>
          </p:cNvPr>
          <p:cNvSpPr txBox="1"/>
          <p:nvPr/>
        </p:nvSpPr>
        <p:spPr>
          <a:xfrm>
            <a:off x="5412295" y="5445115"/>
            <a:ext cx="212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Scheda Proprietaria</a:t>
            </a:r>
          </a:p>
        </p:txBody>
      </p:sp>
      <p:pic>
        <p:nvPicPr>
          <p:cNvPr id="2054" name="Picture 6" descr="A000066 | Acquista Scheda microcontroller, Uno | Arduino">
            <a:extLst>
              <a:ext uri="{FF2B5EF4-FFF2-40B4-BE49-F238E27FC236}">
                <a16:creationId xmlns:a16="http://schemas.microsoft.com/office/drawing/2014/main" id="{8E41A39A-85B8-4818-8046-E5B56FBF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884" y="3672464"/>
            <a:ext cx="2720981" cy="152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D362353-2F75-4D04-9621-F4C349A545B7}"/>
              </a:ext>
            </a:extLst>
          </p:cNvPr>
          <p:cNvSpPr txBox="1"/>
          <p:nvPr/>
        </p:nvSpPr>
        <p:spPr>
          <a:xfrm>
            <a:off x="8757021" y="5445115"/>
            <a:ext cx="212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Microcontrollore</a:t>
            </a:r>
          </a:p>
        </p:txBody>
      </p:sp>
    </p:spTree>
    <p:extLst>
      <p:ext uri="{BB962C8B-B14F-4D97-AF65-F5344CB8AC3E}">
        <p14:creationId xmlns:p14="http://schemas.microsoft.com/office/powerpoint/2010/main" val="1794696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84310" y="25335"/>
            <a:ext cx="10018713" cy="1230978"/>
          </a:xfrm>
        </p:spPr>
        <p:txBody>
          <a:bodyPr>
            <a:normAutofit/>
          </a:bodyPr>
          <a:lstStyle/>
          <a:p>
            <a:r>
              <a:rPr lang="it-IT" dirty="0"/>
              <a:t>Analogico / digitale (3/3)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631504" y="1600200"/>
            <a:ext cx="6120680" cy="4925144"/>
          </a:xfrm>
        </p:spPr>
        <p:txBody>
          <a:bodyPr>
            <a:normAutofit/>
          </a:bodyPr>
          <a:lstStyle/>
          <a:p>
            <a:pPr marL="457200" indent="-457200"/>
            <a:r>
              <a:rPr lang="it-IT" dirty="0"/>
              <a:t>Esempio</a:t>
            </a:r>
          </a:p>
          <a:p>
            <a:pPr marL="857250" lvl="1" indent="-457200"/>
            <a:r>
              <a:rPr lang="it-IT" dirty="0"/>
              <a:t>Analogico: la luce può assumere valori infiniti nello spettro (infiniti colori)</a:t>
            </a:r>
          </a:p>
          <a:p>
            <a:pPr lvl="1"/>
            <a:r>
              <a:rPr lang="it-IT" dirty="0"/>
              <a:t>I colori nei PC non sono infiniti, ma discreti: 16 milioni circa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Esempio 2</a:t>
            </a:r>
          </a:p>
          <a:p>
            <a:pPr lvl="1"/>
            <a:r>
              <a:rPr lang="it-IT" dirty="0"/>
              <a:t>Analogico: la temperatura varia in maniera continua</a:t>
            </a:r>
          </a:p>
          <a:p>
            <a:pPr lvl="1"/>
            <a:r>
              <a:rPr lang="it-IT" dirty="0"/>
              <a:t>Digitale: un termometro ci dà i valori a gradini prestabiliti (precisione 0,1 gradi)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3074" name="Picture 2" descr="Risultati immagini per spettro l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231" y="1078359"/>
            <a:ext cx="3044625" cy="25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isultati immagini per tempera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182" y="3904183"/>
            <a:ext cx="1165676" cy="262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845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8810" y="418052"/>
            <a:ext cx="10018713" cy="1297496"/>
          </a:xfrm>
        </p:spPr>
        <p:txBody>
          <a:bodyPr/>
          <a:lstStyle/>
          <a:p>
            <a:r>
              <a:rPr lang="it-IT" dirty="0"/>
              <a:t>Digitale vs. analogico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493666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Computer e Internet lavorano in digitale</a:t>
            </a:r>
          </a:p>
          <a:p>
            <a:r>
              <a:rPr lang="it-IT" dirty="0"/>
              <a:t>Miglior comportamento nei confronti del rumore</a:t>
            </a:r>
          </a:p>
          <a:p>
            <a:r>
              <a:rPr lang="it-IT" dirty="0"/>
              <a:t>Possibilità di integrare in un unico sistema di trasmissione l’invio di informazioni di diversa natura (audio, video, dati numerici)</a:t>
            </a:r>
          </a:p>
          <a:p>
            <a:r>
              <a:rPr lang="it-IT" dirty="0"/>
              <a:t>Maggiore efficienza e flessibilità dei sistemi.</a:t>
            </a:r>
          </a:p>
          <a:p>
            <a:r>
              <a:rPr lang="it-IT" dirty="0"/>
              <a:t>Possibilità di elaborazione del segnale in tempo reale, impossibile con la tecnica analogica.</a:t>
            </a:r>
          </a:p>
          <a:p>
            <a:r>
              <a:rPr lang="it-IT" dirty="0"/>
              <a:t>Facilità di memorizzazione</a:t>
            </a:r>
          </a:p>
          <a:p>
            <a:r>
              <a:rPr lang="it-IT" dirty="0"/>
              <a:t>Minor costo dei sistemi.</a:t>
            </a:r>
          </a:p>
        </p:txBody>
      </p:sp>
    </p:spTree>
    <p:extLst>
      <p:ext uri="{BB962C8B-B14F-4D97-AF65-F5344CB8AC3E}">
        <p14:creationId xmlns:p14="http://schemas.microsoft.com/office/powerpoint/2010/main" val="395700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32ECA8-170E-4CF1-9627-775E6E00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Domotica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FFC321-1047-4367-A1BB-947257F51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0135"/>
            <a:ext cx="9731771" cy="1752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Ramo dell’automazione in supporto all’attività domestica.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«Realizzazione di una casa intelligente»</a:t>
            </a:r>
          </a:p>
        </p:txBody>
      </p:sp>
      <p:pic>
        <p:nvPicPr>
          <p:cNvPr id="3074" name="Picture 2" descr="La domotica: l'arte di interagire con la propria casa">
            <a:extLst>
              <a:ext uri="{FF2B5EF4-FFF2-40B4-BE49-F238E27FC236}">
                <a16:creationId xmlns:a16="http://schemas.microsoft.com/office/drawing/2014/main" id="{95A5F329-5644-4930-9E35-AD3AF994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790" y="3936095"/>
            <a:ext cx="3883753" cy="291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46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E0509-7A2C-433C-8790-60474050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Robotica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673F2-5F3A-4D0B-AA18-8B69826F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03507"/>
            <a:ext cx="9756938" cy="122549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Sviluppo di un </a:t>
            </a:r>
            <a:r>
              <a:rPr lang="it-IT" dirty="0">
                <a:solidFill>
                  <a:schemeClr val="accent1"/>
                </a:solidFill>
              </a:rPr>
              <a:t>robot</a:t>
            </a:r>
            <a:r>
              <a:rPr lang="it-IT" dirty="0"/>
              <a:t>, ovvero una macchina capace di eseguire compiti specifici riproducendo il lavoro umano in modo automatico</a:t>
            </a:r>
          </a:p>
        </p:txBody>
      </p:sp>
      <p:pic>
        <p:nvPicPr>
          <p:cNvPr id="4098" name="Picture 2" descr="Aeolus è il robot tuttofare per la casa che costa solo 2000 dollari!">
            <a:hlinkClick r:id="rId2"/>
            <a:extLst>
              <a:ext uri="{FF2B5EF4-FFF2-40B4-BE49-F238E27FC236}">
                <a16:creationId xmlns:a16="http://schemas.microsoft.com/office/drawing/2014/main" id="{1F7315A5-6BF1-40AE-B7F5-30578564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089" y="3533602"/>
            <a:ext cx="4059382" cy="263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FD170C-FE61-459F-B6B8-41B2DB8DD05A}"/>
              </a:ext>
            </a:extLst>
          </p:cNvPr>
          <p:cNvSpPr txBox="1"/>
          <p:nvPr/>
        </p:nvSpPr>
        <p:spPr>
          <a:xfrm>
            <a:off x="5727049" y="6276802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Robot </a:t>
            </a:r>
            <a:r>
              <a:rPr lang="it-IT" dirty="0" err="1"/>
              <a:t>Aeolus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906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D03B32-3DB7-4193-AC12-D13D2193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Internet delle cose</a:t>
            </a:r>
            <a:br>
              <a:rPr lang="it-IT" dirty="0"/>
            </a:br>
            <a:r>
              <a:rPr lang="it-IT" sz="2800" dirty="0"/>
              <a:t>(Internet Of </a:t>
            </a:r>
            <a:r>
              <a:rPr lang="it-IT" sz="2800" dirty="0" err="1"/>
              <a:t>Things</a:t>
            </a:r>
            <a:r>
              <a:rPr lang="it-IT" sz="2800" dirty="0"/>
              <a:t> – IOT)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643FDC-F847-4003-9C26-08A57B6A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52964"/>
            <a:ext cx="9802526" cy="100907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Collegamento attraverso reti di trasmissione (cavo, </a:t>
            </a:r>
            <a:r>
              <a:rPr lang="it-IT" dirty="0" err="1"/>
              <a:t>wifi</a:t>
            </a:r>
            <a:r>
              <a:rPr lang="it-IT" dirty="0"/>
              <a:t>, </a:t>
            </a:r>
            <a:r>
              <a:rPr lang="it-IT" dirty="0" err="1"/>
              <a:t>bluetooth</a:t>
            </a:r>
            <a:r>
              <a:rPr lang="it-IT" dirty="0"/>
              <a:t>, etc..) tra dispositivi elettronici per lo scambio di dati.</a:t>
            </a:r>
          </a:p>
        </p:txBody>
      </p:sp>
      <p:pic>
        <p:nvPicPr>
          <p:cNvPr id="5122" name="Picture 2" descr="IOT in azienda, | Venicecom IT">
            <a:extLst>
              <a:ext uri="{FF2B5EF4-FFF2-40B4-BE49-F238E27FC236}">
                <a16:creationId xmlns:a16="http://schemas.microsoft.com/office/drawing/2014/main" id="{5CDA0634-1D6E-4F1D-8141-3B457FC20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182" y="3495963"/>
            <a:ext cx="6930968" cy="318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0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IOT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>
          <a:xfrm>
            <a:off x="2331601" y="2205605"/>
            <a:ext cx="3456804" cy="3124201"/>
          </a:xfrm>
        </p:spPr>
        <p:txBody>
          <a:bodyPr/>
          <a:lstStyle/>
          <a:p>
            <a:pPr marL="0" indent="0">
              <a:buNone/>
            </a:pPr>
            <a:r>
              <a:rPr lang="it-IT" b="1" dirty="0"/>
              <a:t>NEST </a:t>
            </a:r>
            <a:r>
              <a:rPr lang="it-IT" dirty="0"/>
              <a:t>(nest.com)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Termostato che auto-apprende le abitudini domestiche e regola automaticamente temperature e comportamento</a:t>
            </a:r>
          </a:p>
        </p:txBody>
      </p:sp>
      <p:pic>
        <p:nvPicPr>
          <p:cNvPr id="13314" name="Picture 2" descr="Risultati immagini per nest googl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04"/>
          <a:stretch/>
        </p:blipFill>
        <p:spPr bwMode="auto">
          <a:xfrm>
            <a:off x="6252245" y="2205605"/>
            <a:ext cx="4094906" cy="347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7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8E3C2-1ABE-41EA-8EBF-1B9D810B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835" y="1744210"/>
            <a:ext cx="8930747" cy="2110382"/>
          </a:xfrm>
        </p:spPr>
        <p:txBody>
          <a:bodyPr/>
          <a:lstStyle/>
          <a:p>
            <a:r>
              <a:rPr lang="it-IT" dirty="0"/>
              <a:t>Il progetto Arduino</a:t>
            </a:r>
          </a:p>
        </p:txBody>
      </p:sp>
    </p:spTree>
    <p:extLst>
      <p:ext uri="{BB962C8B-B14F-4D97-AF65-F5344CB8AC3E}">
        <p14:creationId xmlns:p14="http://schemas.microsoft.com/office/powerpoint/2010/main" val="86398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417426" y="3677951"/>
            <a:ext cx="8530206" cy="2696670"/>
          </a:xfrm>
        </p:spPr>
        <p:txBody>
          <a:bodyPr>
            <a:normAutofit/>
          </a:bodyPr>
          <a:lstStyle/>
          <a:p>
            <a:r>
              <a:rPr lang="it-IT" dirty="0"/>
              <a:t>Paragonabile a un piccolo computer in grado di interagire con l’ambiente circostante</a:t>
            </a:r>
          </a:p>
          <a:p>
            <a:r>
              <a:rPr lang="it-IT" dirty="0"/>
              <a:t>Attraverso grandezze fisiche diverse: luce, temperatura, pressione, ecc.</a:t>
            </a:r>
          </a:p>
          <a:p>
            <a:r>
              <a:rPr lang="it-IT" dirty="0"/>
              <a:t>Cosa fa: legge sensori, controlla periferiche, comunica tramite porta seriale, programmabile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2308371" y="1249211"/>
            <a:ext cx="8999989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i="1" dirty="0"/>
              <a:t>Arduino is an open-source electronics prototyping platform based on flexible, easy-to-use hardware and software. </a:t>
            </a:r>
            <a:r>
              <a:rPr lang="en-US" sz="2800" i="1" dirty="0"/>
              <a:t>It's intended for artists, designers, hobbyists, and anyone interested in creating </a:t>
            </a:r>
            <a:r>
              <a:rPr lang="it-IT" sz="2800" i="1" dirty="0" err="1"/>
              <a:t>interactive</a:t>
            </a:r>
            <a:r>
              <a:rPr lang="it-IT" sz="2800" i="1" dirty="0"/>
              <a:t> </a:t>
            </a:r>
            <a:r>
              <a:rPr lang="it-IT" sz="2800" i="1" dirty="0" err="1"/>
              <a:t>objects</a:t>
            </a:r>
            <a:r>
              <a:rPr lang="it-IT" sz="2800" i="1" dirty="0"/>
              <a:t> or </a:t>
            </a:r>
            <a:r>
              <a:rPr lang="it-IT" sz="2800" i="1" dirty="0" err="1"/>
              <a:t>environments</a:t>
            </a:r>
            <a:r>
              <a:rPr lang="it-IT" sz="2800" i="1" dirty="0"/>
              <a:t> </a:t>
            </a:r>
            <a:r>
              <a:rPr lang="it-IT" sz="2800" dirty="0"/>
              <a:t>(Arduino.cc)</a:t>
            </a:r>
          </a:p>
        </p:txBody>
      </p:sp>
      <p:pic>
        <p:nvPicPr>
          <p:cNvPr id="4098" name="Picture 2" descr="Risultati immagini per bandiera italia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71" y="239197"/>
            <a:ext cx="1104057" cy="82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isultati immagini per open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81" y="166872"/>
            <a:ext cx="943398" cy="9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156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Props1.xml><?xml version="1.0" encoding="utf-8"?>
<ds:datastoreItem xmlns:ds="http://schemas.openxmlformats.org/officeDocument/2006/customXml" ds:itemID="{93717FC6-0FAB-4568-BA5A-C337D4C5B887}"/>
</file>

<file path=customXml/itemProps2.xml><?xml version="1.0" encoding="utf-8"?>
<ds:datastoreItem xmlns:ds="http://schemas.openxmlformats.org/officeDocument/2006/customXml" ds:itemID="{784C0FA2-BF04-4D5E-A47B-B4B985E7AEED}"/>
</file>

<file path=customXml/itemProps3.xml><?xml version="1.0" encoding="utf-8"?>
<ds:datastoreItem xmlns:ds="http://schemas.openxmlformats.org/officeDocument/2006/customXml" ds:itemID="{6FFAA7F3-F91B-4D2F-AE40-CDD13790BB0C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142</TotalTime>
  <Words>939</Words>
  <Application>Microsoft Office PowerPoint</Application>
  <PresentationFormat>Widescreen</PresentationFormat>
  <Paragraphs>110</Paragraphs>
  <Slides>31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Corbel</vt:lpstr>
      <vt:lpstr>Parallasse</vt:lpstr>
      <vt:lpstr>Principi di automazione</vt:lpstr>
      <vt:lpstr>Automazione</vt:lpstr>
      <vt:lpstr>Controllo</vt:lpstr>
      <vt:lpstr>Domotica</vt:lpstr>
      <vt:lpstr>Robotica</vt:lpstr>
      <vt:lpstr>Internet delle cose (Internet Of Things – IOT)</vt:lpstr>
      <vt:lpstr>Esempio IOT</vt:lpstr>
      <vt:lpstr>Il progetto Arduino</vt:lpstr>
      <vt:lpstr>Presentazione standard di PowerPoint</vt:lpstr>
      <vt:lpstr>Tipologie di schede</vt:lpstr>
      <vt:lpstr>Il mondo attorno Arduino</vt:lpstr>
      <vt:lpstr>Presentazione standard di PowerPoint</vt:lpstr>
      <vt:lpstr>Tinkering</vt:lpstr>
      <vt:lpstr>Maker</vt:lpstr>
      <vt:lpstr>Presentazione standard di PowerPoint</vt:lpstr>
      <vt:lpstr>Richiami di elettrologia</vt:lpstr>
      <vt:lpstr>Concetti di base di elettrologia</vt:lpstr>
      <vt:lpstr>Elettricità</vt:lpstr>
      <vt:lpstr>Struttura della materia</vt:lpstr>
      <vt:lpstr>Corrente elettrica (1/3)</vt:lpstr>
      <vt:lpstr>Differenza di potenziale (1/2)</vt:lpstr>
      <vt:lpstr>Differenza di potenziale (2/2)</vt:lpstr>
      <vt:lpstr>Resistenza (1/2)</vt:lpstr>
      <vt:lpstr>Resistenza (2/2)</vt:lpstr>
      <vt:lpstr>Legge di Ohm</vt:lpstr>
      <vt:lpstr>Potenza elettrica e prima legge di Joule</vt:lpstr>
      <vt:lpstr>Analogico / digitale</vt:lpstr>
      <vt:lpstr>Analogico / digitale (1/3)</vt:lpstr>
      <vt:lpstr>Analogico / digitale (2/3)</vt:lpstr>
      <vt:lpstr>Analogico / digitale (3/3)</vt:lpstr>
      <vt:lpstr>Digitale vs. analogico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Arduino</dc:title>
  <dc:creator>Andrea Bidinost</dc:creator>
  <cp:lastModifiedBy>Andrea Bidinost</cp:lastModifiedBy>
  <cp:revision>10</cp:revision>
  <dcterms:created xsi:type="dcterms:W3CDTF">2020-04-14T07:43:38Z</dcterms:created>
  <dcterms:modified xsi:type="dcterms:W3CDTF">2020-04-14T10:25:09Z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</Properties>
</file>