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7" r:id="rId3"/>
    <p:sldId id="268" r:id="rId4"/>
    <p:sldId id="273" r:id="rId5"/>
    <p:sldId id="275" r:id="rId6"/>
    <p:sldId id="271" r:id="rId7"/>
    <p:sldId id="280" r:id="rId8"/>
    <p:sldId id="281" r:id="rId9"/>
    <p:sldId id="272" r:id="rId10"/>
    <p:sldId id="282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3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2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85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06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94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66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27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57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18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0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96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12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16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7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53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2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88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38F10-72A9-4C25-AFAF-1B71A5A14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 scheda Arduino</a:t>
            </a:r>
          </a:p>
        </p:txBody>
      </p:sp>
    </p:spTree>
    <p:extLst>
      <p:ext uri="{BB962C8B-B14F-4D97-AF65-F5344CB8AC3E}">
        <p14:creationId xmlns:p14="http://schemas.microsoft.com/office/powerpoint/2010/main" val="376069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6705" y="277846"/>
            <a:ext cx="10018713" cy="929080"/>
          </a:xfrm>
        </p:spPr>
        <p:txBody>
          <a:bodyPr/>
          <a:lstStyle/>
          <a:p>
            <a:r>
              <a:rPr lang="it-IT" dirty="0"/>
              <a:t>Attuatori (2/2)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3" y="1835091"/>
            <a:ext cx="1695450" cy="16573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83" y="1835091"/>
            <a:ext cx="933450" cy="131445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140082" y="350958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997249" y="319506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 RGB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027" y="1711267"/>
            <a:ext cx="1968975" cy="1438275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6914923" y="319506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Cifra digitale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579" y="1744430"/>
            <a:ext cx="1625026" cy="1313377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9227417" y="3103327"/>
            <a:ext cx="14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Matrice di led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9559" y="4088760"/>
            <a:ext cx="2219325" cy="129540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3465168" y="5372725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Display LCD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6489" y="4019531"/>
            <a:ext cx="1276350" cy="1228725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5861124" y="535414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Buzzer</a:t>
            </a:r>
            <a:endParaRPr lang="it-IT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450" y="3933270"/>
            <a:ext cx="2228850" cy="1752600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8375624" y="5683766"/>
            <a:ext cx="89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Motore</a:t>
            </a:r>
          </a:p>
        </p:txBody>
      </p:sp>
    </p:spTree>
    <p:extLst>
      <p:ext uri="{BB962C8B-B14F-4D97-AF65-F5344CB8AC3E}">
        <p14:creationId xmlns:p14="http://schemas.microsoft.com/office/powerpoint/2010/main" val="84911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310393"/>
            <a:ext cx="10018713" cy="1149292"/>
          </a:xfrm>
        </p:spPr>
        <p:txBody>
          <a:bodyPr/>
          <a:lstStyle/>
          <a:p>
            <a:r>
              <a:rPr lang="it-IT" dirty="0" err="1"/>
              <a:t>Shield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99567" y="1189141"/>
            <a:ext cx="8229600" cy="1371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Esistono inoltre gli </a:t>
            </a:r>
            <a:r>
              <a:rPr lang="it-IT" b="1" dirty="0" err="1"/>
              <a:t>shield</a:t>
            </a:r>
            <a:r>
              <a:rPr lang="it-IT" dirty="0"/>
              <a:t>, schede aggiuntive che estendono le funzionalità della scheda di partenza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1" y="2561009"/>
            <a:ext cx="4551089" cy="37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6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75922" y="404664"/>
            <a:ext cx="10018713" cy="740328"/>
          </a:xfrm>
        </p:spPr>
        <p:txBody>
          <a:bodyPr>
            <a:normAutofit/>
          </a:bodyPr>
          <a:lstStyle/>
          <a:p>
            <a:r>
              <a:rPr lang="it-IT" dirty="0"/>
              <a:t>Componenti Arduino Uno (1/2)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Microcontrollore ATMega328P</a:t>
            </a:r>
          </a:p>
          <a:p>
            <a:r>
              <a:rPr lang="it-IT" dirty="0"/>
              <a:t>Alimentazione: 3,3V oppure 5V</a:t>
            </a:r>
          </a:p>
          <a:p>
            <a:r>
              <a:rPr lang="it-IT" dirty="0"/>
              <a:t>Memorie</a:t>
            </a:r>
          </a:p>
          <a:p>
            <a:pPr lvl="1"/>
            <a:r>
              <a:rPr lang="it-IT" dirty="0"/>
              <a:t>32KB FLASH</a:t>
            </a:r>
          </a:p>
          <a:p>
            <a:pPr lvl="1"/>
            <a:r>
              <a:rPr lang="it-IT" dirty="0"/>
              <a:t>2KB RAM</a:t>
            </a:r>
          </a:p>
          <a:p>
            <a:pPr lvl="1"/>
            <a:r>
              <a:rPr lang="it-IT" dirty="0"/>
              <a:t>1KB EEPROM</a:t>
            </a:r>
          </a:p>
          <a:p>
            <a:r>
              <a:rPr lang="it-IT" dirty="0"/>
              <a:t>Clock a 16MHz</a:t>
            </a:r>
          </a:p>
          <a:p>
            <a:r>
              <a:rPr lang="it-IT" dirty="0"/>
              <a:t>14 pin configurabili come ingressi/uscite digitali (0 oppure 5V)</a:t>
            </a:r>
          </a:p>
          <a:p>
            <a:r>
              <a:rPr lang="it-IT" dirty="0"/>
              <a:t>6 pin di ingressi analogici (da 0 a 5V)</a:t>
            </a:r>
          </a:p>
          <a:p>
            <a:r>
              <a:rPr lang="it-IT" dirty="0"/>
              <a:t>6 pin di uscite analogiche (da 0 a 5V)</a:t>
            </a:r>
          </a:p>
          <a:p>
            <a:r>
              <a:rPr lang="it-IT" dirty="0"/>
              <a:t>1 porta USB</a:t>
            </a:r>
          </a:p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328248" y="5086228"/>
            <a:ext cx="1782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 err="1"/>
              <a:t>Max</a:t>
            </a:r>
            <a:r>
              <a:rPr lang="it-IT" sz="2200" dirty="0"/>
              <a:t> corrente </a:t>
            </a:r>
          </a:p>
          <a:p>
            <a:r>
              <a:rPr lang="it-IT" sz="2200" dirty="0"/>
              <a:t>40mA</a:t>
            </a:r>
          </a:p>
        </p:txBody>
      </p:sp>
      <p:sp>
        <p:nvSpPr>
          <p:cNvPr id="7" name="Parentesi graffa chiusa 6"/>
          <p:cNvSpPr/>
          <p:nvPr/>
        </p:nvSpPr>
        <p:spPr>
          <a:xfrm>
            <a:off x="7824192" y="5110908"/>
            <a:ext cx="208384" cy="720080"/>
          </a:xfrm>
          <a:prstGeom prst="rightBrace">
            <a:avLst>
              <a:gd name="adj1" fmla="val 4947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805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217340"/>
            <a:ext cx="10018713" cy="1049399"/>
          </a:xfrm>
        </p:spPr>
        <p:txBody>
          <a:bodyPr>
            <a:normAutofit/>
          </a:bodyPr>
          <a:lstStyle/>
          <a:p>
            <a:r>
              <a:rPr lang="it-IT" dirty="0"/>
              <a:t>Componenti Arduino Uno (2/2)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929" y="1082852"/>
            <a:ext cx="7157476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492535"/>
            <a:ext cx="10018713" cy="1084277"/>
          </a:xfrm>
        </p:spPr>
        <p:txBody>
          <a:bodyPr/>
          <a:lstStyle/>
          <a:p>
            <a:r>
              <a:rPr lang="it-IT" dirty="0"/>
              <a:t>Funzionamento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99567" y="1266060"/>
            <a:ext cx="8229600" cy="1684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Arduino analizza e interpreta i dati provenienti dai sensori e/o decide come gli attuatori devono agire. Questo comportamento è definito nel programma caricato.</a:t>
            </a:r>
          </a:p>
        </p:txBody>
      </p:sp>
      <p:pic>
        <p:nvPicPr>
          <p:cNvPr id="6" name="Picture 2" descr="https://cdn.arduino.cc/homepage/images/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4149081"/>
            <a:ext cx="2304256" cy="164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5337875" y="5791090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ANALIZZA</a:t>
            </a:r>
          </a:p>
          <a:p>
            <a:pPr algn="ctr"/>
            <a:r>
              <a:rPr lang="it-IT" dirty="0"/>
              <a:t>Arduino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216033" y="5791090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PERCEPISCE</a:t>
            </a:r>
          </a:p>
          <a:p>
            <a:pPr algn="ctr"/>
            <a:r>
              <a:rPr lang="it-IT" dirty="0"/>
              <a:t>sensori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8601017" y="5791090"/>
            <a:ext cx="119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REAGISCE</a:t>
            </a:r>
          </a:p>
          <a:p>
            <a:pPr algn="ctr"/>
            <a:r>
              <a:rPr lang="it-IT" dirty="0"/>
              <a:t>attuatori</a:t>
            </a:r>
          </a:p>
        </p:txBody>
      </p:sp>
      <p:pic>
        <p:nvPicPr>
          <p:cNvPr id="11" name="Picture 4" descr="Risultati immagini per light sens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690" y="4198814"/>
            <a:ext cx="1542541" cy="15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ccia a destra 11"/>
          <p:cNvSpPr/>
          <p:nvPr/>
        </p:nvSpPr>
        <p:spPr>
          <a:xfrm>
            <a:off x="3583874" y="4790063"/>
            <a:ext cx="928464" cy="58315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/>
          <p:cNvSpPr/>
          <p:nvPr/>
        </p:nvSpPr>
        <p:spPr>
          <a:xfrm>
            <a:off x="7404901" y="4790063"/>
            <a:ext cx="928464" cy="58315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Picture 2" descr="Risultati immagini per electric mo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8466" y="4302119"/>
            <a:ext cx="1194696" cy="133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Nuvola 14"/>
          <p:cNvSpPr/>
          <p:nvPr/>
        </p:nvSpPr>
        <p:spPr>
          <a:xfrm>
            <a:off x="4979876" y="2924944"/>
            <a:ext cx="1944216" cy="792088"/>
          </a:xfrm>
          <a:prstGeom prst="clou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Programma</a:t>
            </a:r>
          </a:p>
        </p:txBody>
      </p:sp>
      <p:cxnSp>
        <p:nvCxnSpPr>
          <p:cNvPr id="17" name="Connettore 2 16"/>
          <p:cNvCxnSpPr/>
          <p:nvPr/>
        </p:nvCxnSpPr>
        <p:spPr>
          <a:xfrm>
            <a:off x="5962749" y="3789040"/>
            <a:ext cx="0" cy="29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622315" y="489697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7397989" y="48969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2899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collegabili ad Arduino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componenti collegabili ad Arduino possono essere classificati in quattro </a:t>
            </a:r>
            <a:r>
              <a:rPr lang="it-IT" dirty="0" err="1"/>
              <a:t>macrocategorie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Sensori </a:t>
            </a:r>
          </a:p>
          <a:p>
            <a:pPr lvl="1"/>
            <a:r>
              <a:rPr lang="it-IT" dirty="0"/>
              <a:t>Attuatori </a:t>
            </a:r>
          </a:p>
          <a:p>
            <a:pPr lvl="1"/>
            <a:r>
              <a:rPr lang="it-IT" dirty="0"/>
              <a:t>Componenti complessi che si presentano sia come sensori che come attuatori </a:t>
            </a:r>
          </a:p>
          <a:p>
            <a:pPr lvl="1"/>
            <a:r>
              <a:rPr lang="it-IT" dirty="0"/>
              <a:t>Componenti di supporto, come i fili, resistenze, condensatori, fusibili, </a:t>
            </a:r>
            <a:r>
              <a:rPr lang="it-IT" dirty="0" err="1"/>
              <a:t>breadboard</a:t>
            </a:r>
            <a:r>
              <a:rPr lang="it-IT" dirty="0"/>
              <a:t>, ed altri, utilizzati nella costruzione dei circuiti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990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255594"/>
            <a:ext cx="10018713" cy="1344609"/>
          </a:xfrm>
        </p:spPr>
        <p:txBody>
          <a:bodyPr/>
          <a:lstStyle/>
          <a:p>
            <a:r>
              <a:rPr lang="it-IT" dirty="0"/>
              <a:t>Sensori (1/3)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266738"/>
            <a:ext cx="8229600" cy="3272260"/>
          </a:xfrm>
        </p:spPr>
        <p:txBody>
          <a:bodyPr>
            <a:normAutofit/>
          </a:bodyPr>
          <a:lstStyle/>
          <a:p>
            <a:r>
              <a:rPr lang="it-IT" dirty="0"/>
              <a:t>Componenti elettronici in grado di percepire e misurare le caratteristiche fisiche dell’ambiente circostante e quindi, ad esempio, luminosità, temperatura, umidità, suono, movimento, campo magnetico ed elettromagnetico</a:t>
            </a:r>
          </a:p>
          <a:p>
            <a:r>
              <a:rPr lang="it-IT" dirty="0"/>
              <a:t>Trasformano queste grandezze fisiche in segnali elettrici gestibili dalla scheda</a:t>
            </a:r>
          </a:p>
        </p:txBody>
      </p:sp>
      <p:pic>
        <p:nvPicPr>
          <p:cNvPr id="6" name="Picture 2" descr="https://cdn.arduino.cc/homepage/images/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42" y="4538999"/>
            <a:ext cx="2099911" cy="149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Risultati immagini per light senso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25" y="4174188"/>
            <a:ext cx="889769" cy="88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ccia a destra 6"/>
          <p:cNvSpPr/>
          <p:nvPr/>
        </p:nvSpPr>
        <p:spPr>
          <a:xfrm>
            <a:off x="6319002" y="5114849"/>
            <a:ext cx="1329432" cy="34469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303" y="4538998"/>
            <a:ext cx="2062183" cy="137220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3846368" y="5147074"/>
            <a:ext cx="3291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46" name="Picture 6" descr="Risultati immagini per icon s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76" y="4947159"/>
            <a:ext cx="810387" cy="81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Immagine correl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516" y="5610667"/>
            <a:ext cx="693589" cy="6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40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78256" y="21995"/>
            <a:ext cx="10018713" cy="1752599"/>
          </a:xfrm>
        </p:spPr>
        <p:txBody>
          <a:bodyPr/>
          <a:lstStyle/>
          <a:p>
            <a:r>
              <a:rPr lang="it-IT" dirty="0"/>
              <a:t>Sensori (2/3)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66" y="1699752"/>
            <a:ext cx="1781175" cy="143827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097265" y="313864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Luminosità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686" y="1926023"/>
            <a:ext cx="1809750" cy="128587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972" y="1913198"/>
            <a:ext cx="866775" cy="118110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4428274" y="3257419"/>
            <a:ext cx="1328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Movimento </a:t>
            </a:r>
          </a:p>
          <a:p>
            <a:pPr algn="ctr"/>
            <a:r>
              <a:rPr lang="it-IT" dirty="0"/>
              <a:t>(infrarosso)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351071" y="3267732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Temperatura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232" y="1913198"/>
            <a:ext cx="847725" cy="1371600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7903806" y="331908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Umidità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113" y="3948467"/>
            <a:ext cx="1609468" cy="1268389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262853" y="52440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Pressione</a:t>
            </a: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5019" y="1904509"/>
            <a:ext cx="1228725" cy="2552700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9494954" y="4511620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Microfono</a:t>
            </a: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138" y="4001782"/>
            <a:ext cx="2089933" cy="1161757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4649513" y="5192611"/>
            <a:ext cx="1313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Distanza</a:t>
            </a:r>
          </a:p>
          <a:p>
            <a:pPr algn="ctr"/>
            <a:r>
              <a:rPr lang="it-IT" dirty="0"/>
              <a:t>(Ultrasuoni)</a:t>
            </a: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2982" y="3909492"/>
            <a:ext cx="1104900" cy="1676400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7705904" y="5582249"/>
            <a:ext cx="49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Tilt</a:t>
            </a:r>
          </a:p>
        </p:txBody>
      </p:sp>
    </p:spTree>
    <p:extLst>
      <p:ext uri="{BB962C8B-B14F-4D97-AF65-F5344CB8AC3E}">
        <p14:creationId xmlns:p14="http://schemas.microsoft.com/office/powerpoint/2010/main" val="193296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274637"/>
            <a:ext cx="10018713" cy="1453496"/>
          </a:xfrm>
        </p:spPr>
        <p:txBody>
          <a:bodyPr/>
          <a:lstStyle/>
          <a:p>
            <a:r>
              <a:rPr lang="it-IT" dirty="0"/>
              <a:t>Sensori (3/3)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17638"/>
            <a:ext cx="1390650" cy="19812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94" y="1404194"/>
            <a:ext cx="3000375" cy="17526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1421334"/>
            <a:ext cx="2247900" cy="154305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981201" y="3393038"/>
            <a:ext cx="114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Rotazione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5153938" y="32961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Joystick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8390713" y="3049117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Magnetico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857" y="3945958"/>
            <a:ext cx="838200" cy="210502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297367" y="6033291"/>
            <a:ext cx="79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Tattile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838" y="3917357"/>
            <a:ext cx="1228725" cy="209550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4237130" y="605098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348026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250811"/>
            <a:ext cx="10018713" cy="1101055"/>
          </a:xfrm>
        </p:spPr>
        <p:txBody>
          <a:bodyPr/>
          <a:lstStyle/>
          <a:p>
            <a:r>
              <a:rPr lang="it-IT" dirty="0"/>
              <a:t>Attuatori (1/2)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168128"/>
            <a:ext cx="8229600" cy="3196952"/>
          </a:xfrm>
        </p:spPr>
        <p:txBody>
          <a:bodyPr>
            <a:normAutofit/>
          </a:bodyPr>
          <a:lstStyle/>
          <a:p>
            <a:r>
              <a:rPr lang="it-IT" dirty="0"/>
              <a:t>Componenti in grado di modificare le caratteristiche fisiche dell’ambiente circostante e quindi essenzialmente, sorgenti di luce, calore, umidità, suono, movimento, campo magnetico ed elettromagnetico </a:t>
            </a:r>
          </a:p>
          <a:p>
            <a:r>
              <a:rPr lang="it-IT" dirty="0"/>
              <a:t>Trasformano i segnali elettrici della scheda in un grandezza fisica</a:t>
            </a:r>
          </a:p>
        </p:txBody>
      </p:sp>
      <p:pic>
        <p:nvPicPr>
          <p:cNvPr id="6" name="Picture 2" descr="https://cdn.arduino.cc/homepage/images/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658" y="4527689"/>
            <a:ext cx="1841889" cy="131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ccia a destra 6"/>
          <p:cNvSpPr/>
          <p:nvPr/>
        </p:nvSpPr>
        <p:spPr>
          <a:xfrm>
            <a:off x="5130736" y="5011606"/>
            <a:ext cx="2160240" cy="34469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45" y="3911843"/>
            <a:ext cx="304800" cy="67627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830" y="4715764"/>
            <a:ext cx="2044030" cy="97410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254" y="5817519"/>
            <a:ext cx="1115144" cy="6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19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CA095429-4695-42FB-9898-CAB90757338D}"/>
</file>

<file path=customXml/itemProps2.xml><?xml version="1.0" encoding="utf-8"?>
<ds:datastoreItem xmlns:ds="http://schemas.openxmlformats.org/officeDocument/2006/customXml" ds:itemID="{41850B18-0295-4D1D-BDA3-2F0754C14F5A}"/>
</file>

<file path=customXml/itemProps3.xml><?xml version="1.0" encoding="utf-8"?>
<ds:datastoreItem xmlns:ds="http://schemas.openxmlformats.org/officeDocument/2006/customXml" ds:itemID="{98B23D35-F2B8-4B5A-8C78-933056FFB9D9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216</TotalTime>
  <Words>312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Parallasse</vt:lpstr>
      <vt:lpstr>La scheda Arduino</vt:lpstr>
      <vt:lpstr>Componenti Arduino Uno (1/2)</vt:lpstr>
      <vt:lpstr>Componenti Arduino Uno (2/2)</vt:lpstr>
      <vt:lpstr>Funzionamento</vt:lpstr>
      <vt:lpstr>Componenti collegabili ad Arduino</vt:lpstr>
      <vt:lpstr>Sensori (1/3)</vt:lpstr>
      <vt:lpstr>Sensori (2/3)</vt:lpstr>
      <vt:lpstr>Sensori (3/3)</vt:lpstr>
      <vt:lpstr>Attuatori (1/2)</vt:lpstr>
      <vt:lpstr>Attuatori (2/2)</vt:lpstr>
      <vt:lpstr>Shield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Arduino</dc:title>
  <dc:creator>Andrea Bidinost</dc:creator>
  <cp:lastModifiedBy>Andrea Bidinost</cp:lastModifiedBy>
  <cp:revision>11</cp:revision>
  <dcterms:created xsi:type="dcterms:W3CDTF">2020-04-14T07:43:38Z</dcterms:created>
  <dcterms:modified xsi:type="dcterms:W3CDTF">2020-04-14T11:31:47Z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