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9"/>
  </p:notesMasterIdLst>
  <p:sldIdLst>
    <p:sldId id="256" r:id="rId2"/>
    <p:sldId id="341" r:id="rId3"/>
    <p:sldId id="300" r:id="rId4"/>
    <p:sldId id="302" r:id="rId5"/>
    <p:sldId id="317" r:id="rId6"/>
    <p:sldId id="298" r:id="rId7"/>
    <p:sldId id="304" r:id="rId8"/>
    <p:sldId id="335" r:id="rId9"/>
    <p:sldId id="336" r:id="rId10"/>
    <p:sldId id="337" r:id="rId11"/>
    <p:sldId id="319" r:id="rId12"/>
    <p:sldId id="324" r:id="rId13"/>
    <p:sldId id="321" r:id="rId14"/>
    <p:sldId id="323" r:id="rId15"/>
    <p:sldId id="322" r:id="rId16"/>
    <p:sldId id="325" r:id="rId17"/>
    <p:sldId id="326" r:id="rId18"/>
    <p:sldId id="327" r:id="rId19"/>
    <p:sldId id="338" r:id="rId20"/>
    <p:sldId id="328" r:id="rId21"/>
    <p:sldId id="329" r:id="rId22"/>
    <p:sldId id="331" r:id="rId23"/>
    <p:sldId id="332" r:id="rId24"/>
    <p:sldId id="339" r:id="rId25"/>
    <p:sldId id="342" r:id="rId26"/>
    <p:sldId id="340" r:id="rId27"/>
    <p:sldId id="34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8F705-E4FC-415B-B600-DA6D2409C8CA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3DA23-6F88-4222-B8B5-B265C0D04E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55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1B126-09D5-4619-BC36-7A17F387537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743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38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32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2854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068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940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3667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270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572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18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08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996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27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12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16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672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53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126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188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Reference/HomePag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Reference/Seri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38F10-72A9-4C25-AFAF-1B71A5A14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Lo sviluppo software</a:t>
            </a:r>
            <a:br>
              <a:rPr lang="it-IT" dirty="0"/>
            </a:br>
            <a:r>
              <a:rPr lang="it-IT" dirty="0"/>
              <a:t> in Arduino</a:t>
            </a:r>
            <a:br>
              <a:rPr lang="it-IT" dirty="0"/>
            </a:br>
            <a:r>
              <a:rPr lang="it-IT" dirty="0"/>
              <a:t>( C++)</a:t>
            </a:r>
          </a:p>
        </p:txBody>
      </p:sp>
    </p:spTree>
    <p:extLst>
      <p:ext uri="{BB962C8B-B14F-4D97-AF65-F5344CB8AC3E}">
        <p14:creationId xmlns:p14="http://schemas.microsoft.com/office/powerpoint/2010/main" val="376069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201337"/>
            <a:ext cx="10018713" cy="954754"/>
          </a:xfrm>
        </p:spPr>
        <p:txBody>
          <a:bodyPr/>
          <a:lstStyle/>
          <a:p>
            <a:r>
              <a:rPr lang="it-IT" dirty="0"/>
              <a:t>Monitor seriale (3/3)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452454"/>
            <a:ext cx="8229600" cy="111457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Esempi</a:t>
            </a:r>
          </a:p>
        </p:txBody>
      </p:sp>
      <p:sp>
        <p:nvSpPr>
          <p:cNvPr id="6" name="Rettangolo 5"/>
          <p:cNvSpPr/>
          <p:nvPr/>
        </p:nvSpPr>
        <p:spPr>
          <a:xfrm>
            <a:off x="3575720" y="1505042"/>
            <a:ext cx="6552728" cy="21230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setup(){</a:t>
            </a:r>
            <a:br>
              <a:rPr lang="it-I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it-IT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  <a:br>
              <a:rPr lang="it-I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it-I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it-I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it-I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it-IT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(“testo”);</a:t>
            </a:r>
            <a:br>
              <a:rPr lang="it-I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delay(500);</a:t>
            </a:r>
            <a:br>
              <a:rPr lang="it-I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ttangolo 6"/>
          <p:cNvSpPr/>
          <p:nvPr/>
        </p:nvSpPr>
        <p:spPr>
          <a:xfrm>
            <a:off x="3575720" y="3986682"/>
            <a:ext cx="6552728" cy="26106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setup(){</a:t>
            </a:r>
            <a:br>
              <a:rPr lang="it-I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it-IT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  <a:br>
              <a:rPr lang="it-I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it-I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it-I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it-I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0;</a:t>
            </a:r>
            <a:br>
              <a:rPr lang="it-I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it-IT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(“Valore n: ”);</a:t>
            </a:r>
          </a:p>
          <a:p>
            <a:r>
              <a:rPr lang="it-IT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it-IT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br>
              <a:rPr lang="it-IT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n++;</a:t>
            </a:r>
          </a:p>
          <a:p>
            <a:r>
              <a:rPr lang="it-I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delay(500);</a:t>
            </a:r>
            <a:br>
              <a:rPr lang="it-I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29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programmazione</a:t>
            </a:r>
          </a:p>
        </p:txBody>
      </p:sp>
      <p:pic>
        <p:nvPicPr>
          <p:cNvPr id="3074" name="Picture 2" descr="http://www.jobadvisor.it/images/up/Untitled_design_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763" y="447555"/>
            <a:ext cx="7966221" cy="333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58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Note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484310" y="2072081"/>
            <a:ext cx="10018713" cy="3719119"/>
          </a:xfrm>
        </p:spPr>
        <p:txBody>
          <a:bodyPr>
            <a:normAutofit/>
          </a:bodyPr>
          <a:lstStyle/>
          <a:p>
            <a:r>
              <a:rPr lang="it-IT" dirty="0"/>
              <a:t>Il linguaggio di programmazione è molto simile al C++</a:t>
            </a:r>
          </a:p>
          <a:p>
            <a:r>
              <a:rPr lang="it-IT" dirty="0"/>
              <a:t>Richiamiamo di seguito alcuni aspetti base giusto per capire quello che facciamo</a:t>
            </a:r>
          </a:p>
          <a:p>
            <a:pPr lvl="1"/>
            <a:r>
              <a:rPr lang="it-IT" dirty="0"/>
              <a:t>Partiamo da quello che ci serve</a:t>
            </a:r>
          </a:p>
          <a:p>
            <a:pPr lvl="1"/>
            <a:r>
              <a:rPr lang="it-IT" dirty="0"/>
              <a:t>Le cose le scopriremo nel dettaglio lavorandoci sopra</a:t>
            </a:r>
          </a:p>
          <a:p>
            <a:r>
              <a:rPr lang="it-IT" dirty="0"/>
              <a:t>Per ogni dubbio</a:t>
            </a:r>
          </a:p>
          <a:p>
            <a:pPr lvl="1"/>
            <a:r>
              <a:rPr lang="it-IT" dirty="0">
                <a:hlinkClick r:id="rId2"/>
              </a:rPr>
              <a:t>https://www.arduino.cc/en/Reference/HomePage</a:t>
            </a:r>
            <a:endParaRPr lang="it-IT" dirty="0"/>
          </a:p>
          <a:p>
            <a:pPr marL="457200" lvl="1" indent="0">
              <a:buNone/>
            </a:pP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8803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10780"/>
          </a:xfrm>
        </p:spPr>
        <p:txBody>
          <a:bodyPr/>
          <a:lstStyle/>
          <a:p>
            <a:r>
              <a:rPr lang="it-IT" dirty="0"/>
              <a:t>Programma e istruzioni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484310" y="1812023"/>
            <a:ext cx="10018713" cy="3979178"/>
          </a:xfrm>
        </p:spPr>
        <p:txBody>
          <a:bodyPr>
            <a:normAutofit/>
          </a:bodyPr>
          <a:lstStyle/>
          <a:p>
            <a:r>
              <a:rPr lang="it-IT" dirty="0"/>
              <a:t>Un programma (</a:t>
            </a:r>
            <a:r>
              <a:rPr lang="it-IT" dirty="0">
                <a:solidFill>
                  <a:schemeClr val="accent1"/>
                </a:solidFill>
              </a:rPr>
              <a:t>sketch</a:t>
            </a:r>
            <a:r>
              <a:rPr lang="it-IT" dirty="0"/>
              <a:t>) è un insieme di istruzioni che vengono eseguite sequenzialmente dal microcontrollore</a:t>
            </a:r>
          </a:p>
          <a:p>
            <a:r>
              <a:rPr lang="it-IT" dirty="0"/>
              <a:t>Le istruzioni base terminano con il </a:t>
            </a:r>
            <a:r>
              <a:rPr lang="it-IT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dirty="0"/>
              <a:t>Un blocco di istruzioni è un gruppo di istruzioni racchiuso entro parentesi graffe </a:t>
            </a:r>
            <a:r>
              <a:rPr lang="it-IT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</a:p>
          <a:p>
            <a:r>
              <a:rPr lang="it-IT" dirty="0"/>
              <a:t>Commenti: </a:t>
            </a:r>
          </a:p>
          <a:p>
            <a:pPr lvl="1"/>
            <a:r>
              <a:rPr lang="it-IT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it-IT" dirty="0"/>
              <a:t> singola linea</a:t>
            </a:r>
          </a:p>
          <a:p>
            <a:pPr lvl="1"/>
            <a:r>
              <a:rPr lang="it-IT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 …  */  </a:t>
            </a:r>
            <a:r>
              <a:rPr lang="it-IT" dirty="0"/>
              <a:t>blocco</a:t>
            </a:r>
          </a:p>
        </p:txBody>
      </p:sp>
    </p:spTree>
    <p:extLst>
      <p:ext uri="{BB962C8B-B14F-4D97-AF65-F5344CB8AC3E}">
        <p14:creationId xmlns:p14="http://schemas.microsoft.com/office/powerpoint/2010/main" val="3873753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59110"/>
          </a:xfrm>
        </p:spPr>
        <p:txBody>
          <a:bodyPr/>
          <a:lstStyle/>
          <a:p>
            <a:r>
              <a:rPr lang="it-IT" dirty="0"/>
              <a:t>Tipi di dati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1" y="1988889"/>
            <a:ext cx="10018713" cy="3124201"/>
          </a:xfrm>
        </p:spPr>
        <p:txBody>
          <a:bodyPr/>
          <a:lstStyle/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it-IT" dirty="0"/>
              <a:t>, 8 bit </a:t>
            </a:r>
            <a:r>
              <a:rPr lang="it-IT" dirty="0" err="1"/>
              <a:t>unsigned</a:t>
            </a:r>
            <a:r>
              <a:rPr lang="it-IT" dirty="0"/>
              <a:t>: 0 - 255</a:t>
            </a:r>
          </a:p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/>
              <a:t>, 16 bit </a:t>
            </a:r>
            <a:r>
              <a:rPr lang="it-IT" dirty="0" err="1"/>
              <a:t>signed</a:t>
            </a:r>
            <a:r>
              <a:rPr lang="it-IT" dirty="0"/>
              <a:t>: -32.768 - 32.767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it-IT" dirty="0"/>
              <a:t>, 32 bit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it-IT" dirty="0"/>
              <a:t>: virgola mobile (3,14)</a:t>
            </a:r>
          </a:p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it-IT" dirty="0"/>
              <a:t>: </a:t>
            </a:r>
            <a:r>
              <a:rPr lang="it-IT" dirty="0" err="1"/>
              <a:t>true</a:t>
            </a:r>
            <a:r>
              <a:rPr lang="it-IT" dirty="0"/>
              <a:t>, false</a:t>
            </a:r>
          </a:p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dirty="0"/>
              <a:t>, 1 byte: ‘a’ o come intero 65</a:t>
            </a:r>
          </a:p>
        </p:txBody>
      </p:sp>
    </p:spTree>
    <p:extLst>
      <p:ext uri="{BB962C8B-B14F-4D97-AF65-F5344CB8AC3E}">
        <p14:creationId xmlns:p14="http://schemas.microsoft.com/office/powerpoint/2010/main" val="64051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69503"/>
          </a:xfrm>
        </p:spPr>
        <p:txBody>
          <a:bodyPr/>
          <a:lstStyle/>
          <a:p>
            <a:r>
              <a:rPr lang="it-IT" dirty="0"/>
              <a:t>Costanti predefinite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1" y="2055303"/>
            <a:ext cx="10018713" cy="3124201"/>
          </a:xfrm>
        </p:spPr>
        <p:txBody>
          <a:bodyPr/>
          <a:lstStyle/>
          <a:p>
            <a:r>
              <a:rPr lang="it-IT" dirty="0"/>
              <a:t>Booleane</a:t>
            </a:r>
          </a:p>
          <a:p>
            <a:pPr lvl="1"/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dirty="0"/>
              <a:t>,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it-IT" dirty="0"/>
              <a:t>Per la configurazione dei pin</a:t>
            </a:r>
          </a:p>
          <a:p>
            <a:pPr lvl="1"/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it-IT" dirty="0"/>
              <a:t>,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r>
              <a:rPr lang="it-IT" dirty="0"/>
              <a:t>Livello di corrente per un pin digitale</a:t>
            </a:r>
          </a:p>
          <a:p>
            <a:pPr lvl="1"/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it-IT" dirty="0"/>
              <a:t>,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577371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97820"/>
            <a:ext cx="10018713" cy="1186538"/>
          </a:xfrm>
        </p:spPr>
        <p:txBody>
          <a:bodyPr>
            <a:normAutofit/>
          </a:bodyPr>
          <a:lstStyle/>
          <a:p>
            <a:r>
              <a:rPr lang="it-IT" dirty="0"/>
              <a:t>Variabili e costanti</a:t>
            </a:r>
          </a:p>
        </p:txBody>
      </p:sp>
      <p:sp>
        <p:nvSpPr>
          <p:cNvPr id="6" name="Rettangolo 5"/>
          <p:cNvSpPr/>
          <p:nvPr/>
        </p:nvSpPr>
        <p:spPr>
          <a:xfrm>
            <a:off x="2322074" y="1030295"/>
            <a:ext cx="3744416" cy="5632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MAXNUM 10</a:t>
            </a:r>
          </a:p>
          <a:p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= false;</a:t>
            </a:r>
          </a:p>
          <a:p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setup() {</a:t>
            </a:r>
          </a:p>
          <a:p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y = 5;</a:t>
            </a:r>
          </a:p>
          <a:p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k = y + 3;</a:t>
            </a:r>
          </a:p>
          <a:p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b = (y&lt;2);</a:t>
            </a:r>
          </a:p>
          <a:p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096032" y="1559976"/>
            <a:ext cx="338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Dichiarazione di costante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096032" y="2220644"/>
            <a:ext cx="3366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Dichiarazione di variabile</a:t>
            </a:r>
          </a:p>
          <a:p>
            <a:r>
              <a:rPr lang="it-IT" sz="2400" dirty="0"/>
              <a:t>E assegnamento</a:t>
            </a:r>
          </a:p>
        </p:txBody>
      </p:sp>
      <p:sp>
        <p:nvSpPr>
          <p:cNvPr id="9" name="Parentesi graffa chiusa 8"/>
          <p:cNvSpPr/>
          <p:nvPr/>
        </p:nvSpPr>
        <p:spPr>
          <a:xfrm>
            <a:off x="9403475" y="1559975"/>
            <a:ext cx="316620" cy="1524764"/>
          </a:xfrm>
          <a:prstGeom prst="rightBrace">
            <a:avLst>
              <a:gd name="adj1" fmla="val 6128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9826227" y="2048854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globale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6096031" y="3384786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Procedura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6096032" y="4053943"/>
            <a:ext cx="3456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Dichiarazione di variabile</a:t>
            </a:r>
          </a:p>
          <a:p>
            <a:r>
              <a:rPr lang="it-IT" sz="2400" dirty="0"/>
              <a:t>Assegnamento a variabile</a:t>
            </a:r>
          </a:p>
        </p:txBody>
      </p:sp>
      <p:sp>
        <p:nvSpPr>
          <p:cNvPr id="13" name="Parentesi graffa chiusa 12"/>
          <p:cNvSpPr/>
          <p:nvPr/>
        </p:nvSpPr>
        <p:spPr>
          <a:xfrm>
            <a:off x="9403475" y="4154913"/>
            <a:ext cx="313432" cy="2098179"/>
          </a:xfrm>
          <a:prstGeom prst="rightBrace">
            <a:avLst>
              <a:gd name="adj1" fmla="val 6128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/>
          <p:cNvSpPr txBox="1"/>
          <p:nvPr/>
        </p:nvSpPr>
        <p:spPr>
          <a:xfrm>
            <a:off x="9826227" y="4960832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locale</a:t>
            </a:r>
          </a:p>
        </p:txBody>
      </p:sp>
      <p:cxnSp>
        <p:nvCxnSpPr>
          <p:cNvPr id="25" name="Connettore 1 24"/>
          <p:cNvCxnSpPr/>
          <p:nvPr/>
        </p:nvCxnSpPr>
        <p:spPr>
          <a:xfrm>
            <a:off x="2423623" y="1805616"/>
            <a:ext cx="3744416" cy="0"/>
          </a:xfrm>
          <a:prstGeom prst="line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/>
        </p:nvCxnSpPr>
        <p:spPr>
          <a:xfrm>
            <a:off x="2351615" y="2508675"/>
            <a:ext cx="3744416" cy="0"/>
          </a:xfrm>
          <a:prstGeom prst="line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2351615" y="3615617"/>
            <a:ext cx="3744416" cy="0"/>
          </a:xfrm>
          <a:prstGeom prst="line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>
            <a:off x="2855671" y="4281262"/>
            <a:ext cx="3240360" cy="0"/>
          </a:xfrm>
          <a:prstGeom prst="line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2855671" y="4736463"/>
            <a:ext cx="3240360" cy="0"/>
          </a:xfrm>
          <a:prstGeom prst="line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4295831" y="5461003"/>
            <a:ext cx="1800200" cy="0"/>
          </a:xfrm>
          <a:prstGeom prst="line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ttore 1 45"/>
          <p:cNvCxnSpPr/>
          <p:nvPr/>
        </p:nvCxnSpPr>
        <p:spPr>
          <a:xfrm>
            <a:off x="3575751" y="6181083"/>
            <a:ext cx="2448272" cy="0"/>
          </a:xfrm>
          <a:prstGeom prst="line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6096032" y="5191665"/>
            <a:ext cx="170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Espressione</a:t>
            </a:r>
          </a:p>
        </p:txBody>
      </p:sp>
      <p:sp>
        <p:nvSpPr>
          <p:cNvPr id="49" name="CasellaDiTesto 48"/>
          <p:cNvSpPr txBox="1"/>
          <p:nvPr/>
        </p:nvSpPr>
        <p:spPr>
          <a:xfrm>
            <a:off x="6086349" y="5941361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Confronto</a:t>
            </a:r>
          </a:p>
        </p:txBody>
      </p:sp>
    </p:spTree>
    <p:extLst>
      <p:ext uri="{BB962C8B-B14F-4D97-AF65-F5344CB8AC3E}">
        <p14:creationId xmlns:p14="http://schemas.microsoft.com/office/powerpoint/2010/main" val="263665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40996"/>
          </a:xfrm>
        </p:spPr>
        <p:txBody>
          <a:bodyPr/>
          <a:lstStyle/>
          <a:p>
            <a:r>
              <a:rPr lang="it-IT" dirty="0"/>
              <a:t>Operatori</a:t>
            </a:r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700808"/>
            <a:ext cx="8229600" cy="315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18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80734"/>
          </a:xfrm>
        </p:spPr>
        <p:txBody>
          <a:bodyPr/>
          <a:lstStyle/>
          <a:p>
            <a:r>
              <a:rPr lang="it-IT" dirty="0"/>
              <a:t>Strutture di controllo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1275127"/>
            <a:ext cx="10018713" cy="4516073"/>
          </a:xfrm>
        </p:spPr>
        <p:txBody>
          <a:bodyPr>
            <a:normAutofit/>
          </a:bodyPr>
          <a:lstStyle/>
          <a:p>
            <a:r>
              <a:rPr lang="it-IT" dirty="0"/>
              <a:t>Istruzione decisionale</a:t>
            </a:r>
          </a:p>
          <a:p>
            <a:pPr marL="457200" lvl="1" indent="0">
              <a:buNone/>
            </a:pPr>
            <a:r>
              <a:rPr lang="it-IT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{} </a:t>
            </a:r>
          </a:p>
          <a:p>
            <a:pPr marL="457200" lvl="1" indent="0">
              <a:buNone/>
            </a:pPr>
            <a:r>
              <a:rPr lang="it-IT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{}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r>
              <a:rPr lang="it-IT" dirty="0"/>
              <a:t>Cicli</a:t>
            </a:r>
          </a:p>
          <a:p>
            <a:pPr marL="457200" lvl="1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for() {}         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Vassena&amp;Bidinost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C62C-08CF-4D5C-9C51-5B560CA35296}" type="slidenum">
              <a:rPr lang="it-IT" smtClean="0"/>
              <a:t>18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4688880" y="2132857"/>
            <a:ext cx="2880320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 = 3;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(n &lt; 5) {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ttangolo 6"/>
          <p:cNvSpPr/>
          <p:nvPr/>
        </p:nvSpPr>
        <p:spPr>
          <a:xfrm>
            <a:off x="2374106" y="5157194"/>
            <a:ext cx="3165004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n=1; n&lt;10 n++) {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ttangolo 7"/>
          <p:cNvSpPr/>
          <p:nvPr/>
        </p:nvSpPr>
        <p:spPr>
          <a:xfrm>
            <a:off x="6384032" y="5157193"/>
            <a:ext cx="3165004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 = 1;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(n&lt;10) {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216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75220"/>
          </a:xfrm>
        </p:spPr>
        <p:txBody>
          <a:bodyPr/>
          <a:lstStyle/>
          <a:p>
            <a:r>
              <a:rPr lang="it-IT" dirty="0"/>
              <a:t>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0"/>
            <a:ext cx="8229600" cy="6525344"/>
          </a:xfrm>
        </p:spPr>
        <p:txBody>
          <a:bodyPr/>
          <a:lstStyle/>
          <a:p>
            <a:r>
              <a:rPr lang="it-IT" dirty="0"/>
              <a:t>Array monodimensionali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endParaRPr lang="it-IT" dirty="0"/>
          </a:p>
          <a:p>
            <a:r>
              <a:rPr lang="it-IT" dirty="0"/>
              <a:t>Array multidimensionali (matrici)</a:t>
            </a:r>
          </a:p>
        </p:txBody>
      </p:sp>
      <p:sp>
        <p:nvSpPr>
          <p:cNvPr id="6" name="Rettangolo 5"/>
          <p:cNvSpPr/>
          <p:nvPr/>
        </p:nvSpPr>
        <p:spPr>
          <a:xfrm>
            <a:off x="2351584" y="2132857"/>
            <a:ext cx="7128792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[6]; 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myPins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[] = {2, 4, 8, 3, 6}; 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mySensVals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[6] = {2, 4, -8, 3, 2}; 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[6] = "hello";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mySensVals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[0] = 10;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mySensVals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[4];</a:t>
            </a:r>
          </a:p>
        </p:txBody>
      </p:sp>
      <p:sp>
        <p:nvSpPr>
          <p:cNvPr id="10" name="Rettangolo 9"/>
          <p:cNvSpPr/>
          <p:nvPr/>
        </p:nvSpPr>
        <p:spPr>
          <a:xfrm>
            <a:off x="2329855" y="5230942"/>
            <a:ext cx="7128792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[][] mx = new float[3][4];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2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Ambiente di sviluppo</a:t>
            </a:r>
          </a:p>
        </p:txBody>
      </p:sp>
    </p:spTree>
    <p:extLst>
      <p:ext uri="{BB962C8B-B14F-4D97-AF65-F5344CB8AC3E}">
        <p14:creationId xmlns:p14="http://schemas.microsoft.com/office/powerpoint/2010/main" val="1812370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75502"/>
            <a:ext cx="10018713" cy="991298"/>
          </a:xfrm>
        </p:spPr>
        <p:txBody>
          <a:bodyPr/>
          <a:lstStyle/>
          <a:p>
            <a:r>
              <a:rPr lang="it-IT" dirty="0"/>
              <a:t>Funzioni e procedure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75503"/>
            <a:ext cx="10018713" cy="5715698"/>
          </a:xfrm>
        </p:spPr>
        <p:txBody>
          <a:bodyPr/>
          <a:lstStyle/>
          <a:p>
            <a:r>
              <a:rPr lang="it-IT" dirty="0"/>
              <a:t>Procedura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Funzione</a:t>
            </a:r>
          </a:p>
        </p:txBody>
      </p:sp>
      <p:sp>
        <p:nvSpPr>
          <p:cNvPr id="6" name="Rettangolo 5"/>
          <p:cNvSpPr/>
          <p:nvPr/>
        </p:nvSpPr>
        <p:spPr>
          <a:xfrm>
            <a:off x="2423592" y="2132856"/>
            <a:ext cx="7128792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setup() {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Rettangolo 6"/>
          <p:cNvSpPr/>
          <p:nvPr/>
        </p:nvSpPr>
        <p:spPr>
          <a:xfrm>
            <a:off x="2396828" y="4365105"/>
            <a:ext cx="7128792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somma(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res = a + b;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res;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somma(2, 6);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384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100668"/>
            <a:ext cx="10018713" cy="1283515"/>
          </a:xfrm>
        </p:spPr>
        <p:txBody>
          <a:bodyPr/>
          <a:lstStyle/>
          <a:p>
            <a:r>
              <a:rPr lang="it-IT" dirty="0"/>
              <a:t>Funzioni riservate: I/O digitali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182848"/>
            <a:ext cx="8229600" cy="5198480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it-IT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pin,mode</a:t>
            </a:r>
            <a:r>
              <a:rPr lang="it-IT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b="1" dirty="0"/>
              <a:t>pin</a:t>
            </a:r>
            <a:r>
              <a:rPr lang="it-IT" dirty="0"/>
              <a:t>:</a:t>
            </a:r>
            <a:r>
              <a:rPr lang="it-IT" b="1" dirty="0"/>
              <a:t> </a:t>
            </a:r>
            <a:r>
              <a:rPr lang="it-IT" dirty="0"/>
              <a:t>numero del pin di cui si vuole impostare la modalità ingresso o uscita</a:t>
            </a:r>
          </a:p>
          <a:p>
            <a:pPr lvl="1"/>
            <a:r>
              <a:rPr lang="pt-BR" b="1" dirty="0"/>
              <a:t>mode</a:t>
            </a:r>
            <a:r>
              <a:rPr lang="it-IT" dirty="0"/>
              <a:t>: </a:t>
            </a:r>
            <a:r>
              <a:rPr lang="pt-BR" b="1" dirty="0"/>
              <a:t> </a:t>
            </a: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pt-BR" dirty="0"/>
              <a:t> o </a:t>
            </a: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r>
              <a:rPr lang="it-IT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it-IT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pin,valore</a:t>
            </a:r>
            <a:r>
              <a:rPr lang="it-IT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b="1" dirty="0"/>
              <a:t>pin</a:t>
            </a:r>
            <a:r>
              <a:rPr lang="it-IT" dirty="0"/>
              <a:t>:</a:t>
            </a:r>
            <a:r>
              <a:rPr lang="it-IT" b="1" dirty="0"/>
              <a:t> </a:t>
            </a:r>
            <a:r>
              <a:rPr lang="it-IT" dirty="0"/>
              <a:t>numero pin di cui si vuole impostare il valore</a:t>
            </a:r>
          </a:p>
          <a:p>
            <a:pPr lvl="1"/>
            <a:r>
              <a:rPr lang="it-IT" b="1" dirty="0"/>
              <a:t>valore</a:t>
            </a:r>
            <a:r>
              <a:rPr lang="it-IT" dirty="0"/>
              <a:t>:</a:t>
            </a:r>
            <a:r>
              <a:rPr lang="it-IT" b="1" dirty="0"/>
              <a:t> </a:t>
            </a:r>
            <a:r>
              <a:rPr lang="it-IT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cs typeface="Courier New" panose="02070309020205020404" pitchFamily="49" charset="0"/>
              </a:rPr>
              <a:t>(5 V)</a:t>
            </a:r>
            <a:r>
              <a:rPr lang="it-IT" dirty="0"/>
              <a:t> o </a:t>
            </a:r>
            <a:r>
              <a:rPr lang="it-IT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cs typeface="Courier New" panose="02070309020205020404" pitchFamily="49" charset="0"/>
              </a:rPr>
              <a:t>(0 V, GND)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it-IT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(pin)</a:t>
            </a:r>
          </a:p>
          <a:p>
            <a:pPr lvl="1"/>
            <a:r>
              <a:rPr lang="it-IT" b="1" dirty="0"/>
              <a:t>pin</a:t>
            </a:r>
            <a:r>
              <a:rPr lang="it-IT" dirty="0"/>
              <a:t>: numero pin di cui si vuole leggere il valore</a:t>
            </a:r>
          </a:p>
          <a:p>
            <a:pPr lvl="1"/>
            <a:r>
              <a:rPr lang="it-IT" b="1" dirty="0"/>
              <a:t>ritorna</a:t>
            </a:r>
            <a:r>
              <a:rPr lang="it-IT" dirty="0"/>
              <a:t>: </a:t>
            </a:r>
            <a:r>
              <a:rPr lang="it-IT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it-IT" dirty="0"/>
              <a:t> o </a:t>
            </a:r>
            <a:r>
              <a:rPr lang="it-IT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507096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58724"/>
            <a:ext cx="10018713" cy="1031845"/>
          </a:xfrm>
        </p:spPr>
        <p:txBody>
          <a:bodyPr/>
          <a:lstStyle/>
          <a:p>
            <a:r>
              <a:rPr lang="it-IT" dirty="0"/>
              <a:t>Funzioni riservate: I/O analogici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it-IT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(pin)</a:t>
            </a:r>
          </a:p>
          <a:p>
            <a:pPr lvl="1"/>
            <a:r>
              <a:rPr lang="it-IT" b="1" dirty="0"/>
              <a:t>pin</a:t>
            </a:r>
            <a:r>
              <a:rPr lang="it-IT" dirty="0"/>
              <a:t>: numero pin di cui si vuole leggere il valore</a:t>
            </a:r>
          </a:p>
          <a:p>
            <a:pPr lvl="1"/>
            <a:r>
              <a:rPr lang="it-IT" dirty="0"/>
              <a:t>Legge il valore di tensione applicato al pin di input analogico con risoluzione a 10 bit (valore tra 0 e 1023)</a:t>
            </a:r>
          </a:p>
          <a:p>
            <a:pPr lvl="1"/>
            <a:r>
              <a:rPr lang="it-IT" sz="2800" dirty="0"/>
              <a:t>Occorrono circa 100 microsecondi per leggere da un input analogico per cui la frequenza </a:t>
            </a:r>
            <a:r>
              <a:rPr lang="it-IT" sz="3200" dirty="0"/>
              <a:t>di lettura è circa 10000 volte in un secondo</a:t>
            </a:r>
            <a:endParaRPr lang="it-IT" dirty="0"/>
          </a:p>
          <a:p>
            <a:r>
              <a:rPr lang="it-IT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it-IT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(pin, </a:t>
            </a:r>
            <a:r>
              <a:rPr lang="it-IT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b="1" dirty="0"/>
              <a:t>pin</a:t>
            </a:r>
            <a:r>
              <a:rPr lang="it-IT" dirty="0"/>
              <a:t>: numero pin </a:t>
            </a:r>
            <a:r>
              <a:rPr lang="it-IT" dirty="0" err="1"/>
              <a:t>incui</a:t>
            </a:r>
            <a:r>
              <a:rPr lang="it-IT" dirty="0"/>
              <a:t> si vuole scrivere il valore</a:t>
            </a:r>
          </a:p>
          <a:p>
            <a:pPr lvl="1"/>
            <a:r>
              <a:rPr lang="it-IT" b="1" dirty="0" err="1"/>
              <a:t>value</a:t>
            </a:r>
            <a:r>
              <a:rPr lang="it-IT" dirty="0"/>
              <a:t>: valore da scrivere (tra 0 e 255)</a:t>
            </a:r>
          </a:p>
          <a:p>
            <a:pPr lvl="1"/>
            <a:r>
              <a:rPr lang="it-IT" sz="2800" dirty="0"/>
              <a:t>Può essere utilizzato per far illuminare un led variandone l'intensità luminosa oppure per comandare un motore e variarne la velocità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8336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192948"/>
            <a:ext cx="10018713" cy="1266736"/>
          </a:xfrm>
        </p:spPr>
        <p:txBody>
          <a:bodyPr/>
          <a:lstStyle/>
          <a:p>
            <a:r>
              <a:rPr lang="it-IT" dirty="0"/>
              <a:t>Funzioni riservate: clock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1342239"/>
            <a:ext cx="10018713" cy="4448961"/>
          </a:xfrm>
        </p:spPr>
        <p:txBody>
          <a:bodyPr>
            <a:normAutofit/>
          </a:bodyPr>
          <a:lstStyle/>
          <a:p>
            <a:r>
              <a:rPr lang="it-IT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delay(</a:t>
            </a:r>
            <a:r>
              <a:rPr lang="it-IT" sz="28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it-IT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dirty="0"/>
              <a:t>Mette in pausa il programma per la quantità di tempo specificato in millisecondi</a:t>
            </a:r>
          </a:p>
          <a:p>
            <a:r>
              <a:rPr lang="it-IT" sz="28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delayMicroseconds</a:t>
            </a:r>
            <a:r>
              <a:rPr lang="it-IT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28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</a:t>
            </a:r>
            <a:r>
              <a:rPr lang="it-IT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dirty="0"/>
              <a:t>Mette in pausa il programma per la quantità di tempo specificato in microsecondi</a:t>
            </a:r>
          </a:p>
          <a:p>
            <a:r>
              <a:rPr lang="it-IT" sz="28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millis</a:t>
            </a:r>
            <a:r>
              <a:rPr lang="it-IT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dirty="0"/>
              <a:t>Restituisce il numero di  </a:t>
            </a:r>
            <a:r>
              <a:rPr lang="it-IT" dirty="0" err="1"/>
              <a:t>illisecondi</a:t>
            </a:r>
            <a:r>
              <a:rPr lang="it-IT" dirty="0"/>
              <a:t> da quando la scheda ha iniziato l’esecuzione del </a:t>
            </a:r>
            <a:r>
              <a:rPr lang="it-IT" dirty="0" err="1"/>
              <a:t>rpogramma</a:t>
            </a:r>
            <a:endParaRPr lang="it-IT" dirty="0"/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4507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Progetti sul codice</a:t>
            </a:r>
          </a:p>
        </p:txBody>
      </p:sp>
    </p:spTree>
    <p:extLst>
      <p:ext uri="{BB962C8B-B14F-4D97-AF65-F5344CB8AC3E}">
        <p14:creationId xmlns:p14="http://schemas.microsoft.com/office/powerpoint/2010/main" val="1776065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1484311" y="117447"/>
            <a:ext cx="10018713" cy="949354"/>
          </a:xfrm>
        </p:spPr>
        <p:txBody>
          <a:bodyPr/>
          <a:lstStyle/>
          <a:p>
            <a:r>
              <a:rPr lang="it-IT" dirty="0"/>
              <a:t>In pratica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484310" y="1066802"/>
            <a:ext cx="10018713" cy="24565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Stampare a video due numeri e la loro somma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Impostare due variabili intere e stamparle a video in ordine crescente</a:t>
            </a:r>
          </a:p>
          <a:p>
            <a:pPr marL="0" lvl="0" indent="0" algn="ctr">
              <a:buNone/>
            </a:pPr>
            <a:r>
              <a:rPr lang="it-IT" dirty="0">
                <a:solidFill>
                  <a:schemeClr val="accent1"/>
                </a:solidFill>
              </a:rPr>
              <a:t>	</a:t>
            </a:r>
            <a:endParaRPr lang="it-IT" dirty="0"/>
          </a:p>
        </p:txBody>
      </p:sp>
      <p:pic>
        <p:nvPicPr>
          <p:cNvPr id="1026" name="Picture 2" descr="Ingranaggio png 2 » PNG Image">
            <a:extLst>
              <a:ext uri="{FF2B5EF4-FFF2-40B4-BE49-F238E27FC236}">
                <a16:creationId xmlns:a16="http://schemas.microsoft.com/office/drawing/2014/main" id="{A937DD6D-C664-44E4-97FE-008101951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91" y="3523376"/>
            <a:ext cx="6262574" cy="33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606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1484311" y="117447"/>
            <a:ext cx="10018713" cy="949354"/>
          </a:xfrm>
        </p:spPr>
        <p:txBody>
          <a:bodyPr/>
          <a:lstStyle/>
          <a:p>
            <a:r>
              <a:rPr lang="it-IT" dirty="0"/>
              <a:t>In pratica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484310" y="1132514"/>
            <a:ext cx="10018713" cy="4337107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it-IT" dirty="0"/>
              <a:t>Scrivere uno sketch che scrive nel monitor seriale (una sola volta) tutti i valori da 0 a 255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dirty="0"/>
              <a:t>Modificare lo sketch in modo da ripetere la scrittura all’infinito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dirty="0"/>
              <a:t>Modificare lo sketch in modo da far «ritornare indietro» il conteggio:</a:t>
            </a:r>
          </a:p>
          <a:p>
            <a:pPr marL="0" lvl="0" indent="0" algn="ctr">
              <a:buNone/>
            </a:pPr>
            <a:r>
              <a:rPr lang="it-IT" dirty="0">
                <a:solidFill>
                  <a:schemeClr val="accent1"/>
                </a:solidFill>
              </a:rPr>
              <a:t>	</a:t>
            </a:r>
            <a:r>
              <a:rPr lang="it-IT" sz="3200" dirty="0">
                <a:solidFill>
                  <a:schemeClr val="accent1"/>
                </a:solidFill>
              </a:rPr>
              <a:t>0  1  2  3  …  254  255  254  253  …  2  1  0  1  2  3</a:t>
            </a:r>
          </a:p>
          <a:p>
            <a:pPr lvl="0"/>
            <a:endParaRPr lang="it-IT" dirty="0"/>
          </a:p>
          <a:p>
            <a:endParaRPr lang="it-IT" dirty="0"/>
          </a:p>
        </p:txBody>
      </p:sp>
      <p:pic>
        <p:nvPicPr>
          <p:cNvPr id="1026" name="Picture 2" descr="Ingranaggio png 2 » PNG Image">
            <a:extLst>
              <a:ext uri="{FF2B5EF4-FFF2-40B4-BE49-F238E27FC236}">
                <a16:creationId xmlns:a16="http://schemas.microsoft.com/office/drawing/2014/main" id="{A937DD6D-C664-44E4-97FE-008101951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573" y="5111692"/>
            <a:ext cx="3248691" cy="17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805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1484311" y="117447"/>
            <a:ext cx="10018713" cy="949354"/>
          </a:xfrm>
        </p:spPr>
        <p:txBody>
          <a:bodyPr/>
          <a:lstStyle/>
          <a:p>
            <a:r>
              <a:rPr lang="it-IT" dirty="0"/>
              <a:t>In pratica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551422" y="1318472"/>
            <a:ext cx="10018713" cy="151700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Utilizzando la funzione loop() scrivere a video alternativamente 1 e 0</a:t>
            </a:r>
          </a:p>
          <a:p>
            <a:pPr marL="0" lvl="0" indent="0" algn="ctr">
              <a:buNone/>
            </a:pPr>
            <a:r>
              <a:rPr lang="it-IT" dirty="0">
                <a:solidFill>
                  <a:schemeClr val="accent1"/>
                </a:solidFill>
              </a:rPr>
              <a:t>	</a:t>
            </a:r>
            <a:endParaRPr lang="it-IT" dirty="0"/>
          </a:p>
        </p:txBody>
      </p:sp>
      <p:pic>
        <p:nvPicPr>
          <p:cNvPr id="1026" name="Picture 2" descr="Ingranaggio png 2 » PNG Image">
            <a:extLst>
              <a:ext uri="{FF2B5EF4-FFF2-40B4-BE49-F238E27FC236}">
                <a16:creationId xmlns:a16="http://schemas.microsoft.com/office/drawing/2014/main" id="{A937DD6D-C664-44E4-97FE-008101951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91" y="3523376"/>
            <a:ext cx="6262574" cy="33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58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90182"/>
            <a:ext cx="10018713" cy="1752599"/>
          </a:xfrm>
        </p:spPr>
        <p:txBody>
          <a:bodyPr/>
          <a:lstStyle/>
          <a:p>
            <a:r>
              <a:rPr lang="it-IT" dirty="0"/>
              <a:t>Ambiente di sviluppo (1/2)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it-IT" dirty="0"/>
              <a:t>Il codice sorgente viene scritto mediante l’ambiente di sviluppo</a:t>
            </a:r>
          </a:p>
          <a:p>
            <a:r>
              <a:rPr lang="it-IT" dirty="0">
                <a:hlinkClick r:id="rId2"/>
              </a:rPr>
              <a:t>http://arduino.cc</a:t>
            </a:r>
            <a:r>
              <a:rPr lang="it-IT" dirty="0"/>
              <a:t>  → software</a:t>
            </a:r>
          </a:p>
          <a:p>
            <a:pPr lvl="1"/>
            <a:r>
              <a:rPr lang="it-IT" dirty="0"/>
              <a:t>Download Arduino IDE</a:t>
            </a:r>
          </a:p>
          <a:p>
            <a:pPr lvl="2"/>
            <a:r>
              <a:rPr lang="it-IT" dirty="0"/>
              <a:t>Installer / </a:t>
            </a:r>
            <a:r>
              <a:rPr lang="it-IT" dirty="0" err="1"/>
              <a:t>portable</a:t>
            </a:r>
            <a:endParaRPr lang="it-IT" dirty="0"/>
          </a:p>
          <a:p>
            <a:pPr lvl="1"/>
            <a:r>
              <a:rPr lang="it-IT" dirty="0"/>
              <a:t>OPPURE Web editor </a:t>
            </a:r>
          </a:p>
          <a:p>
            <a:pPr lvl="2"/>
            <a:r>
              <a:rPr lang="it-IT" dirty="0"/>
              <a:t>Installare il </a:t>
            </a:r>
            <a:r>
              <a:rPr lang="it-IT" dirty="0" err="1"/>
              <a:t>plugin</a:t>
            </a:r>
            <a:endParaRPr lang="it-IT" dirty="0"/>
          </a:p>
          <a:p>
            <a:r>
              <a:rPr lang="it-IT" dirty="0"/>
              <a:t>Consente di scrivere programmi (</a:t>
            </a:r>
            <a:r>
              <a:rPr lang="it-IT" b="1" dirty="0"/>
              <a:t>sketch</a:t>
            </a:r>
            <a:r>
              <a:rPr lang="it-IT" dirty="0"/>
              <a:t>) all’interno di un editor, compilarli, copiarli nella memoria della scheda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552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1484310" y="-33896"/>
            <a:ext cx="10018713" cy="1752599"/>
          </a:xfrm>
        </p:spPr>
        <p:txBody>
          <a:bodyPr/>
          <a:lstStyle/>
          <a:p>
            <a:r>
              <a:rPr lang="it-IT" dirty="0"/>
              <a:t>Ambiente di sviluppo (2/2)</a:t>
            </a:r>
          </a:p>
        </p:txBody>
      </p:sp>
      <p:sp>
        <p:nvSpPr>
          <p:cNvPr id="8" name="Segnaposto contenuto 7"/>
          <p:cNvSpPr>
            <a:spLocks noGrp="1"/>
          </p:cNvSpPr>
          <p:nvPr>
            <p:ph sz="half" idx="2"/>
          </p:nvPr>
        </p:nvSpPr>
        <p:spPr>
          <a:xfrm>
            <a:off x="8544272" y="1888232"/>
            <a:ext cx="2016224" cy="37010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t-IT" dirty="0"/>
              <a:t>Verifica</a:t>
            </a:r>
          </a:p>
          <a:p>
            <a:pPr>
              <a:lnSpc>
                <a:spcPct val="150000"/>
              </a:lnSpc>
            </a:pPr>
            <a:r>
              <a:rPr lang="it-IT" dirty="0"/>
              <a:t>Carica</a:t>
            </a:r>
          </a:p>
          <a:p>
            <a:pPr>
              <a:lnSpc>
                <a:spcPct val="150000"/>
              </a:lnSpc>
            </a:pPr>
            <a:r>
              <a:rPr lang="it-IT" dirty="0"/>
              <a:t>Nuovo</a:t>
            </a:r>
          </a:p>
          <a:p>
            <a:pPr>
              <a:lnSpc>
                <a:spcPct val="150000"/>
              </a:lnSpc>
            </a:pPr>
            <a:r>
              <a:rPr lang="it-IT" dirty="0"/>
              <a:t>Apri</a:t>
            </a:r>
          </a:p>
          <a:p>
            <a:pPr>
              <a:lnSpc>
                <a:spcPct val="150000"/>
              </a:lnSpc>
            </a:pPr>
            <a:r>
              <a:rPr lang="it-IT" dirty="0"/>
              <a:t>Salva</a:t>
            </a:r>
          </a:p>
        </p:txBody>
      </p:sp>
      <p:pic>
        <p:nvPicPr>
          <p:cNvPr id="10" name="Picture 2" descr="Risultati immagini per arduino ide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4"/>
          <a:stretch/>
        </p:blipFill>
        <p:spPr bwMode="auto">
          <a:xfrm>
            <a:off x="3885906" y="1600200"/>
            <a:ext cx="393828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3"/>
          <a:srcRect b="10438"/>
          <a:stretch/>
        </p:blipFill>
        <p:spPr>
          <a:xfrm>
            <a:off x="8323718" y="2057637"/>
            <a:ext cx="516673" cy="485881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490" y="2793422"/>
            <a:ext cx="484381" cy="477922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179" y="3501532"/>
            <a:ext cx="465005" cy="484381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6178" y="4231357"/>
            <a:ext cx="497298" cy="484381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9407" y="4961179"/>
            <a:ext cx="490840" cy="484381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1703513" y="3393686"/>
            <a:ext cx="11287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dirty="0"/>
              <a:t>Sketch</a:t>
            </a:r>
          </a:p>
        </p:txBody>
      </p:sp>
      <p:cxnSp>
        <p:nvCxnSpPr>
          <p:cNvPr id="17" name="Connettore 2 16"/>
          <p:cNvCxnSpPr/>
          <p:nvPr/>
        </p:nvCxnSpPr>
        <p:spPr>
          <a:xfrm>
            <a:off x="1847528" y="3893665"/>
            <a:ext cx="237626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>
            <a:off x="1847528" y="5517232"/>
            <a:ext cx="237626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1703513" y="5013177"/>
            <a:ext cx="17427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dirty="0"/>
              <a:t>Status area</a:t>
            </a:r>
          </a:p>
        </p:txBody>
      </p:sp>
    </p:spTree>
    <p:extLst>
      <p:ext uri="{BB962C8B-B14F-4D97-AF65-F5344CB8AC3E}">
        <p14:creationId xmlns:p14="http://schemas.microsoft.com/office/powerpoint/2010/main" val="288777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Sviluppo e monitor seriale</a:t>
            </a:r>
          </a:p>
        </p:txBody>
      </p:sp>
    </p:spTree>
    <p:extLst>
      <p:ext uri="{BB962C8B-B14F-4D97-AF65-F5344CB8AC3E}">
        <p14:creationId xmlns:p14="http://schemas.microsoft.com/office/powerpoint/2010/main" val="331160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6683" y="182461"/>
            <a:ext cx="10018713" cy="1752599"/>
          </a:xfrm>
        </p:spPr>
        <p:txBody>
          <a:bodyPr/>
          <a:lstStyle/>
          <a:p>
            <a:r>
              <a:rPr lang="it-IT" dirty="0"/>
              <a:t>Ciclo di funzionamento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600200"/>
            <a:ext cx="4474840" cy="4756150"/>
          </a:xfrm>
        </p:spPr>
        <p:txBody>
          <a:bodyPr>
            <a:normAutofit/>
          </a:bodyPr>
          <a:lstStyle/>
          <a:p>
            <a:r>
              <a:rPr lang="it-IT" dirty="0"/>
              <a:t>Quando carichiamo un programma su Arduino rimarrà memorizzato fino a quando non ne caricheremo un altro</a:t>
            </a:r>
          </a:p>
          <a:p>
            <a:r>
              <a:rPr lang="it-IT" dirty="0"/>
              <a:t>Quando la scheda è alimentata il programma viene eseguito ciclicamente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801" y="1196752"/>
            <a:ext cx="3946199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1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1981200" y="4653136"/>
            <a:ext cx="8229600" cy="18902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1981200" y="2708921"/>
            <a:ext cx="8229600" cy="1784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54438"/>
          </a:xfrm>
        </p:spPr>
        <p:txBody>
          <a:bodyPr/>
          <a:lstStyle/>
          <a:p>
            <a:r>
              <a:rPr lang="it-IT" dirty="0"/>
              <a:t>Codice sorgente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422153"/>
            <a:ext cx="8229600" cy="5121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Composto da due sezioni base: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setup()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/>
              <a:t>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dirty="0">
                <a:cs typeface="Courier New" panose="02070309020205020404" pitchFamily="49" charset="0"/>
              </a:rPr>
              <a:t>a cui si potranno aggiungere tutte le funzioni necessarie al programmatore (dopo blocco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it-IT" dirty="0"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it-I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setup()</a:t>
            </a:r>
          </a:p>
          <a:p>
            <a:pPr lvl="1"/>
            <a:r>
              <a:rPr lang="it-IT" dirty="0"/>
              <a:t>Viene eseguita all’avvio dello sketch, circa 5 secondi dopo l’avvio o il reset della scheda</a:t>
            </a:r>
          </a:p>
          <a:p>
            <a:pPr lvl="1"/>
            <a:r>
              <a:rPr lang="it-IT" dirty="0"/>
              <a:t>Qui effettuiamo le inizializzazioni, impostazioni dei valori iniziali delle variabili, delle librerie, etc.</a:t>
            </a:r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dirty="0">
                <a:cs typeface="Courier New" panose="02070309020205020404" pitchFamily="49" charset="0"/>
              </a:rPr>
              <a:t>(simile al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cs typeface="Courier New" panose="02070309020205020404" pitchFamily="49" charset="0"/>
              </a:rPr>
              <a:t>)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/>
              <a:t>Programma principale</a:t>
            </a:r>
          </a:p>
          <a:p>
            <a:pPr lvl="1"/>
            <a:r>
              <a:rPr lang="it-IT" dirty="0"/>
              <a:t>Le istruzioni sono eseguite ciclicamente fino allo spegnimento della scheda</a:t>
            </a:r>
          </a:p>
          <a:p>
            <a:pPr lvl="1"/>
            <a:r>
              <a:rPr lang="it-IT" dirty="0"/>
              <a:t>Eseguita dopo il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setup()</a:t>
            </a:r>
          </a:p>
        </p:txBody>
      </p:sp>
    </p:spTree>
    <p:extLst>
      <p:ext uri="{BB962C8B-B14F-4D97-AF65-F5344CB8AC3E}">
        <p14:creationId xmlns:p14="http://schemas.microsoft.com/office/powerpoint/2010/main" val="301217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465583"/>
            <a:ext cx="10018713" cy="1305885"/>
          </a:xfrm>
        </p:spPr>
        <p:txBody>
          <a:bodyPr/>
          <a:lstStyle/>
          <a:p>
            <a:r>
              <a:rPr lang="it-IT" dirty="0"/>
              <a:t>Monitor seriale (1/3)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75522" y="1369047"/>
            <a:ext cx="8435280" cy="1972816"/>
          </a:xfrm>
        </p:spPr>
        <p:txBody>
          <a:bodyPr>
            <a:normAutofit/>
          </a:bodyPr>
          <a:lstStyle/>
          <a:p>
            <a:r>
              <a:rPr lang="it-IT" dirty="0"/>
              <a:t>Il monitor seriale è uno strumento presente nell’IDE di Arduino che permette di leggere i dati che Arduino comunica tramite la porta seriale COM al computer</a:t>
            </a:r>
          </a:p>
        </p:txBody>
      </p:sp>
      <p:pic>
        <p:nvPicPr>
          <p:cNvPr id="2050" name="Picture 2" descr="interfac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93" y="3278300"/>
            <a:ext cx="2867020" cy="288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1759625" y="3278300"/>
            <a:ext cx="5992559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dirty="0"/>
              <a:t>Può essere usato per </a:t>
            </a:r>
            <a:r>
              <a:rPr lang="it-IT" dirty="0" err="1"/>
              <a:t>debug</a:t>
            </a:r>
            <a:r>
              <a:rPr lang="it-IT" dirty="0"/>
              <a:t>, per visualizzare lo stato di variabili, per un semplice output utente</a:t>
            </a:r>
          </a:p>
          <a:p>
            <a:pPr lvl="1"/>
            <a:r>
              <a:rPr lang="it-IT" dirty="0"/>
              <a:t>Attenzione: non è la normale interazione con l’utente, che avviene invece mediante componenti esterni (display, etc.) collegati alla scheda</a:t>
            </a:r>
          </a:p>
        </p:txBody>
      </p:sp>
    </p:spTree>
    <p:extLst>
      <p:ext uri="{BB962C8B-B14F-4D97-AF65-F5344CB8AC3E}">
        <p14:creationId xmlns:p14="http://schemas.microsoft.com/office/powerpoint/2010/main" val="230936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Monitor seriale (2/3)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2172749"/>
            <a:ext cx="10018713" cy="3618451"/>
          </a:xfrm>
        </p:spPr>
        <p:txBody>
          <a:bodyPr>
            <a:normAutofit/>
          </a:bodyPr>
          <a:lstStyle/>
          <a:p>
            <a:r>
              <a:rPr lang="it-IT" dirty="0"/>
              <a:t>Istruzioni (</a:t>
            </a:r>
            <a:r>
              <a:rPr lang="it-IT" sz="2500" dirty="0">
                <a:hlinkClick r:id="rId2"/>
              </a:rPr>
              <a:t>https://www.arduino.cc/en/Reference/Serial</a:t>
            </a:r>
            <a:r>
              <a:rPr lang="it-IT" dirty="0"/>
              <a:t>)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Come avviarlo</a:t>
            </a:r>
          </a:p>
          <a:p>
            <a:pPr lvl="1"/>
            <a:r>
              <a:rPr lang="it-IT" dirty="0"/>
              <a:t>Menu dell’editor → Strumenti → Monitor seriale (CTRL+SHIFT+M)</a:t>
            </a:r>
            <a:endParaRPr lang="it-IT" dirty="0">
              <a:hlinkClick r:id="rId2"/>
            </a:endParaRPr>
          </a:p>
          <a:p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2135560" y="2603347"/>
            <a:ext cx="7920880" cy="1872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(9600);       // In setup, inizializza la </a:t>
            </a:r>
          </a:p>
          <a:p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// comunicazione seriale</a:t>
            </a:r>
          </a:p>
          <a:p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(&lt;valore&gt;);   // Stampa valore su seriale</a:t>
            </a:r>
          </a:p>
          <a:p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(&lt;valore&gt;); // Stampa e va a capo</a:t>
            </a:r>
          </a:p>
        </p:txBody>
      </p:sp>
    </p:spTree>
    <p:extLst>
      <p:ext uri="{BB962C8B-B14F-4D97-AF65-F5344CB8AC3E}">
        <p14:creationId xmlns:p14="http://schemas.microsoft.com/office/powerpoint/2010/main" val="3019849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52005C4BB6664EB1DEE2181BE5AEEF" ma:contentTypeVersion="12" ma:contentTypeDescription="Creare un nuovo documento." ma:contentTypeScope="" ma:versionID="6224908374904d7f183174b78b307301">
  <xsd:schema xmlns:xsd="http://www.w3.org/2001/XMLSchema" xmlns:xs="http://www.w3.org/2001/XMLSchema" xmlns:p="http://schemas.microsoft.com/office/2006/metadata/properties" xmlns:ns2="dcd6db91-f3da-4c9d-9940-e29c250f0b86" xmlns:ns3="ec4e113d-8d58-40d2-a88d-c5eeafee460c" targetNamespace="http://schemas.microsoft.com/office/2006/metadata/properties" ma:root="true" ma:fieldsID="e110793a93e4f49ad895331b960c4f82" ns2:_="" ns3:_="">
    <xsd:import namespace="dcd6db91-f3da-4c9d-9940-e29c250f0b86"/>
    <xsd:import namespace="ec4e113d-8d58-40d2-a88d-c5eeafee46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6db91-f3da-4c9d-9940-e29c250f0b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ag immagine" ma:readOnly="false" ma:fieldId="{5cf76f15-5ced-4ddc-b409-7134ff3c332f}" ma:taxonomyMulti="true" ma:sspId="e8e747ae-a632-4fde-8bdc-cb8b28c593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e113d-8d58-40d2-a88d-c5eeafee460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78f5519-d958-454f-895f-0b1c60fd0db8}" ma:internalName="TaxCatchAll" ma:showField="CatchAllData" ma:web="ec4e113d-8d58-40d2-a88d-c5eeafee46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cd6db91-f3da-4c9d-9940-e29c250f0b86">
      <Terms xmlns="http://schemas.microsoft.com/office/infopath/2007/PartnerControls"/>
    </lcf76f155ced4ddcb4097134ff3c332f>
    <TaxCatchAll xmlns="ec4e113d-8d58-40d2-a88d-c5eeafee460c" xsi:nil="true"/>
  </documentManagement>
</p:properties>
</file>

<file path=customXml/itemProps1.xml><?xml version="1.0" encoding="utf-8"?>
<ds:datastoreItem xmlns:ds="http://schemas.openxmlformats.org/officeDocument/2006/customXml" ds:itemID="{253A15C0-2C5C-4D86-9D17-2EF06691DAD9}"/>
</file>

<file path=customXml/itemProps2.xml><?xml version="1.0" encoding="utf-8"?>
<ds:datastoreItem xmlns:ds="http://schemas.openxmlformats.org/officeDocument/2006/customXml" ds:itemID="{A4D87636-B75A-470C-9254-FE48726EE17F}"/>
</file>

<file path=customXml/itemProps3.xml><?xml version="1.0" encoding="utf-8"?>
<ds:datastoreItem xmlns:ds="http://schemas.openxmlformats.org/officeDocument/2006/customXml" ds:itemID="{C20DB5B6-8E27-44BE-B912-ABDAB661C95F}"/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233</TotalTime>
  <Words>1247</Words>
  <Application>Microsoft Office PowerPoint</Application>
  <PresentationFormat>Widescreen</PresentationFormat>
  <Paragraphs>212</Paragraphs>
  <Slides>27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2" baseType="lpstr">
      <vt:lpstr>Arial</vt:lpstr>
      <vt:lpstr>Calibri</vt:lpstr>
      <vt:lpstr>Corbel</vt:lpstr>
      <vt:lpstr>Courier New</vt:lpstr>
      <vt:lpstr>Parallasse</vt:lpstr>
      <vt:lpstr>Lo sviluppo software  in Arduino ( C++)</vt:lpstr>
      <vt:lpstr>Ambiente di sviluppo</vt:lpstr>
      <vt:lpstr>Ambiente di sviluppo (1/2)</vt:lpstr>
      <vt:lpstr>Ambiente di sviluppo (2/2)</vt:lpstr>
      <vt:lpstr>Sviluppo e monitor seriale</vt:lpstr>
      <vt:lpstr>Ciclo di funzionamento</vt:lpstr>
      <vt:lpstr>Codice sorgente</vt:lpstr>
      <vt:lpstr>Monitor seriale (1/3)</vt:lpstr>
      <vt:lpstr>Monitor seriale (2/3)</vt:lpstr>
      <vt:lpstr>Monitor seriale (3/3)</vt:lpstr>
      <vt:lpstr>La programmazione</vt:lpstr>
      <vt:lpstr>Note</vt:lpstr>
      <vt:lpstr>Programma e istruzioni</vt:lpstr>
      <vt:lpstr>Tipi di dati</vt:lpstr>
      <vt:lpstr>Costanti predefinite</vt:lpstr>
      <vt:lpstr>Variabili e costanti</vt:lpstr>
      <vt:lpstr>Operatori</vt:lpstr>
      <vt:lpstr>Strutture di controllo</vt:lpstr>
      <vt:lpstr>Array</vt:lpstr>
      <vt:lpstr>Funzioni e procedure</vt:lpstr>
      <vt:lpstr>Funzioni riservate: I/O digitali</vt:lpstr>
      <vt:lpstr>Funzioni riservate: I/O analogici</vt:lpstr>
      <vt:lpstr>Funzioni riservate: clock</vt:lpstr>
      <vt:lpstr>Progetti sul codice</vt:lpstr>
      <vt:lpstr>In pratica</vt:lpstr>
      <vt:lpstr>In pratica</vt:lpstr>
      <vt:lpstr>In pratica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Arduino</dc:title>
  <dc:creator>Andrea Bidinost</dc:creator>
  <cp:lastModifiedBy>Andrea Bidinost</cp:lastModifiedBy>
  <cp:revision>14</cp:revision>
  <dcterms:created xsi:type="dcterms:W3CDTF">2020-04-14T07:43:38Z</dcterms:created>
  <dcterms:modified xsi:type="dcterms:W3CDTF">2020-04-14T11:52:55Z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0x0101009352005C4BB6664EB1DEE2181BE5AEEF</vt:lpwstr>
  </property>
</Properties>
</file>