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5"/>
  </p:notesMasterIdLst>
  <p:sldIdLst>
    <p:sldId id="256" r:id="rId2"/>
    <p:sldId id="342" r:id="rId3"/>
    <p:sldId id="310" r:id="rId4"/>
    <p:sldId id="306" r:id="rId5"/>
    <p:sldId id="307" r:id="rId6"/>
    <p:sldId id="313" r:id="rId7"/>
    <p:sldId id="314" r:id="rId8"/>
    <p:sldId id="320" r:id="rId9"/>
    <p:sldId id="340" r:id="rId10"/>
    <p:sldId id="343" r:id="rId11"/>
    <p:sldId id="344" r:id="rId12"/>
    <p:sldId id="345" r:id="rId13"/>
    <p:sldId id="346" r:id="rId14"/>
    <p:sldId id="347" r:id="rId15"/>
    <p:sldId id="333" r:id="rId16"/>
    <p:sldId id="334" r:id="rId17"/>
    <p:sldId id="335" r:id="rId18"/>
    <p:sldId id="336" r:id="rId19"/>
    <p:sldId id="348" r:id="rId20"/>
    <p:sldId id="341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7" r:id="rId29"/>
    <p:sldId id="358" r:id="rId30"/>
    <p:sldId id="269" r:id="rId31"/>
    <p:sldId id="359" r:id="rId32"/>
    <p:sldId id="360" r:id="rId33"/>
    <p:sldId id="361" r:id="rId34"/>
    <p:sldId id="363" r:id="rId35"/>
    <p:sldId id="365" r:id="rId36"/>
    <p:sldId id="280" r:id="rId37"/>
    <p:sldId id="362" r:id="rId38"/>
    <p:sldId id="279" r:id="rId39"/>
    <p:sldId id="292" r:id="rId40"/>
    <p:sldId id="284" r:id="rId41"/>
    <p:sldId id="285" r:id="rId42"/>
    <p:sldId id="286" r:id="rId43"/>
    <p:sldId id="28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8F705-E4FC-415B-B600-DA6D2409C8CA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3DA23-6F88-4222-B8B5-B265C0D04E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55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85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06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94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6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7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7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1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9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1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7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2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CAFF9-9AC4-4865-98AE-1FE039CB942D}" type="datetimeFigureOut">
              <a:rPr lang="it-IT" smtClean="0"/>
              <a:t>17/04/2020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8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rduino.cc/en/Reference/Rand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Ton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NoTon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gist.github.com/nicksort/473653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3049319"/>
          </a:xfrm>
        </p:spPr>
        <p:txBody>
          <a:bodyPr>
            <a:normAutofit/>
          </a:bodyPr>
          <a:lstStyle/>
          <a:p>
            <a:r>
              <a:rPr lang="it-IT" dirty="0"/>
              <a:t>Attuatori:</a:t>
            </a:r>
            <a:br>
              <a:rPr lang="it-IT" dirty="0"/>
            </a:br>
            <a:r>
              <a:rPr lang="it-IT" dirty="0"/>
              <a:t>Led</a:t>
            </a:r>
            <a:br>
              <a:rPr lang="it-IT" dirty="0"/>
            </a:br>
            <a:r>
              <a:rPr lang="it-IT" dirty="0"/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376069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Pin digitali e PWM</a:t>
            </a:r>
          </a:p>
        </p:txBody>
      </p:sp>
    </p:spTree>
    <p:extLst>
      <p:ext uri="{BB962C8B-B14F-4D97-AF65-F5344CB8AC3E}">
        <p14:creationId xmlns:p14="http://schemas.microsoft.com/office/powerpoint/2010/main" val="365979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922" y="260648"/>
            <a:ext cx="10018713" cy="782273"/>
          </a:xfrm>
        </p:spPr>
        <p:txBody>
          <a:bodyPr/>
          <a:lstStyle/>
          <a:p>
            <a:r>
              <a:rPr lang="it-IT" dirty="0"/>
              <a:t>Pin digitale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it-IT" dirty="0"/>
              <a:t>Ogni pin numerato da 1 a 13 è un pin digitale: il segnale è codificato in due soli valori: </a:t>
            </a:r>
            <a:r>
              <a:rPr lang="it-IT" dirty="0">
                <a:solidFill>
                  <a:schemeClr val="accent1"/>
                </a:solidFill>
              </a:rPr>
              <a:t>HIGH</a:t>
            </a:r>
            <a:r>
              <a:rPr lang="it-IT" dirty="0"/>
              <a:t> e </a:t>
            </a:r>
            <a:r>
              <a:rPr lang="it-IT" dirty="0">
                <a:solidFill>
                  <a:schemeClr val="accent1"/>
                </a:solidFill>
              </a:rPr>
              <a:t>LOW</a:t>
            </a:r>
          </a:p>
          <a:p>
            <a:endParaRPr lang="it-IT" dirty="0"/>
          </a:p>
          <a:p>
            <a:r>
              <a:rPr lang="it-IT" dirty="0"/>
              <a:t>Per leggere/scrivere tramite questi pin si utilizzano le funzioni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it-IT" dirty="0"/>
              <a:t> e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endParaRPr lang="it-IT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295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922" y="260648"/>
            <a:ext cx="10018713" cy="782273"/>
          </a:xfrm>
        </p:spPr>
        <p:txBody>
          <a:bodyPr/>
          <a:lstStyle/>
          <a:p>
            <a:r>
              <a:rPr lang="it-IT" dirty="0"/>
              <a:t>Pin PWM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464127"/>
            <a:ext cx="9513435" cy="4997152"/>
          </a:xfrm>
        </p:spPr>
        <p:txBody>
          <a:bodyPr>
            <a:normAutofit/>
          </a:bodyPr>
          <a:lstStyle/>
          <a:p>
            <a:r>
              <a:rPr lang="it-IT" dirty="0"/>
              <a:t>I pin in cui è presente il simbolo </a:t>
            </a:r>
            <a:r>
              <a:rPr lang="it-IT" dirty="0">
                <a:solidFill>
                  <a:schemeClr val="accent1"/>
                </a:solidFill>
              </a:rPr>
              <a:t>~</a:t>
            </a:r>
            <a:r>
              <a:rPr lang="it-IT" dirty="0"/>
              <a:t> oppure la parola </a:t>
            </a:r>
            <a:r>
              <a:rPr lang="it-IT" dirty="0">
                <a:solidFill>
                  <a:schemeClr val="accent1"/>
                </a:solidFill>
              </a:rPr>
              <a:t>PWM</a:t>
            </a:r>
            <a:r>
              <a:rPr lang="it-IT" dirty="0"/>
              <a:t> sono pin a cui si può fornire un qualunque valore intero compreso tra </a:t>
            </a:r>
            <a:r>
              <a:rPr lang="it-IT" dirty="0">
                <a:solidFill>
                  <a:schemeClr val="accent1"/>
                </a:solidFill>
              </a:rPr>
              <a:t>0</a:t>
            </a:r>
            <a:r>
              <a:rPr lang="it-IT" dirty="0"/>
              <a:t> (LOW) e </a:t>
            </a:r>
            <a:r>
              <a:rPr lang="it-IT" dirty="0">
                <a:solidFill>
                  <a:schemeClr val="accent1"/>
                </a:solidFill>
              </a:rPr>
              <a:t>255</a:t>
            </a:r>
            <a:r>
              <a:rPr lang="it-IT" dirty="0"/>
              <a:t> (HIGH)</a:t>
            </a:r>
          </a:p>
          <a:p>
            <a:endParaRPr lang="it-IT" dirty="0"/>
          </a:p>
          <a:p>
            <a:r>
              <a:rPr lang="it-IT" dirty="0"/>
              <a:t>Per scrivere tramite questi pin si utilizza la funzione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endParaRPr lang="it-IT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024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922" y="260648"/>
            <a:ext cx="10018713" cy="782273"/>
          </a:xfrm>
        </p:spPr>
        <p:txBody>
          <a:bodyPr/>
          <a:lstStyle/>
          <a:p>
            <a:r>
              <a:rPr lang="it-IT" dirty="0"/>
              <a:t>Pin PWM: come funziona?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812801"/>
            <a:ext cx="9411050" cy="1967344"/>
          </a:xfrm>
        </p:spPr>
        <p:txBody>
          <a:bodyPr>
            <a:normAutofit/>
          </a:bodyPr>
          <a:lstStyle/>
          <a:p>
            <a:r>
              <a:rPr lang="it-IT" dirty="0"/>
              <a:t>Il pin PWM emette un segnale con una certa frequenza (Duty </a:t>
            </a:r>
            <a:r>
              <a:rPr lang="it-IT" dirty="0" err="1"/>
              <a:t>Cycle</a:t>
            </a:r>
            <a:r>
              <a:rPr lang="it-IT" dirty="0"/>
              <a:t>)</a:t>
            </a:r>
          </a:p>
          <a:p>
            <a:r>
              <a:rPr lang="it-IT" dirty="0"/>
              <a:t>Il valore 0-255 imposta la frequenza di questo segnale</a:t>
            </a:r>
          </a:p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FD8BCA-B87C-4A12-BD95-3606CCC2F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804" y="2155711"/>
            <a:ext cx="3649323" cy="444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47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1" y="117447"/>
            <a:ext cx="10018713" cy="949354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484310" y="1380696"/>
            <a:ext cx="10018713" cy="27767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Collegare un led ad un pin PWM ed aumentare e diminuire la luminosità del led attraverso la funzione </a:t>
            </a:r>
            <a:r>
              <a:rPr lang="it-IT" b="1" dirty="0" err="1">
                <a:solidFill>
                  <a:schemeClr val="accent1"/>
                </a:solidFill>
              </a:rPr>
              <a:t>analogWrite</a:t>
            </a:r>
            <a:endParaRPr lang="it-IT" b="1" dirty="0">
              <a:solidFill>
                <a:schemeClr val="accent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it-IT" dirty="0"/>
          </a:p>
          <a:p>
            <a:pPr lvl="0"/>
            <a:endParaRPr lang="it-IT" dirty="0"/>
          </a:p>
          <a:p>
            <a:endParaRPr lang="it-IT" dirty="0"/>
          </a:p>
        </p:txBody>
      </p:sp>
      <p:pic>
        <p:nvPicPr>
          <p:cNvPr id="1026" name="Picture 2" descr="Ingranaggio png 2 » PNG Image">
            <a:extLst>
              <a:ext uri="{FF2B5EF4-FFF2-40B4-BE49-F238E27FC236}">
                <a16:creationId xmlns:a16="http://schemas.microsoft.com/office/drawing/2014/main" id="{A937DD6D-C664-44E4-97FE-00810195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25" y="3766657"/>
            <a:ext cx="5800940" cy="3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3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2370943" y="3296173"/>
            <a:ext cx="8930747" cy="2110382"/>
          </a:xfrm>
        </p:spPr>
        <p:txBody>
          <a:bodyPr/>
          <a:lstStyle/>
          <a:p>
            <a:r>
              <a:rPr lang="it-IT" dirty="0"/>
              <a:t>LED RGB</a:t>
            </a:r>
          </a:p>
        </p:txBody>
      </p:sp>
      <p:pic>
        <p:nvPicPr>
          <p:cNvPr id="8194" name="Picture 2" descr="https://static.webshopapp.com/shops/001680/files/001421498/led-strip-rgb-waterproof-30-leds-m-per-50c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451" y="226504"/>
            <a:ext cx="9144000" cy="441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70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3977" y="0"/>
            <a:ext cx="10018713" cy="1752599"/>
          </a:xfrm>
        </p:spPr>
        <p:txBody>
          <a:bodyPr/>
          <a:lstStyle/>
          <a:p>
            <a:r>
              <a:rPr lang="it-IT" dirty="0"/>
              <a:t>LED RGB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1"/>
            <a:ext cx="5308117" cy="4525963"/>
          </a:xfrm>
        </p:spPr>
        <p:txBody>
          <a:bodyPr>
            <a:normAutofit/>
          </a:bodyPr>
          <a:lstStyle/>
          <a:p>
            <a:r>
              <a:rPr lang="it-IT" dirty="0"/>
              <a:t>LED che contiene al suo interno 3 micro LED di colore rosso, verde e blu, comandabili in maniera simultanea o indipendente</a:t>
            </a:r>
          </a:p>
          <a:p>
            <a:r>
              <a:rPr lang="it-IT" dirty="0"/>
              <a:t>Modulando la quantità di illuminazione dei singoli LED, la composizione cromatica genera il colore desiderato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542" y="1464453"/>
            <a:ext cx="3158145" cy="2731369"/>
          </a:xfrm>
          <a:prstGeom prst="rect">
            <a:avLst/>
          </a:prstGeom>
        </p:spPr>
      </p:pic>
      <p:pic>
        <p:nvPicPr>
          <p:cNvPr id="8" name="Picture 2" descr="Risultati immagini per led 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4288295"/>
            <a:ext cx="2119214" cy="211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1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232082"/>
            <a:ext cx="10018713" cy="914400"/>
          </a:xfrm>
        </p:spPr>
        <p:txBody>
          <a:bodyPr/>
          <a:lstStyle/>
          <a:p>
            <a:r>
              <a:rPr lang="it-IT" dirty="0"/>
              <a:t>Circuito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06858" y="1205918"/>
            <a:ext cx="4186808" cy="4925144"/>
          </a:xfrm>
        </p:spPr>
        <p:txBody>
          <a:bodyPr>
            <a:normAutofit/>
          </a:bodyPr>
          <a:lstStyle/>
          <a:p>
            <a:r>
              <a:rPr lang="it-IT" dirty="0"/>
              <a:t>Il circuito è identico a quello del singolo LED, con la differenza che questo LED ha 3 collegamenti (canali RGB) </a:t>
            </a:r>
          </a:p>
          <a:p>
            <a:r>
              <a:rPr lang="it-IT" dirty="0"/>
              <a:t>Usiamo 3 pin PWM per accedere a tutti i valori</a:t>
            </a:r>
          </a:p>
          <a:p>
            <a:pPr lvl="1"/>
            <a:r>
              <a:rPr lang="it-IT" dirty="0"/>
              <a:t>Con i pin digitali avremmo potuto solo accendere/spegnere i 3 colori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FC62C-08CF-4D5C-9C51-5B560CA35296}" type="slidenum">
              <a:rPr lang="it-IT" smtClean="0"/>
              <a:t>17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248" r="13038"/>
          <a:stretch/>
        </p:blipFill>
        <p:spPr>
          <a:xfrm>
            <a:off x="7046613" y="1057633"/>
            <a:ext cx="4032448" cy="565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2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78205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997111" y="1593957"/>
            <a:ext cx="4824536" cy="48013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RED_LED 9;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BLU_LED 10;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GREEN_LED 11;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setup() {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(RED_LED, 150);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(BLU_LED, 10);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(GREEN_LED, 200);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ttangolo 6"/>
          <p:cNvSpPr/>
          <p:nvPr/>
        </p:nvSpPr>
        <p:spPr>
          <a:xfrm>
            <a:off x="2207568" y="4509120"/>
            <a:ext cx="4608512" cy="11521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077495" y="3916415"/>
            <a:ext cx="33437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Il colore del LED è dato dalla combinazione di tutti e 3 i colori base</a:t>
            </a:r>
          </a:p>
        </p:txBody>
      </p:sp>
      <p:cxnSp>
        <p:nvCxnSpPr>
          <p:cNvPr id="9" name="Connettore 1 8"/>
          <p:cNvCxnSpPr/>
          <p:nvPr/>
        </p:nvCxnSpPr>
        <p:spPr>
          <a:xfrm>
            <a:off x="6816080" y="5209077"/>
            <a:ext cx="3394720" cy="0"/>
          </a:xfrm>
          <a:prstGeom prst="lin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8007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1" y="117447"/>
            <a:ext cx="10018713" cy="949354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484310" y="1661020"/>
            <a:ext cx="10018713" cy="24964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Sviluppare un progetto in cui ciclicamente si sfuma sui vari colori del LED RGB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Sviluppate un progetto in cui ciclicamente generate colori casuali</a:t>
            </a:r>
          </a:p>
          <a:p>
            <a:pPr marL="400050" lvl="1" indent="0">
              <a:buNone/>
            </a:pPr>
            <a:r>
              <a:rPr lang="it-IT" dirty="0">
                <a:hlinkClick r:id="rId2"/>
              </a:rPr>
              <a:t>https://www.arduino.cc/en/Reference/Random</a:t>
            </a:r>
            <a:endParaRPr lang="it-IT" dirty="0"/>
          </a:p>
          <a:p>
            <a:pPr marL="457200" lvl="0" indent="-457200">
              <a:buFont typeface="+mj-lt"/>
              <a:buAutoNum type="arabicPeriod"/>
            </a:pPr>
            <a:endParaRPr lang="it-IT" dirty="0"/>
          </a:p>
          <a:p>
            <a:pPr lvl="0"/>
            <a:endParaRPr lang="it-IT" dirty="0"/>
          </a:p>
          <a:p>
            <a:endParaRPr lang="it-IT" dirty="0"/>
          </a:p>
        </p:txBody>
      </p:sp>
      <p:pic>
        <p:nvPicPr>
          <p:cNvPr id="1026" name="Picture 2" descr="Ingranaggio png 2 » PNG Image">
            <a:extLst>
              <a:ext uri="{FF2B5EF4-FFF2-40B4-BE49-F238E27FC236}">
                <a16:creationId xmlns:a16="http://schemas.microsoft.com/office/drawing/2014/main" id="{A937DD6D-C664-44E4-97FE-00810195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25" y="3766657"/>
            <a:ext cx="5800940" cy="3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4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Light </a:t>
            </a:r>
            <a:r>
              <a:rPr lang="it-IT" dirty="0" err="1"/>
              <a:t>Emitting</a:t>
            </a:r>
            <a:r>
              <a:rPr lang="it-IT" dirty="0"/>
              <a:t> </a:t>
            </a:r>
            <a:r>
              <a:rPr lang="it-IT" dirty="0" err="1"/>
              <a:t>Diode</a:t>
            </a:r>
            <a:br>
              <a:rPr lang="it-IT" dirty="0"/>
            </a:br>
            <a:r>
              <a:rPr lang="it-IT" dirty="0"/>
              <a:t>(LED)</a:t>
            </a:r>
          </a:p>
        </p:txBody>
      </p:sp>
    </p:spTree>
    <p:extLst>
      <p:ext uri="{BB962C8B-B14F-4D97-AF65-F5344CB8AC3E}">
        <p14:creationId xmlns:p14="http://schemas.microsoft.com/office/powerpoint/2010/main" val="1717096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2463223" y="3933056"/>
            <a:ext cx="8930747" cy="2110382"/>
          </a:xfrm>
        </p:spPr>
        <p:txBody>
          <a:bodyPr/>
          <a:lstStyle/>
          <a:p>
            <a:r>
              <a:rPr lang="it-IT" dirty="0" err="1"/>
              <a:t>Buzzer</a:t>
            </a:r>
            <a:endParaRPr lang="it-IT" dirty="0"/>
          </a:p>
        </p:txBody>
      </p:sp>
      <p:pic>
        <p:nvPicPr>
          <p:cNvPr id="10242" name="Picture 2" descr="Risultati immagini per s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91" y="958415"/>
            <a:ext cx="9704698" cy="393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42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92700" y="199239"/>
            <a:ext cx="10018713" cy="1050721"/>
          </a:xfrm>
        </p:spPr>
        <p:txBody>
          <a:bodyPr/>
          <a:lstStyle/>
          <a:p>
            <a:r>
              <a:rPr lang="it-IT" dirty="0" err="1"/>
              <a:t>Buzzer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065402"/>
            <a:ext cx="6347048" cy="5459942"/>
          </a:xfrm>
        </p:spPr>
        <p:txBody>
          <a:bodyPr/>
          <a:lstStyle/>
          <a:p>
            <a:r>
              <a:rPr lang="it-IT" dirty="0" err="1"/>
              <a:t>Buzzer</a:t>
            </a:r>
            <a:r>
              <a:rPr lang="it-IT" dirty="0"/>
              <a:t> piezoelettrico</a:t>
            </a:r>
          </a:p>
          <a:p>
            <a:r>
              <a:rPr lang="it-IT" dirty="0"/>
              <a:t>Altoparlante acustico, come quello che </a:t>
            </a:r>
            <a:r>
              <a:rPr lang="it-IT" i="1" dirty="0"/>
              <a:t>«gracchia» </a:t>
            </a:r>
            <a:r>
              <a:rPr lang="it-IT" dirty="0"/>
              <a:t>all’interno del PC</a:t>
            </a:r>
          </a:p>
          <a:p>
            <a:r>
              <a:rPr lang="it-IT" dirty="0"/>
              <a:t>Presenta un anodo (+) che sarà collegato a un pin e catodo (-) collegato a massa (GND)</a:t>
            </a:r>
          </a:p>
        </p:txBody>
      </p:sp>
      <p:pic>
        <p:nvPicPr>
          <p:cNvPr id="2050" name="Picture 2" descr="ALLARME 5V BUZZER ARDUINO cicalino oscillatore integrato 3,1 KHz ...">
            <a:extLst>
              <a:ext uri="{FF2B5EF4-FFF2-40B4-BE49-F238E27FC236}">
                <a16:creationId xmlns:a16="http://schemas.microsoft.com/office/drawing/2014/main" id="{71C627A8-4709-4D22-8685-ED719D064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24" y="1404632"/>
            <a:ext cx="28098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76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191237"/>
          </a:xfrm>
        </p:spPr>
        <p:txBody>
          <a:bodyPr/>
          <a:lstStyle/>
          <a:p>
            <a:r>
              <a:rPr lang="it-IT" dirty="0"/>
              <a:t>Collegamento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922790"/>
            <a:ext cx="10018713" cy="1895912"/>
          </a:xfrm>
        </p:spPr>
        <p:txBody>
          <a:bodyPr/>
          <a:lstStyle/>
          <a:p>
            <a:r>
              <a:rPr lang="it-IT" dirty="0"/>
              <a:t>Collegamento del solo </a:t>
            </a:r>
            <a:r>
              <a:rPr lang="it-IT" dirty="0" err="1"/>
              <a:t>buzzer</a:t>
            </a:r>
            <a:endParaRPr lang="it-IT" dirty="0"/>
          </a:p>
        </p:txBody>
      </p:sp>
      <p:pic>
        <p:nvPicPr>
          <p:cNvPr id="3074" name="Picture 2" descr="Risultati immagini per arduino led buzzer circu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0"/>
          <a:stretch/>
        </p:blipFill>
        <p:spPr bwMode="auto">
          <a:xfrm>
            <a:off x="3090919" y="2636912"/>
            <a:ext cx="6010162" cy="347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88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209726"/>
            <a:ext cx="10018713" cy="864065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962712" y="5214564"/>
            <a:ext cx="8229600" cy="114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Come per il LED, con il comando </a:t>
            </a:r>
            <a:r>
              <a:rPr lang="it-IT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it-IT" dirty="0"/>
              <a:t> modifichiamo il voltaggio del pin e conseguentemente la corrente (</a:t>
            </a:r>
            <a:r>
              <a:rPr lang="it-IT" i="1" dirty="0"/>
              <a:t>accendiamo/</a:t>
            </a:r>
            <a:r>
              <a:rPr lang="it-IT" i="1" dirty="0" err="1"/>
              <a:t>spegnamo</a:t>
            </a:r>
            <a:r>
              <a:rPr lang="it-IT" dirty="0"/>
              <a:t>)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90" y="1280067"/>
            <a:ext cx="6063753" cy="35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6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9385"/>
          </a:xfrm>
        </p:spPr>
        <p:txBody>
          <a:bodyPr/>
          <a:lstStyle/>
          <a:p>
            <a:r>
              <a:rPr lang="it-IT" dirty="0"/>
              <a:t>Funzione riservata: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it-IT" dirty="0"/>
              <a:t>Descrizione</a:t>
            </a:r>
          </a:p>
          <a:p>
            <a:pPr lvl="1"/>
            <a:r>
              <a:rPr lang="it-IT" dirty="0"/>
              <a:t>Genera un’onda quadra della frequenza specificata (genera un tono)</a:t>
            </a:r>
          </a:p>
          <a:p>
            <a:pPr lvl="1"/>
            <a:r>
              <a:rPr lang="it-IT" dirty="0">
                <a:hlinkClick r:id="rId2"/>
              </a:rPr>
              <a:t>https://www.arduino.cc/en/Reference/Tone</a:t>
            </a:r>
            <a:endParaRPr lang="it-IT" dirty="0"/>
          </a:p>
          <a:p>
            <a:r>
              <a:rPr lang="en-US" dirty="0" err="1"/>
              <a:t>Sintassi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tone(pin,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frequenza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</a:p>
          <a:p>
            <a:r>
              <a:rPr lang="en-US" dirty="0" err="1"/>
              <a:t>Parametri</a:t>
            </a:r>
            <a:endParaRPr lang="en-US" dirty="0"/>
          </a:p>
          <a:p>
            <a:pPr lvl="1"/>
            <a:r>
              <a:rPr lang="en-US" dirty="0"/>
              <a:t>pin: </a:t>
            </a:r>
            <a:r>
              <a:rPr lang="en-US" dirty="0" err="1"/>
              <a:t>il</a:t>
            </a:r>
            <a:r>
              <a:rPr lang="en-US" dirty="0"/>
              <a:t> pin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tono</a:t>
            </a:r>
            <a:endParaRPr lang="en-US" dirty="0"/>
          </a:p>
          <a:p>
            <a:pPr lvl="1"/>
            <a:r>
              <a:rPr lang="en-US" dirty="0" err="1"/>
              <a:t>frequenza</a:t>
            </a:r>
            <a:r>
              <a:rPr lang="en-US" dirty="0"/>
              <a:t>: unsigned int (31 – 65535 Hz)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5913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7199" y="332656"/>
            <a:ext cx="10018713" cy="1117833"/>
          </a:xfrm>
        </p:spPr>
        <p:txBody>
          <a:bodyPr/>
          <a:lstStyle/>
          <a:p>
            <a:r>
              <a:rPr lang="it-IT" dirty="0"/>
              <a:t>Funzione riservata: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it-IT" dirty="0"/>
              <a:t>Descrizione</a:t>
            </a:r>
          </a:p>
          <a:p>
            <a:pPr lvl="1"/>
            <a:r>
              <a:rPr lang="it-IT" dirty="0"/>
              <a:t>Blocca la generazione dell’onda quadra (ferma la riproduzione del tono)</a:t>
            </a:r>
          </a:p>
          <a:p>
            <a:pPr lvl="1"/>
            <a:r>
              <a:rPr lang="it-IT" dirty="0">
                <a:hlinkClick r:id="rId2"/>
              </a:rPr>
              <a:t>https://www.arduino.cc/en/Reference/NoTone</a:t>
            </a:r>
            <a:endParaRPr lang="it-IT" dirty="0"/>
          </a:p>
          <a:p>
            <a:r>
              <a:rPr lang="en-US" dirty="0" err="1"/>
              <a:t>Sintassi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(pin) </a:t>
            </a:r>
          </a:p>
          <a:p>
            <a:r>
              <a:rPr lang="en-US" dirty="0" err="1"/>
              <a:t>Parametri</a:t>
            </a:r>
            <a:endParaRPr lang="en-US" dirty="0"/>
          </a:p>
          <a:p>
            <a:pPr lvl="1"/>
            <a:r>
              <a:rPr lang="en-US" dirty="0"/>
              <a:t>pin: </a:t>
            </a:r>
            <a:r>
              <a:rPr lang="en-US" dirty="0" err="1"/>
              <a:t>il</a:t>
            </a:r>
            <a:r>
              <a:rPr lang="en-US" dirty="0"/>
              <a:t> pin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generare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tono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4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117447"/>
            <a:ext cx="10018713" cy="780175"/>
          </a:xfrm>
        </p:spPr>
        <p:txBody>
          <a:bodyPr/>
          <a:lstStyle/>
          <a:p>
            <a:r>
              <a:rPr lang="it-IT" dirty="0" err="1"/>
              <a:t>beep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/>
          <a:srcRect t="8317" b="30627"/>
          <a:stretch/>
        </p:blipFill>
        <p:spPr>
          <a:xfrm>
            <a:off x="3502814" y="1849773"/>
            <a:ext cx="6075320" cy="4525963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3619428" y="5272847"/>
            <a:ext cx="3469708" cy="864096"/>
          </a:xfrm>
          <a:prstGeom prst="rec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2643638" y="5524875"/>
            <a:ext cx="874440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1038F8C-8A86-4496-BEC8-ABD2B827F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466" y="751173"/>
            <a:ext cx="9806730" cy="1093651"/>
          </a:xfrm>
        </p:spPr>
        <p:txBody>
          <a:bodyPr>
            <a:normAutofit/>
          </a:bodyPr>
          <a:lstStyle/>
          <a:p>
            <a:r>
              <a:rPr lang="it-IT" dirty="0"/>
              <a:t>Scriviamo una funzione personalizzata di nome </a:t>
            </a:r>
            <a:r>
              <a:rPr lang="it-IT" b="1" dirty="0" err="1">
                <a:solidFill>
                  <a:schemeClr val="accent1"/>
                </a:solidFill>
              </a:rPr>
              <a:t>beep</a:t>
            </a:r>
            <a:r>
              <a:rPr lang="it-IT" dirty="0"/>
              <a:t> a cui specificare la frequenza della nota e la durata che deve avere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14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92700" y="207628"/>
            <a:ext cx="10018713" cy="914401"/>
          </a:xfrm>
        </p:spPr>
        <p:txBody>
          <a:bodyPr/>
          <a:lstStyle/>
          <a:p>
            <a:r>
              <a:rPr lang="it-IT" dirty="0"/>
              <a:t>Esempio complesso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1"/>
            <a:ext cx="4042792" cy="4525963"/>
          </a:xfrm>
        </p:spPr>
        <p:txBody>
          <a:bodyPr/>
          <a:lstStyle/>
          <a:p>
            <a:r>
              <a:rPr lang="it-IT" dirty="0"/>
              <a:t>Per capire cosa si può fare, possiamo dare un’occhiata ad un progetto che, a partire da quanto visto, codifica note e suona una canzone </a:t>
            </a:r>
          </a:p>
          <a:p>
            <a:pPr lvl="1"/>
            <a:r>
              <a:rPr lang="it-IT" dirty="0">
                <a:hlinkClick r:id="rId2"/>
              </a:rPr>
              <a:t>https://gist.github.com/nicksort/4736535</a:t>
            </a:r>
            <a:endParaRPr lang="it-IT" dirty="0"/>
          </a:p>
        </p:txBody>
      </p:sp>
      <p:pic>
        <p:nvPicPr>
          <p:cNvPr id="1026" name="Picture 2" descr="Risultati immagini per marcia imperi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06" y="1600201"/>
            <a:ext cx="3611894" cy="270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17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1" y="117447"/>
            <a:ext cx="10018713" cy="949354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484310" y="1661019"/>
            <a:ext cx="10018713" cy="46307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b="1" dirty="0"/>
              <a:t>Allarme</a:t>
            </a:r>
          </a:p>
          <a:p>
            <a:pPr marL="914400" lvl="1" indent="-514350"/>
            <a:r>
              <a:rPr lang="it-IT" dirty="0"/>
              <a:t>Sviluppate un allarme con LED che lampeggia e buzzer che suona ciclicamente</a:t>
            </a:r>
          </a:p>
          <a:p>
            <a:pPr marL="400050" lvl="1" indent="0">
              <a:buNone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b="1" dirty="0"/>
              <a:t>Intensità</a:t>
            </a:r>
          </a:p>
          <a:p>
            <a:pPr lvl="1"/>
            <a:r>
              <a:rPr lang="it-IT" dirty="0"/>
              <a:t>Iniziare con led e buzzer spenti.	Aumentare gradualmente sia l’intensità del led che il suono del buzzer.</a:t>
            </a:r>
          </a:p>
          <a:p>
            <a:pPr marL="457200" lvl="1" indent="0">
              <a:buNone/>
            </a:pPr>
            <a:endParaRPr lang="it-IT" b="1" dirty="0"/>
          </a:p>
          <a:p>
            <a:pPr marL="514350" indent="-514350">
              <a:buFont typeface="+mj-lt"/>
              <a:buAutoNum type="arabicPeriod" startAt="3"/>
            </a:pPr>
            <a:r>
              <a:rPr lang="it-IT" b="1" dirty="0"/>
              <a:t>Semaforo</a:t>
            </a:r>
          </a:p>
          <a:p>
            <a:pPr marL="914400" lvl="1" indent="-514350"/>
            <a:r>
              <a:rPr lang="it-IT" dirty="0"/>
              <a:t>Sviluppate un semaforo con un LED RGB e un buzzer. Il LED cambia la luce tra verde, giallo, rosso, mentre il buzzer emette un suono ciclico quando il semaforo è verde</a:t>
            </a:r>
          </a:p>
          <a:p>
            <a:pPr marL="457200" lvl="0" indent="-457200">
              <a:buFont typeface="+mj-lt"/>
              <a:buAutoNum type="arabicPeriod"/>
            </a:pPr>
            <a:endParaRPr lang="it-IT" dirty="0"/>
          </a:p>
          <a:p>
            <a:pPr lvl="0"/>
            <a:endParaRPr lang="it-IT" dirty="0"/>
          </a:p>
          <a:p>
            <a:endParaRPr lang="it-IT" dirty="0"/>
          </a:p>
        </p:txBody>
      </p:sp>
      <p:pic>
        <p:nvPicPr>
          <p:cNvPr id="1026" name="Picture 2" descr="Ingranaggio png 2 » PNG Image">
            <a:extLst>
              <a:ext uri="{FF2B5EF4-FFF2-40B4-BE49-F238E27FC236}">
                <a16:creationId xmlns:a16="http://schemas.microsoft.com/office/drawing/2014/main" id="{A937DD6D-C664-44E4-97FE-00810195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336" y="5447792"/>
            <a:ext cx="2610928" cy="13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isultati immagini per icon alarm">
            <a:extLst>
              <a:ext uri="{FF2B5EF4-FFF2-40B4-BE49-F238E27FC236}">
                <a16:creationId xmlns:a16="http://schemas.microsoft.com/office/drawing/2014/main" id="{69B60752-6FE9-4568-81EB-0AFD004E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68" y="480793"/>
            <a:ext cx="1400386" cy="117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isultati immagini per icona semaforo">
            <a:extLst>
              <a:ext uri="{FF2B5EF4-FFF2-40B4-BE49-F238E27FC236}">
                <a16:creationId xmlns:a16="http://schemas.microsoft.com/office/drawing/2014/main" id="{368A1842-8180-4E26-880E-3764EC259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7" r="28504"/>
          <a:stretch/>
        </p:blipFill>
        <p:spPr bwMode="auto">
          <a:xfrm>
            <a:off x="3536246" y="3579174"/>
            <a:ext cx="582747" cy="138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88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87513" y="4719969"/>
            <a:ext cx="7772400" cy="1120284"/>
          </a:xfrm>
        </p:spPr>
        <p:txBody>
          <a:bodyPr/>
          <a:lstStyle/>
          <a:p>
            <a:r>
              <a:rPr lang="it-IT" b="1" dirty="0"/>
              <a:t>Pulsante (switch)</a:t>
            </a:r>
          </a:p>
        </p:txBody>
      </p:sp>
      <p:pic>
        <p:nvPicPr>
          <p:cNvPr id="1026" name="Picture 2" descr="Risultati immagini per pulsante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393" y="315412"/>
            <a:ext cx="6177520" cy="41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6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302004"/>
            <a:ext cx="10018713" cy="982707"/>
          </a:xfrm>
        </p:spPr>
        <p:txBody>
          <a:bodyPr>
            <a:normAutofit/>
          </a:bodyPr>
          <a:lstStyle/>
          <a:p>
            <a:r>
              <a:rPr lang="it-IT" dirty="0"/>
              <a:t>Circuito</a:t>
            </a:r>
          </a:p>
        </p:txBody>
      </p: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268" y="1398572"/>
            <a:ext cx="6626563" cy="49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2133469" y="271730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Resistenza da 220 Ohm</a:t>
            </a:r>
          </a:p>
        </p:txBody>
      </p:sp>
    </p:spTree>
    <p:extLst>
      <p:ext uri="{BB962C8B-B14F-4D97-AF65-F5344CB8AC3E}">
        <p14:creationId xmlns:p14="http://schemas.microsoft.com/office/powerpoint/2010/main" val="358589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526256" y="266352"/>
            <a:ext cx="10018713" cy="1042332"/>
          </a:xfrm>
        </p:spPr>
        <p:txBody>
          <a:bodyPr/>
          <a:lstStyle/>
          <a:p>
            <a:r>
              <a:rPr lang="it-IT" dirty="0"/>
              <a:t>Micro switch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sz="half" idx="1"/>
          </p:nvPr>
        </p:nvSpPr>
        <p:spPr>
          <a:xfrm>
            <a:off x="2375483" y="1216734"/>
            <a:ext cx="5770984" cy="220682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</a:t>
            </a:r>
            <a:r>
              <a:rPr lang="it-IT" b="1" dirty="0"/>
              <a:t>micro </a:t>
            </a:r>
            <a:r>
              <a:rPr lang="it-IT" b="1" dirty="0" err="1"/>
              <a:t>switch</a:t>
            </a:r>
            <a:r>
              <a:rPr lang="it-IT" b="1" dirty="0"/>
              <a:t> </a:t>
            </a:r>
            <a:r>
              <a:rPr lang="it-IT" dirty="0"/>
              <a:t> è un dispositivo elettromeccanico simile a un interruttore, ma dotato di una molla che lo riporta alla posizione di partenza quando viene rilasciato</a:t>
            </a:r>
          </a:p>
        </p:txBody>
      </p:sp>
      <p:pic>
        <p:nvPicPr>
          <p:cNvPr id="1026" name="Picture 2" descr="Risultati immagini per microswitch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694" y="665872"/>
            <a:ext cx="2187437" cy="218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61" y="3891902"/>
            <a:ext cx="5684558" cy="14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6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Pulsante in PULLUP (1)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5520" y="764704"/>
            <a:ext cx="8229600" cy="1718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pulsanti possono essere collegati ponendo un pin a GND ed un pin ad Input Digitale (2 pin non devono essere collegati).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11260" t="32281" r="33951" b="27360"/>
          <a:stretch/>
        </p:blipFill>
        <p:spPr>
          <a:xfrm>
            <a:off x="2724045" y="2398557"/>
            <a:ext cx="71287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0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Pulsante in PULLUP (2)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5520" y="974674"/>
            <a:ext cx="8712968" cy="5166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Nella </a:t>
            </a:r>
            <a:r>
              <a:rPr lang="it-IT" dirty="0" err="1"/>
              <a:t>modallità</a:t>
            </a:r>
            <a:r>
              <a:rPr lang="it-IT" dirty="0"/>
              <a:t> PULLUP il pulsante viene inteso come «premuto di default», anche se non è premuto.</a:t>
            </a:r>
          </a:p>
          <a:p>
            <a:pPr marL="0" indent="0">
              <a:buNone/>
            </a:pPr>
            <a:r>
              <a:rPr lang="it-IT" dirty="0"/>
              <a:t>Di default il segnale in arrivo dal pulsante non premuto è quindi </a:t>
            </a:r>
            <a:r>
              <a:rPr lang="it-IT" dirty="0">
                <a:solidFill>
                  <a:schemeClr val="accent1"/>
                </a:solidFill>
              </a:rPr>
              <a:t>HIGH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Quando il pulsante viene premuto, il segnale in ingresso diventa </a:t>
            </a:r>
            <a:r>
              <a:rPr lang="it-IT" dirty="0">
                <a:solidFill>
                  <a:schemeClr val="accent1"/>
                </a:solidFill>
              </a:rPr>
              <a:t>LOW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 pratica, si imposta il </a:t>
            </a:r>
            <a:r>
              <a:rPr lang="it-IT" dirty="0" err="1">
                <a:solidFill>
                  <a:schemeClr val="accent1"/>
                </a:solidFill>
              </a:rPr>
              <a:t>pinMode</a:t>
            </a:r>
            <a:r>
              <a:rPr lang="it-IT" dirty="0"/>
              <a:t> ad </a:t>
            </a:r>
            <a:r>
              <a:rPr lang="it-IT" dirty="0">
                <a:solidFill>
                  <a:schemeClr val="accent1"/>
                </a:solidFill>
              </a:rPr>
              <a:t>INPUT_PULLUP</a:t>
            </a:r>
            <a:r>
              <a:rPr lang="it-IT" dirty="0"/>
              <a:t> e si ritiene premuto il pulsante quando il segnale è </a:t>
            </a:r>
            <a:r>
              <a:rPr lang="it-IT" dirty="0">
                <a:solidFill>
                  <a:schemeClr val="accent1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6921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40966"/>
          </a:xfrm>
        </p:spPr>
        <p:txBody>
          <a:bodyPr/>
          <a:lstStyle/>
          <a:p>
            <a:r>
              <a:rPr lang="it-IT" dirty="0"/>
              <a:t>Codice PULLUP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56641" t="31297" r="16794" b="28344"/>
          <a:stretch/>
        </p:blipFill>
        <p:spPr>
          <a:xfrm>
            <a:off x="3119363" y="1124744"/>
            <a:ext cx="5953274" cy="5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2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8128" y="1231335"/>
            <a:ext cx="10018713" cy="219766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Collegare 3 led ed un pulsante.</a:t>
            </a:r>
          </a:p>
          <a:p>
            <a:pPr marL="0" indent="0">
              <a:buNone/>
            </a:pPr>
            <a:r>
              <a:rPr lang="it-IT" dirty="0"/>
              <a:t>Inizialmente un led è acceso.</a:t>
            </a:r>
          </a:p>
          <a:p>
            <a:pPr marL="0" indent="0">
              <a:buNone/>
            </a:pPr>
            <a:r>
              <a:rPr lang="it-IT" dirty="0"/>
              <a:t>Premendo il pulsante si accende il led successivo e così via</a:t>
            </a:r>
          </a:p>
        </p:txBody>
      </p:sp>
      <p:sp>
        <p:nvSpPr>
          <p:cNvPr id="13" name="Titolo 5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pic>
        <p:nvPicPr>
          <p:cNvPr id="9" name="Picture 2" descr="Ingranaggio png 2 » PNG Image">
            <a:extLst>
              <a:ext uri="{FF2B5EF4-FFF2-40B4-BE49-F238E27FC236}">
                <a16:creationId xmlns:a16="http://schemas.microsoft.com/office/drawing/2014/main" id="{F2D2AA95-CCD6-4323-B15F-7DFF11690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764" y="4801390"/>
            <a:ext cx="3837500" cy="20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95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8128" y="1231335"/>
            <a:ext cx="10018713" cy="248498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Collegare 3 led e 3 pulsanti.</a:t>
            </a:r>
          </a:p>
          <a:p>
            <a:pPr marL="0" indent="0">
              <a:buNone/>
            </a:pPr>
            <a:r>
              <a:rPr lang="it-IT" dirty="0"/>
              <a:t>Ogni pulsante accende/spegne un solo led.</a:t>
            </a:r>
          </a:p>
          <a:p>
            <a:pPr marL="0" indent="0">
              <a:buNone/>
            </a:pPr>
            <a:r>
              <a:rPr lang="it-IT" dirty="0"/>
              <a:t>Quando un pulsante accende il proprio led, gli altri led vengono spenti.</a:t>
            </a:r>
          </a:p>
        </p:txBody>
      </p:sp>
      <p:sp>
        <p:nvSpPr>
          <p:cNvPr id="13" name="Titolo 5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pic>
        <p:nvPicPr>
          <p:cNvPr id="9" name="Picture 2" descr="Ingranaggio png 2 » PNG Image">
            <a:extLst>
              <a:ext uri="{FF2B5EF4-FFF2-40B4-BE49-F238E27FC236}">
                <a16:creationId xmlns:a16="http://schemas.microsoft.com/office/drawing/2014/main" id="{F2D2AA95-CCD6-4323-B15F-7DFF11690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764" y="4801390"/>
            <a:ext cx="3837500" cy="20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482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298197"/>
            <a:ext cx="10018713" cy="213080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Modificare lo sketch precedente in modo che i led:</a:t>
            </a:r>
          </a:p>
          <a:p>
            <a:pPr lvl="1"/>
            <a:r>
              <a:rPr lang="it-IT" dirty="0"/>
              <a:t>Inizialmente si accendano in sequenza uno dopo l’altro</a:t>
            </a:r>
          </a:p>
          <a:p>
            <a:pPr lvl="1"/>
            <a:r>
              <a:rPr lang="it-IT" dirty="0"/>
              <a:t>Alla pressione del pulsante tutti i led si spengono / i led ricominciano ad illuminarsi</a:t>
            </a:r>
          </a:p>
        </p:txBody>
      </p:sp>
      <p:sp>
        <p:nvSpPr>
          <p:cNvPr id="13" name="Titolo 5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pic>
        <p:nvPicPr>
          <p:cNvPr id="9" name="Picture 2" descr="Ingranaggio png 2 » PNG Image">
            <a:extLst>
              <a:ext uri="{FF2B5EF4-FFF2-40B4-BE49-F238E27FC236}">
                <a16:creationId xmlns:a16="http://schemas.microsoft.com/office/drawing/2014/main" id="{F2D2AA95-CCD6-4323-B15F-7DFF11690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764" y="4801390"/>
            <a:ext cx="3837500" cy="20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47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Sviluppate una tastiera con un certo numero di pulsanti che permetta di suonare alcune note</a:t>
            </a:r>
          </a:p>
          <a:p>
            <a:pPr lvl="1"/>
            <a:r>
              <a:rPr lang="it-IT" dirty="0"/>
              <a:t>Ad ogni pulsante è associata una nota</a:t>
            </a:r>
          </a:p>
          <a:p>
            <a:pPr lvl="1"/>
            <a:r>
              <a:rPr lang="it-IT" dirty="0"/>
              <a:t>Alla pressione del pulsante viene suonata la nota relativa</a:t>
            </a:r>
          </a:p>
        </p:txBody>
      </p:sp>
      <p:pic>
        <p:nvPicPr>
          <p:cNvPr id="8194" name="Picture 2" descr="Immagine correlata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1" t="30735" r="31095" b="33120"/>
          <a:stretch/>
        </p:blipFill>
        <p:spPr bwMode="auto">
          <a:xfrm>
            <a:off x="5246451" y="1386881"/>
            <a:ext cx="1735832" cy="169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olo 5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pic>
        <p:nvPicPr>
          <p:cNvPr id="9" name="Picture 2" descr="Ingranaggio png 2 » PNG Image">
            <a:extLst>
              <a:ext uri="{FF2B5EF4-FFF2-40B4-BE49-F238E27FC236}">
                <a16:creationId xmlns:a16="http://schemas.microsoft.com/office/drawing/2014/main" id="{F2D2AA95-CCD6-4323-B15F-7DFF11690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764" y="4801390"/>
            <a:ext cx="3837500" cy="20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46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981200" y="1417638"/>
            <a:ext cx="8229600" cy="4363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2"/>
                </a:solidFill>
              </a:rPr>
              <a:t>SEMAFORO A CHIAMATA</a:t>
            </a:r>
            <a:endParaRPr lang="it-IT" dirty="0"/>
          </a:p>
          <a:p>
            <a:r>
              <a:rPr lang="it-IT" dirty="0"/>
              <a:t>Partendo dal progetto del semaforo già fatto, sviluppate un semaforo a chiamata</a:t>
            </a:r>
          </a:p>
          <a:p>
            <a:pPr lvl="1"/>
            <a:r>
              <a:rPr lang="it-IT" dirty="0"/>
              <a:t>Il semaforo è sempre rosso</a:t>
            </a:r>
          </a:p>
          <a:p>
            <a:pPr lvl="1"/>
            <a:r>
              <a:rPr lang="it-IT" dirty="0"/>
              <a:t>Quando si preme il pulsante, dopo 1s arriva il verde</a:t>
            </a:r>
          </a:p>
          <a:p>
            <a:pPr lvl="1"/>
            <a:r>
              <a:rPr lang="it-IT" dirty="0"/>
              <a:t>Il verde rimane attivo per 8s, poi il giallo per 2s e poi torna rosso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Potete integrare il semaforo con un buzzer che suona quando il semaforo è verde</a:t>
            </a:r>
          </a:p>
        </p:txBody>
      </p:sp>
      <p:sp>
        <p:nvSpPr>
          <p:cNvPr id="11" name="Titolo 5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In pratica</a:t>
            </a:r>
          </a:p>
        </p:txBody>
      </p:sp>
      <p:pic>
        <p:nvPicPr>
          <p:cNvPr id="12" name="Picture 2" descr="Ingranaggio png 2 » PNG Image">
            <a:extLst>
              <a:ext uri="{FF2B5EF4-FFF2-40B4-BE49-F238E27FC236}">
                <a16:creationId xmlns:a16="http://schemas.microsoft.com/office/drawing/2014/main" id="{3FF7B87A-22BB-47FC-97B6-56EB4D274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330" y="5209058"/>
            <a:ext cx="3063934" cy="161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uonconvento, tre nuovi semafori a chiamata saranno installati ...">
            <a:extLst>
              <a:ext uri="{FF2B5EF4-FFF2-40B4-BE49-F238E27FC236}">
                <a16:creationId xmlns:a16="http://schemas.microsoft.com/office/drawing/2014/main" id="{5F5CFC82-8215-4C5A-ADEE-9C5E91F5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54" y="114957"/>
            <a:ext cx="2983346" cy="198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61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308683"/>
            <a:ext cx="10018713" cy="360726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DISCO</a:t>
            </a:r>
          </a:p>
          <a:p>
            <a:r>
              <a:rPr lang="it-IT" dirty="0"/>
              <a:t>Sviluppate un circuito con un pulsante, un buzzer e un LED RGB</a:t>
            </a:r>
          </a:p>
          <a:p>
            <a:r>
              <a:rPr lang="it-IT" dirty="0"/>
              <a:t>Quando premete il pulsante il vostro programma suona una musica e il LED RGB si accende e colora in modo casuale (o legato alle note, se preferite)</a:t>
            </a:r>
          </a:p>
          <a:p>
            <a:r>
              <a:rPr lang="it-IT" dirty="0"/>
              <a:t>Quando premete nuovamente il pulsante il tutto si ferma</a:t>
            </a:r>
          </a:p>
        </p:txBody>
      </p:sp>
      <p:sp>
        <p:nvSpPr>
          <p:cNvPr id="13" name="Titolo 5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In pratica</a:t>
            </a:r>
          </a:p>
        </p:txBody>
      </p:sp>
      <p:pic>
        <p:nvPicPr>
          <p:cNvPr id="2050" name="Picture 2" descr="ᐈ Disco light stock images, Royalty Free disco lights photos ...">
            <a:extLst>
              <a:ext uri="{FF2B5EF4-FFF2-40B4-BE49-F238E27FC236}">
                <a16:creationId xmlns:a16="http://schemas.microsoft.com/office/drawing/2014/main" id="{4B6B0B97-52A1-4332-9FC3-78C41345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17" y="17463"/>
            <a:ext cx="3557683" cy="213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ngranaggio png 2 » PNG Image">
            <a:extLst>
              <a:ext uri="{FF2B5EF4-FFF2-40B4-BE49-F238E27FC236}">
                <a16:creationId xmlns:a16="http://schemas.microsoft.com/office/drawing/2014/main" id="{2E85E9F1-AF76-4B16-AF50-7FC06D90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27" y="4528805"/>
            <a:ext cx="4354738" cy="22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6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7499"/>
          </a:xfrm>
        </p:spPr>
        <p:txBody>
          <a:bodyPr/>
          <a:lstStyle/>
          <a:p>
            <a:r>
              <a:rPr lang="it-IT" dirty="0"/>
              <a:t>Collegamento e configurazione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5520" y="1600200"/>
            <a:ext cx="8712968" cy="5121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Avviamo l’IDE di Arduino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Colleghiamo la scheda al PC tramite cavo USB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Una volta collegata la scheda, dobbiamo informare l’IDE </a:t>
            </a:r>
          </a:p>
          <a:p>
            <a:pPr marL="914400" lvl="1" indent="-514350"/>
            <a:r>
              <a:rPr lang="it-IT" dirty="0"/>
              <a:t>Riguardo alla tipologia di scheda</a:t>
            </a:r>
          </a:p>
          <a:p>
            <a:pPr marL="914400" lvl="2" indent="0">
              <a:buNone/>
            </a:pPr>
            <a:r>
              <a:rPr lang="it-IT" dirty="0"/>
              <a:t>Strumenti → Tipo Arduino → Arduino UNO</a:t>
            </a:r>
          </a:p>
          <a:p>
            <a:pPr marL="914400" lvl="1" indent="-514350"/>
            <a:r>
              <a:rPr lang="it-IT" dirty="0"/>
              <a:t>Riguardo alla porta seriale a cui                                              è connessa la scheda</a:t>
            </a:r>
          </a:p>
          <a:p>
            <a:pPr marL="914400" lvl="2" indent="0">
              <a:buNone/>
            </a:pPr>
            <a:r>
              <a:rPr lang="it-IT" dirty="0"/>
              <a:t>Strumenti →  Porta seriale →  …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Nuovo sketch (se necessario)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545" y="4425950"/>
            <a:ext cx="34766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94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260060"/>
            <a:ext cx="10018713" cy="1333848"/>
          </a:xfrm>
        </p:spPr>
        <p:txBody>
          <a:bodyPr/>
          <a:lstStyle/>
          <a:p>
            <a:r>
              <a:rPr lang="it-IT" dirty="0"/>
              <a:t>Pulsante a stato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1258350"/>
            <a:ext cx="10018713" cy="3087148"/>
          </a:xfrm>
        </p:spPr>
        <p:txBody>
          <a:bodyPr/>
          <a:lstStyle/>
          <a:p>
            <a:r>
              <a:rPr lang="it-IT" dirty="0"/>
              <a:t>Analizziamo ora il comportamento </a:t>
            </a:r>
            <a:r>
              <a:rPr lang="it-IT" b="1" dirty="0"/>
              <a:t>«a stato»</a:t>
            </a:r>
            <a:r>
              <a:rPr lang="it-IT" dirty="0"/>
              <a:t>: ci sono stati diversi (per esempio led acceso e led spento), premendo il pulsante si passa alternativamente da uno all’altro</a:t>
            </a:r>
          </a:p>
          <a:p>
            <a:pPr lvl="1"/>
            <a:r>
              <a:rPr lang="it-IT" dirty="0"/>
              <a:t>LED spento, premo &gt;&gt;&gt; LED acceso</a:t>
            </a:r>
          </a:p>
          <a:p>
            <a:pPr lvl="1"/>
            <a:r>
              <a:rPr lang="it-IT" dirty="0"/>
              <a:t>LED acceso, premo &gt;&gt;&gt; LED spento</a:t>
            </a:r>
          </a:p>
        </p:txBody>
      </p:sp>
    </p:spTree>
    <p:extLst>
      <p:ext uri="{BB962C8B-B14F-4D97-AF65-F5344CB8AC3E}">
        <p14:creationId xmlns:p14="http://schemas.microsoft.com/office/powerpoint/2010/main" val="1534426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71171"/>
            <a:ext cx="10018713" cy="990592"/>
          </a:xfrm>
        </p:spPr>
        <p:txBody>
          <a:bodyPr/>
          <a:lstStyle/>
          <a:p>
            <a:r>
              <a:rPr lang="it-IT" dirty="0"/>
              <a:t>Automa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18534" y="354821"/>
            <a:ext cx="10018713" cy="3124201"/>
          </a:xfrm>
        </p:spPr>
        <p:txBody>
          <a:bodyPr/>
          <a:lstStyle/>
          <a:p>
            <a:r>
              <a:rPr lang="it-IT" dirty="0"/>
              <a:t>Un </a:t>
            </a:r>
            <a:r>
              <a:rPr lang="it-IT" b="1" dirty="0"/>
              <a:t>automa a stati finiti </a:t>
            </a:r>
            <a:r>
              <a:rPr lang="it-IT" dirty="0"/>
              <a:t>è un modello che permette di formalizzare il comportamento di molti sistemi</a:t>
            </a:r>
          </a:p>
        </p:txBody>
      </p:sp>
      <p:sp>
        <p:nvSpPr>
          <p:cNvPr id="6" name="Ovale 5"/>
          <p:cNvSpPr/>
          <p:nvPr/>
        </p:nvSpPr>
        <p:spPr>
          <a:xfrm>
            <a:off x="6394841" y="3260905"/>
            <a:ext cx="936104" cy="9361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OFF</a:t>
            </a:r>
          </a:p>
        </p:txBody>
      </p:sp>
      <p:sp>
        <p:nvSpPr>
          <p:cNvPr id="7" name="Ovale 6"/>
          <p:cNvSpPr/>
          <p:nvPr/>
        </p:nvSpPr>
        <p:spPr>
          <a:xfrm>
            <a:off x="9290441" y="3260905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ON</a:t>
            </a:r>
          </a:p>
        </p:txBody>
      </p:sp>
      <p:cxnSp>
        <p:nvCxnSpPr>
          <p:cNvPr id="8" name="Connettore 7 7"/>
          <p:cNvCxnSpPr>
            <a:stCxn id="6" idx="1"/>
            <a:endCxn id="6" idx="3"/>
          </p:cNvCxnSpPr>
          <p:nvPr/>
        </p:nvCxnSpPr>
        <p:spPr>
          <a:xfrm rot="16200000" flipH="1">
            <a:off x="6200967" y="3728957"/>
            <a:ext cx="661926" cy="12700"/>
          </a:xfrm>
          <a:prstGeom prst="curvedConnector5">
            <a:avLst>
              <a:gd name="adj1" fmla="val -34536"/>
              <a:gd name="adj2" fmla="val -6149134"/>
              <a:gd name="adj3" fmla="val 134536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7 8"/>
          <p:cNvCxnSpPr/>
          <p:nvPr/>
        </p:nvCxnSpPr>
        <p:spPr>
          <a:xfrm rot="16200000" flipH="1">
            <a:off x="9786280" y="3728957"/>
            <a:ext cx="661926" cy="12700"/>
          </a:xfrm>
          <a:prstGeom prst="curvedConnector5">
            <a:avLst>
              <a:gd name="adj1" fmla="val -34536"/>
              <a:gd name="adj2" fmla="val 5965157"/>
              <a:gd name="adj3" fmla="val 134536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7 9"/>
          <p:cNvCxnSpPr>
            <a:stCxn id="6" idx="5"/>
            <a:endCxn id="7" idx="3"/>
          </p:cNvCxnSpPr>
          <p:nvPr/>
        </p:nvCxnSpPr>
        <p:spPr>
          <a:xfrm rot="16200000" flipH="1">
            <a:off x="8310693" y="2943083"/>
            <a:ext cx="12700" cy="2233674"/>
          </a:xfrm>
          <a:prstGeom prst="curvedConnector3">
            <a:avLst>
              <a:gd name="adj1" fmla="val 2879441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7 10"/>
          <p:cNvCxnSpPr/>
          <p:nvPr/>
        </p:nvCxnSpPr>
        <p:spPr>
          <a:xfrm rot="16200000" flipV="1">
            <a:off x="8272497" y="2280491"/>
            <a:ext cx="12700" cy="2233674"/>
          </a:xfrm>
          <a:prstGeom prst="curvedConnector3">
            <a:avLst>
              <a:gd name="adj1" fmla="val 2879441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7945986" y="402562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HIGH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972299" y="271067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HIGH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120248" y="3550641"/>
            <a:ext cx="66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LOW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10894213" y="3544291"/>
            <a:ext cx="66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LOW</a:t>
            </a:r>
          </a:p>
        </p:txBody>
      </p:sp>
      <p:graphicFrame>
        <p:nvGraphicFramePr>
          <p:cNvPr id="16" name="Tabel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20505"/>
              </p:ext>
            </p:extLst>
          </p:nvPr>
        </p:nvGraphicFramePr>
        <p:xfrm>
          <a:off x="6992316" y="5233638"/>
          <a:ext cx="28441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CasellaDiTesto 16"/>
          <p:cNvSpPr txBox="1"/>
          <p:nvPr/>
        </p:nvSpPr>
        <p:spPr>
          <a:xfrm>
            <a:off x="1484310" y="3944044"/>
            <a:ext cx="3218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automa può essere descritto mediante un </a:t>
            </a:r>
            <a:r>
              <a:rPr lang="it-IT" dirty="0">
                <a:solidFill>
                  <a:schemeClr val="accent1"/>
                </a:solidFill>
              </a:rPr>
              <a:t>diagramma degli stati</a:t>
            </a:r>
            <a:r>
              <a:rPr lang="it-IT" dirty="0"/>
              <a:t> o una </a:t>
            </a:r>
            <a:r>
              <a:rPr lang="it-IT" dirty="0">
                <a:solidFill>
                  <a:schemeClr val="accent1"/>
                </a:solidFill>
              </a:rPr>
              <a:t>tabella di transizione</a:t>
            </a:r>
          </a:p>
        </p:txBody>
      </p:sp>
    </p:spTree>
    <p:extLst>
      <p:ext uri="{BB962C8B-B14F-4D97-AF65-F5344CB8AC3E}">
        <p14:creationId xmlns:p14="http://schemas.microsoft.com/office/powerpoint/2010/main" val="1047390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83643" y="249574"/>
            <a:ext cx="10018713" cy="706772"/>
          </a:xfrm>
        </p:spPr>
        <p:txBody>
          <a:bodyPr/>
          <a:lstStyle/>
          <a:p>
            <a:r>
              <a:rPr lang="it-IT" dirty="0"/>
              <a:t>Codice dell’automa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38" y="1280718"/>
            <a:ext cx="8461875" cy="492327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600056" y="3401515"/>
            <a:ext cx="4049057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Ad ogni ciclo controllo lo stato del pulsante: se è premuto modifico lo stato del LED e applico il tutto</a:t>
            </a:r>
          </a:p>
        </p:txBody>
      </p:sp>
    </p:spTree>
    <p:extLst>
      <p:ext uri="{BB962C8B-B14F-4D97-AF65-F5344CB8AC3E}">
        <p14:creationId xmlns:p14="http://schemas.microsoft.com/office/powerpoint/2010/main" val="830473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705062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PULSANTE A STATO - ESTESO</a:t>
            </a:r>
          </a:p>
          <a:p>
            <a:r>
              <a:rPr lang="it-IT" dirty="0"/>
              <a:t>Estendete il progetto del pulsante a stati con 4 stati</a:t>
            </a:r>
          </a:p>
          <a:p>
            <a:pPr lvl="1"/>
            <a:r>
              <a:rPr lang="it-IT" dirty="0"/>
              <a:t>Acceso, spento, lampeggiante lento e lampeggiante veloce</a:t>
            </a:r>
          </a:p>
        </p:txBody>
      </p:sp>
      <p:sp>
        <p:nvSpPr>
          <p:cNvPr id="9" name="Titolo 5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it-IT" dirty="0">
                <a:solidFill>
                  <a:schemeClr val="tx2"/>
                </a:solidFill>
              </a:rPr>
              <a:t>In pratica</a:t>
            </a:r>
          </a:p>
        </p:txBody>
      </p:sp>
      <p:pic>
        <p:nvPicPr>
          <p:cNvPr id="10" name="Picture 2" descr="Ingranaggio png 2 » PNG Image">
            <a:extLst>
              <a:ext uri="{FF2B5EF4-FFF2-40B4-BE49-F238E27FC236}">
                <a16:creationId xmlns:a16="http://schemas.microsoft.com/office/drawing/2014/main" id="{6854F40E-FFD6-4080-BF3A-1F8D3A42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25" y="3766657"/>
            <a:ext cx="5800940" cy="3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9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352338"/>
            <a:ext cx="10018713" cy="924913"/>
          </a:xfrm>
        </p:spPr>
        <p:txBody>
          <a:bodyPr/>
          <a:lstStyle/>
          <a:p>
            <a:r>
              <a:rPr lang="it-IT" dirty="0"/>
              <a:t>Programma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39272" y="1421769"/>
            <a:ext cx="8229600" cy="79208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Apriamo l’editor e scriviamo il seguente codice</a:t>
            </a:r>
          </a:p>
        </p:txBody>
      </p:sp>
      <p:sp>
        <p:nvSpPr>
          <p:cNvPr id="7" name="Rettangolo 6"/>
          <p:cNvSpPr/>
          <p:nvPr/>
        </p:nvSpPr>
        <p:spPr>
          <a:xfrm>
            <a:off x="7832098" y="2164429"/>
            <a:ext cx="3124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Ciclicamente 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Accende il led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Aspetta un secondo      (1000 </a:t>
            </a:r>
            <a:r>
              <a:rPr lang="it-IT" sz="2400" dirty="0" err="1"/>
              <a:t>ms</a:t>
            </a:r>
            <a:r>
              <a:rPr lang="it-IT" sz="2400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Spegne il led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Aspetta un secondo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72" y="2240468"/>
            <a:ext cx="5979152" cy="363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9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9110"/>
          </a:xfrm>
        </p:spPr>
        <p:txBody>
          <a:bodyPr/>
          <a:lstStyle/>
          <a:p>
            <a:r>
              <a:rPr lang="it-IT" dirty="0"/>
              <a:t>Caricamento (1/2)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651308"/>
          </a:xfrm>
        </p:spPr>
        <p:txBody>
          <a:bodyPr>
            <a:normAutofit/>
          </a:bodyPr>
          <a:lstStyle/>
          <a:p>
            <a:r>
              <a:rPr lang="it-IT" dirty="0"/>
              <a:t>Compiliamo, verifichiamo e carichiamo sulla scheda </a:t>
            </a:r>
          </a:p>
          <a:p>
            <a:pPr lvl="1"/>
            <a:r>
              <a:rPr lang="it-IT" dirty="0"/>
              <a:t>La scheda interrompe ciò che stava eseguendo, carica il nuovo programma in memoria e lo esegue</a:t>
            </a:r>
          </a:p>
          <a:p>
            <a:r>
              <a:rPr lang="it-IT" dirty="0"/>
              <a:t>Durante il trasferimento: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appare il messaggio: </a:t>
            </a:r>
            <a:r>
              <a:rPr lang="it-IT" b="1" dirty="0" err="1"/>
              <a:t>Uploading</a:t>
            </a:r>
            <a:r>
              <a:rPr lang="it-IT" b="1" dirty="0"/>
              <a:t> to I/O Board…</a:t>
            </a:r>
            <a:r>
              <a:rPr lang="it-IT" dirty="0"/>
              <a:t> e la dimensione in byte del vostro sketch e alla fine compare il messaggio: “</a:t>
            </a:r>
            <a:r>
              <a:rPr lang="it-IT" b="1" dirty="0" err="1"/>
              <a:t>Done</a:t>
            </a:r>
            <a:r>
              <a:rPr lang="it-IT" b="1" dirty="0"/>
              <a:t> </a:t>
            </a:r>
            <a:r>
              <a:rPr lang="it-IT" b="1" dirty="0" err="1"/>
              <a:t>uploading</a:t>
            </a:r>
            <a:r>
              <a:rPr lang="it-IT" dirty="0"/>
              <a:t>”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63" y="976395"/>
            <a:ext cx="484381" cy="477922"/>
          </a:xfrm>
          <a:prstGeom prst="rect">
            <a:avLst/>
          </a:prstGeom>
        </p:spPr>
      </p:pic>
      <p:pic>
        <p:nvPicPr>
          <p:cNvPr id="1026" name="Picture 2" descr="http://www.maffucci.it/wp-content/uploads/2010/11/arduino0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33"/>
          <a:stretch/>
        </p:blipFill>
        <p:spPr bwMode="auto">
          <a:xfrm>
            <a:off x="3752850" y="4938010"/>
            <a:ext cx="4686300" cy="12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33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1" y="367497"/>
            <a:ext cx="10018713" cy="1025076"/>
          </a:xfrm>
        </p:spPr>
        <p:txBody>
          <a:bodyPr/>
          <a:lstStyle/>
          <a:p>
            <a:r>
              <a:rPr lang="it-IT" dirty="0"/>
              <a:t>Caricamento (2/2)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5562600" cy="3556992"/>
          </a:xfrm>
        </p:spPr>
        <p:txBody>
          <a:bodyPr>
            <a:normAutofit/>
          </a:bodyPr>
          <a:lstStyle/>
          <a:p>
            <a:r>
              <a:rPr lang="it-IT" dirty="0"/>
              <a:t>Durante il trasferimento: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it-IT" dirty="0"/>
              <a:t>Sulla scheda i led identificati con </a:t>
            </a:r>
            <a:r>
              <a:rPr lang="it-IT" b="1" dirty="0"/>
              <a:t>RX</a:t>
            </a:r>
            <a:r>
              <a:rPr lang="it-IT" dirty="0"/>
              <a:t> e </a:t>
            </a:r>
            <a:r>
              <a:rPr lang="it-IT" b="1" dirty="0"/>
              <a:t>TX</a:t>
            </a:r>
            <a:r>
              <a:rPr lang="it-IT" dirty="0"/>
              <a:t> lampeggiano, ogni volta che viene inviato un byte e durante la fase di </a:t>
            </a:r>
            <a:r>
              <a:rPr lang="it-IT" dirty="0" err="1"/>
              <a:t>uploading</a:t>
            </a:r>
            <a:r>
              <a:rPr lang="it-IT" dirty="0"/>
              <a:t> del programma lampeggiano continuamente</a:t>
            </a:r>
          </a:p>
          <a:p>
            <a:pPr marL="571500" indent="-514350"/>
            <a:endParaRPr lang="it-IT" dirty="0"/>
          </a:p>
          <a:p>
            <a:pPr marL="571500" indent="-514350"/>
            <a:endParaRPr lang="it-IT" dirty="0"/>
          </a:p>
          <a:p>
            <a:pPr marL="571500" indent="-514350"/>
            <a:endParaRPr lang="it-IT" dirty="0"/>
          </a:p>
          <a:p>
            <a:endParaRPr lang="it-IT" dirty="0"/>
          </a:p>
        </p:txBody>
      </p:sp>
      <p:pic>
        <p:nvPicPr>
          <p:cNvPr id="2050" name="Picture 2" descr="http://www.maffucci.it/wp-content/uploads/2010/11/arduino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55"/>
          <a:stretch/>
        </p:blipFill>
        <p:spPr bwMode="auto">
          <a:xfrm>
            <a:off x="7715938" y="2204865"/>
            <a:ext cx="2952062" cy="16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1981200" y="4224610"/>
            <a:ext cx="8579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14350">
              <a:buFont typeface="Arial" panose="020B0604020202020204" pitchFamily="34" charset="0"/>
              <a:buChar char="•"/>
            </a:pPr>
            <a:r>
              <a:rPr lang="it-IT" sz="3000" dirty="0"/>
              <a:t>Al termine lo sketch sarà mandato in esecuzione dalla scheda: il led lampeggerà fino a quando la scheda sarà alimentata</a:t>
            </a:r>
          </a:p>
        </p:txBody>
      </p:sp>
    </p:spTree>
    <p:extLst>
      <p:ext uri="{BB962C8B-B14F-4D97-AF65-F5344CB8AC3E}">
        <p14:creationId xmlns:p14="http://schemas.microsoft.com/office/powerpoint/2010/main" val="395487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75922" y="260648"/>
            <a:ext cx="10018713" cy="782273"/>
          </a:xfrm>
        </p:spPr>
        <p:txBody>
          <a:bodyPr/>
          <a:lstStyle/>
          <a:p>
            <a:r>
              <a:rPr lang="it-IT" dirty="0"/>
              <a:t>Note sull’alimentazione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it-IT" dirty="0"/>
              <a:t>La scheda può essere alimentata da:</a:t>
            </a:r>
          </a:p>
          <a:p>
            <a:pPr lvl="1"/>
            <a:r>
              <a:rPr lang="it-IT" dirty="0"/>
              <a:t>Alimentatore esterno</a:t>
            </a:r>
          </a:p>
          <a:p>
            <a:pPr lvl="1"/>
            <a:r>
              <a:rPr lang="it-IT" dirty="0"/>
              <a:t>Porta USB (collegato a PC o </a:t>
            </a:r>
            <a:r>
              <a:rPr lang="it-IT" dirty="0" err="1"/>
              <a:t>powerbank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Batteria 9 V</a:t>
            </a:r>
          </a:p>
          <a:p>
            <a:r>
              <a:rPr lang="it-IT" dirty="0"/>
              <a:t>Quanto dura la batteria? </a:t>
            </a:r>
          </a:p>
          <a:p>
            <a:pPr lvl="1"/>
            <a:r>
              <a:rPr lang="it-IT" dirty="0"/>
              <a:t>Scheda Arduino assorbe 40 </a:t>
            </a:r>
            <a:r>
              <a:rPr lang="it-IT" dirty="0" err="1"/>
              <a:t>mA</a:t>
            </a:r>
            <a:endParaRPr lang="it-IT" dirty="0"/>
          </a:p>
          <a:p>
            <a:pPr lvl="1"/>
            <a:r>
              <a:rPr lang="it-IT" dirty="0"/>
              <a:t>Batteria da 9 V ha una capacità di 400 </a:t>
            </a:r>
            <a:r>
              <a:rPr lang="it-IT" dirty="0" err="1"/>
              <a:t>mA</a:t>
            </a:r>
            <a:r>
              <a:rPr lang="it-IT" dirty="0"/>
              <a:t>/h</a:t>
            </a:r>
          </a:p>
          <a:p>
            <a:pPr lvl="1"/>
            <a:r>
              <a:rPr lang="it-IT" dirty="0"/>
              <a:t>Alimentando la sola scheda abbiamo 400/40=10 h</a:t>
            </a:r>
          </a:p>
          <a:p>
            <a:pPr lvl="1"/>
            <a:r>
              <a:rPr lang="it-IT" dirty="0"/>
              <a:t>Ogni componente aggiuntivo assorbe corrente</a:t>
            </a:r>
          </a:p>
          <a:p>
            <a:pPr lvl="2"/>
            <a:r>
              <a:rPr lang="it-IT" dirty="0"/>
              <a:t>Led 20 </a:t>
            </a:r>
            <a:r>
              <a:rPr lang="it-IT" dirty="0" err="1"/>
              <a:t>mA</a:t>
            </a:r>
            <a:r>
              <a:rPr lang="it-IT" dirty="0"/>
              <a:t>, motore 150 </a:t>
            </a:r>
            <a:r>
              <a:rPr lang="it-IT" dirty="0" err="1"/>
              <a:t>mA</a:t>
            </a:r>
            <a:r>
              <a:rPr lang="it-IT" dirty="0"/>
              <a:t>, …</a:t>
            </a:r>
          </a:p>
          <a:p>
            <a:endParaRPr lang="it-IT" dirty="0"/>
          </a:p>
        </p:txBody>
      </p:sp>
      <p:sp>
        <p:nvSpPr>
          <p:cNvPr id="6" name="Parentesi graffa chiusa 5"/>
          <p:cNvSpPr/>
          <p:nvPr/>
        </p:nvSpPr>
        <p:spPr>
          <a:xfrm>
            <a:off x="8616280" y="2636912"/>
            <a:ext cx="216024" cy="720080"/>
          </a:xfrm>
          <a:prstGeom prst="rightBrace">
            <a:avLst>
              <a:gd name="adj1" fmla="val 465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9017820" y="2766119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Stand alone</a:t>
            </a:r>
          </a:p>
        </p:txBody>
      </p:sp>
    </p:spTree>
    <p:extLst>
      <p:ext uri="{BB962C8B-B14F-4D97-AF65-F5344CB8AC3E}">
        <p14:creationId xmlns:p14="http://schemas.microsoft.com/office/powerpoint/2010/main" val="200642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1" y="117447"/>
            <a:ext cx="10018713" cy="949354"/>
          </a:xfrm>
        </p:spPr>
        <p:txBody>
          <a:bodyPr/>
          <a:lstStyle/>
          <a:p>
            <a:r>
              <a:rPr lang="it-IT" dirty="0"/>
              <a:t>In pratica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484310" y="1380696"/>
            <a:ext cx="10018713" cy="27767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Accendere e spegnere il led modificando la durata dello sketch visto insieme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Collegare un secondo led ed accenderli in sequenza alternata</a:t>
            </a:r>
          </a:p>
          <a:p>
            <a:pPr marL="457200" lvl="0" indent="-457200">
              <a:buFont typeface="+mj-lt"/>
              <a:buAutoNum type="arabicPeriod"/>
            </a:pPr>
            <a:endParaRPr lang="it-IT" dirty="0"/>
          </a:p>
          <a:p>
            <a:pPr lvl="0"/>
            <a:endParaRPr lang="it-IT" dirty="0"/>
          </a:p>
          <a:p>
            <a:endParaRPr lang="it-IT" dirty="0"/>
          </a:p>
        </p:txBody>
      </p:sp>
      <p:pic>
        <p:nvPicPr>
          <p:cNvPr id="1026" name="Picture 2" descr="Ingranaggio png 2 » PNG Image">
            <a:extLst>
              <a:ext uri="{FF2B5EF4-FFF2-40B4-BE49-F238E27FC236}">
                <a16:creationId xmlns:a16="http://schemas.microsoft.com/office/drawing/2014/main" id="{A937DD6D-C664-44E4-97FE-00810195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325" y="3766657"/>
            <a:ext cx="5800940" cy="305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805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F9520077-CDA8-4753-9461-58AFF4CF86DA}"/>
</file>

<file path=customXml/itemProps2.xml><?xml version="1.0" encoding="utf-8"?>
<ds:datastoreItem xmlns:ds="http://schemas.openxmlformats.org/officeDocument/2006/customXml" ds:itemID="{0D6FDBE9-9B16-41F9-BCA8-D0AB28B4CDD9}"/>
</file>

<file path=customXml/itemProps3.xml><?xml version="1.0" encoding="utf-8"?>
<ds:datastoreItem xmlns:ds="http://schemas.openxmlformats.org/officeDocument/2006/customXml" ds:itemID="{7C469787-FAF9-45F5-AE34-39945C8356CD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292</TotalTime>
  <Words>1482</Words>
  <Application>Microsoft Office PowerPoint</Application>
  <PresentationFormat>Widescreen</PresentationFormat>
  <Paragraphs>205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8" baseType="lpstr">
      <vt:lpstr>Arial</vt:lpstr>
      <vt:lpstr>Calibri</vt:lpstr>
      <vt:lpstr>Corbel</vt:lpstr>
      <vt:lpstr>Courier New</vt:lpstr>
      <vt:lpstr>Parallasse</vt:lpstr>
      <vt:lpstr>Attuatori: Led Buzzer</vt:lpstr>
      <vt:lpstr>Light Emitting Diode (LED)</vt:lpstr>
      <vt:lpstr>Circuito</vt:lpstr>
      <vt:lpstr>Collegamento e configurazione</vt:lpstr>
      <vt:lpstr>Programma</vt:lpstr>
      <vt:lpstr>Caricamento (1/2)</vt:lpstr>
      <vt:lpstr>Caricamento (2/2)</vt:lpstr>
      <vt:lpstr>Note sull’alimentazione</vt:lpstr>
      <vt:lpstr>In pratica</vt:lpstr>
      <vt:lpstr>Pin digitali e PWM</vt:lpstr>
      <vt:lpstr>Pin digitale</vt:lpstr>
      <vt:lpstr>Pin PWM</vt:lpstr>
      <vt:lpstr>Pin PWM: come funziona?</vt:lpstr>
      <vt:lpstr>In pratica</vt:lpstr>
      <vt:lpstr>LED RGB</vt:lpstr>
      <vt:lpstr>LED RGB</vt:lpstr>
      <vt:lpstr>Circuito</vt:lpstr>
      <vt:lpstr>Codice</vt:lpstr>
      <vt:lpstr>In pratica</vt:lpstr>
      <vt:lpstr>Buzzer</vt:lpstr>
      <vt:lpstr>Buzzer</vt:lpstr>
      <vt:lpstr>Collegamento</vt:lpstr>
      <vt:lpstr>Codice</vt:lpstr>
      <vt:lpstr>Funzione riservata: tone </vt:lpstr>
      <vt:lpstr>Funzione riservata: notone </vt:lpstr>
      <vt:lpstr>beep</vt:lpstr>
      <vt:lpstr>Esempio complesso</vt:lpstr>
      <vt:lpstr>In pratica</vt:lpstr>
      <vt:lpstr>Pulsante (switch)</vt:lpstr>
      <vt:lpstr>Micro switch</vt:lpstr>
      <vt:lpstr>Pulsante in PULLUP (1)</vt:lpstr>
      <vt:lpstr>Pulsante in PULLUP (2)</vt:lpstr>
      <vt:lpstr>Codice PULLUP</vt:lpstr>
      <vt:lpstr>In pratica</vt:lpstr>
      <vt:lpstr>In pratica</vt:lpstr>
      <vt:lpstr>In pratica</vt:lpstr>
      <vt:lpstr>In pratica</vt:lpstr>
      <vt:lpstr>In pratica</vt:lpstr>
      <vt:lpstr>In pratica</vt:lpstr>
      <vt:lpstr>Pulsante a stato</vt:lpstr>
      <vt:lpstr>Automa</vt:lpstr>
      <vt:lpstr>Codice dell’automa</vt:lpstr>
      <vt:lpstr>In pratica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Arduino</dc:title>
  <dc:creator>Andrea Bidinost</dc:creator>
  <cp:lastModifiedBy>Andrea Bidinost</cp:lastModifiedBy>
  <cp:revision>21</cp:revision>
  <dcterms:created xsi:type="dcterms:W3CDTF">2020-04-14T07:43:38Z</dcterms:created>
  <dcterms:modified xsi:type="dcterms:W3CDTF">2020-04-17T17:45:19Z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