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0"/>
  </p:notesMasterIdLst>
  <p:sldIdLst>
    <p:sldId id="256" r:id="rId2"/>
    <p:sldId id="362" r:id="rId3"/>
    <p:sldId id="352" r:id="rId4"/>
    <p:sldId id="353" r:id="rId5"/>
    <p:sldId id="354" r:id="rId6"/>
    <p:sldId id="356" r:id="rId7"/>
    <p:sldId id="359" r:id="rId8"/>
    <p:sldId id="374" r:id="rId9"/>
    <p:sldId id="378" r:id="rId10"/>
    <p:sldId id="379" r:id="rId11"/>
    <p:sldId id="288" r:id="rId12"/>
    <p:sldId id="289" r:id="rId13"/>
    <p:sldId id="377" r:id="rId14"/>
    <p:sldId id="290" r:id="rId15"/>
    <p:sldId id="292" r:id="rId16"/>
    <p:sldId id="293" r:id="rId17"/>
    <p:sldId id="375" r:id="rId18"/>
    <p:sldId id="376" r:id="rId19"/>
    <p:sldId id="300" r:id="rId20"/>
    <p:sldId id="373" r:id="rId21"/>
    <p:sldId id="333" r:id="rId22"/>
    <p:sldId id="342" r:id="rId23"/>
    <p:sldId id="341" r:id="rId24"/>
    <p:sldId id="343" r:id="rId25"/>
    <p:sldId id="344" r:id="rId26"/>
    <p:sldId id="340" r:id="rId27"/>
    <p:sldId id="346" r:id="rId28"/>
    <p:sldId id="3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2289AFDF-C128-47CE-BD2A-BD35411D294B}"/>
    <pc:docChg chg="modSld">
      <pc:chgData name="ANDREA BIDINOST" userId="1fe09951-2d66-4612-aad4-8a1d17337cdc" providerId="ADAL" clId="{2289AFDF-C128-47CE-BD2A-BD35411D294B}" dt="2022-03-07T10:10:14.056" v="27" actId="1076"/>
      <pc:docMkLst>
        <pc:docMk/>
      </pc:docMkLst>
      <pc:sldChg chg="modSp mod">
        <pc:chgData name="ANDREA BIDINOST" userId="1fe09951-2d66-4612-aad4-8a1d17337cdc" providerId="ADAL" clId="{2289AFDF-C128-47CE-BD2A-BD35411D294B}" dt="2022-03-07T10:10:14.056" v="27" actId="1076"/>
        <pc:sldMkLst>
          <pc:docMk/>
          <pc:sldMk cId="119789481" sldId="378"/>
        </pc:sldMkLst>
        <pc:spChg chg="mod">
          <ac:chgData name="ANDREA BIDINOST" userId="1fe09951-2d66-4612-aad4-8a1d17337cdc" providerId="ADAL" clId="{2289AFDF-C128-47CE-BD2A-BD35411D294B}" dt="2022-03-07T10:10:09.020" v="25" actId="14100"/>
          <ac:spMkLst>
            <pc:docMk/>
            <pc:sldMk cId="119789481" sldId="378"/>
            <ac:spMk id="7" creationId="{00000000-0000-0000-0000-000000000000}"/>
          </ac:spMkLst>
        </pc:spChg>
        <pc:picChg chg="mod">
          <ac:chgData name="ANDREA BIDINOST" userId="1fe09951-2d66-4612-aad4-8a1d17337cdc" providerId="ADAL" clId="{2289AFDF-C128-47CE-BD2A-BD35411D294B}" dt="2022-03-07T10:10:14.056" v="27" actId="1076"/>
          <ac:picMkLst>
            <pc:docMk/>
            <pc:sldMk cId="119789481" sldId="378"/>
            <ac:picMk id="5" creationId="{065DB7AC-AE62-4BC0-BFCA-2F994FC81B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1DC4D-34D5-4F5C-89D3-83C1C9AD5A5F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8EC1-811E-4C0A-821D-0FA14C64B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85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06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94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6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7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7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1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9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7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2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CAFF9-9AC4-4865-98AE-1FE039CB942D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8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ettiarduino.com/uploads/8/1/0/8/81088074/dht-sensor-library-master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3183543"/>
          </a:xfrm>
        </p:spPr>
        <p:txBody>
          <a:bodyPr>
            <a:normAutofit/>
          </a:bodyPr>
          <a:lstStyle/>
          <a:p>
            <a:r>
              <a:rPr lang="it-IT" dirty="0"/>
              <a:t>Temperatura</a:t>
            </a:r>
            <a:br>
              <a:rPr lang="it-IT" dirty="0"/>
            </a:br>
            <a:r>
              <a:rPr lang="it-IT" dirty="0"/>
              <a:t>Luminosità</a:t>
            </a:r>
            <a:br>
              <a:rPr lang="it-IT" dirty="0"/>
            </a:br>
            <a:r>
              <a:rPr lang="it-IT" dirty="0"/>
              <a:t>Distanza</a:t>
            </a:r>
          </a:p>
        </p:txBody>
      </p:sp>
    </p:spTree>
    <p:extLst>
      <p:ext uri="{BB962C8B-B14F-4D97-AF65-F5344CB8AC3E}">
        <p14:creationId xmlns:p14="http://schemas.microsoft.com/office/powerpoint/2010/main" val="376069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584978" y="196244"/>
            <a:ext cx="10018713" cy="1929468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L’automa precedente si può vedere anche in questo modo:</a:t>
            </a:r>
          </a:p>
          <a:p>
            <a:endParaRPr lang="it-IT" dirty="0"/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A8619A6B-8CF6-4580-9CA6-E6A52187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277" y="5310743"/>
            <a:ext cx="2870987" cy="151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534A7C5-87F1-4397-9C8C-BFD467492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09"/>
          <a:stretch/>
        </p:blipFill>
        <p:spPr>
          <a:xfrm>
            <a:off x="1584978" y="1534974"/>
            <a:ext cx="7420477" cy="3788051"/>
          </a:xfrm>
          <a:prstGeom prst="rect">
            <a:avLst/>
          </a:prstGeom>
        </p:spPr>
      </p:pic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CB9A4D1-E645-4F62-80F8-ED9F82944022}"/>
              </a:ext>
            </a:extLst>
          </p:cNvPr>
          <p:cNvSpPr txBox="1">
            <a:spLocks/>
          </p:cNvSpPr>
          <p:nvPr/>
        </p:nvSpPr>
        <p:spPr>
          <a:xfrm>
            <a:off x="9005455" y="1865979"/>
            <a:ext cx="3084004" cy="286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S0</a:t>
            </a:r>
            <a:r>
              <a:rPr lang="it-IT" dirty="0"/>
              <a:t>: Led rosso acceso, il resto spento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4"/>
                </a:solidFill>
              </a:rPr>
              <a:t>S1</a:t>
            </a:r>
            <a:r>
              <a:rPr lang="it-IT" dirty="0"/>
              <a:t>: Led verde acceso, il resto spento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3"/>
                </a:solidFill>
              </a:rPr>
              <a:t>S2</a:t>
            </a:r>
            <a:r>
              <a:rPr lang="it-IT" dirty="0"/>
              <a:t>: Mostro la temperatura nel monitor</a:t>
            </a:r>
          </a:p>
          <a:p>
            <a:pPr marL="0" indent="0">
              <a:buNone/>
            </a:pPr>
            <a:r>
              <a:rPr lang="it-IT" dirty="0">
                <a:solidFill>
                  <a:srgbClr val="7030A0"/>
                </a:solidFill>
              </a:rPr>
              <a:t>S3</a:t>
            </a:r>
            <a:r>
              <a:rPr lang="it-IT" dirty="0"/>
              <a:t>: Buzzer emette un suono</a:t>
            </a:r>
          </a:p>
        </p:txBody>
      </p:sp>
    </p:spTree>
    <p:extLst>
      <p:ext uri="{BB962C8B-B14F-4D97-AF65-F5344CB8AC3E}">
        <p14:creationId xmlns:p14="http://schemas.microsoft.com/office/powerpoint/2010/main" val="336091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isultati immagini per sun 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58" y="0"/>
            <a:ext cx="9158748" cy="535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2513556" y="4084739"/>
            <a:ext cx="8930747" cy="2110382"/>
          </a:xfrm>
        </p:spPr>
        <p:txBody>
          <a:bodyPr/>
          <a:lstStyle/>
          <a:p>
            <a:r>
              <a:rPr lang="it-IT" dirty="0" err="1"/>
              <a:t>Fotoresistenza</a:t>
            </a:r>
            <a:endParaRPr lang="it-IT" dirty="0"/>
          </a:p>
        </p:txBody>
      </p:sp>
      <p:pic>
        <p:nvPicPr>
          <p:cNvPr id="6150" name="Picture 6" descr="Risultati immagini per fotoresisten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81" y="221174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3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25588" y="0"/>
            <a:ext cx="10018713" cy="840996"/>
          </a:xfrm>
        </p:spPr>
        <p:txBody>
          <a:bodyPr/>
          <a:lstStyle/>
          <a:p>
            <a:r>
              <a:rPr lang="it-IT" dirty="0" err="1"/>
              <a:t>Fotoresistenza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it-IT" dirty="0"/>
              <a:t>La </a:t>
            </a:r>
            <a:r>
              <a:rPr lang="it-IT" dirty="0" err="1"/>
              <a:t>fotoresistenza</a:t>
            </a:r>
            <a:r>
              <a:rPr lang="it-IT" dirty="0"/>
              <a:t> LDR (Light 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Resistor</a:t>
            </a:r>
            <a:r>
              <a:rPr lang="it-IT" dirty="0"/>
              <a:t>), è una resistenza che varia il suo valore in base alla luce</a:t>
            </a:r>
          </a:p>
          <a:p>
            <a:pPr lvl="1"/>
            <a:r>
              <a:rPr lang="it-IT" dirty="0"/>
              <a:t>Luce forte → resistenza è piccola</a:t>
            </a:r>
          </a:p>
          <a:p>
            <a:pPr lvl="1"/>
            <a:r>
              <a:rPr lang="it-IT" dirty="0"/>
              <a:t>Buio → resistenza  molto alta. </a:t>
            </a:r>
          </a:p>
          <a:p>
            <a:pPr lvl="1"/>
            <a:r>
              <a:rPr lang="it-IT" dirty="0"/>
              <a:t>Inversamente proporzionale alla luce incidente sulla sua superficie attiva.</a:t>
            </a:r>
          </a:p>
          <a:p>
            <a:r>
              <a:rPr lang="it-IT" dirty="0"/>
              <a:t> Questi sensori di luce possono essere utilizzati per realizzare </a:t>
            </a:r>
            <a:r>
              <a:rPr lang="it-IT" b="1" dirty="0"/>
              <a:t>circuiti crepuscolari </a:t>
            </a:r>
            <a:r>
              <a:rPr lang="it-IT" dirty="0"/>
              <a:t>che agiscono in base alla luminosità</a:t>
            </a:r>
          </a:p>
          <a:p>
            <a:pPr lvl="1"/>
            <a:r>
              <a:rPr lang="it-IT" dirty="0"/>
              <a:t>Regolazione domestica</a:t>
            </a:r>
          </a:p>
          <a:p>
            <a:pPr lvl="1"/>
            <a:r>
              <a:rPr lang="it-IT" dirty="0"/>
              <a:t>Inseguitori solari</a:t>
            </a:r>
          </a:p>
          <a:p>
            <a:pPr lvl="1"/>
            <a:r>
              <a:rPr lang="it-IT" dirty="0"/>
              <a:t>Gadget…</a:t>
            </a:r>
          </a:p>
        </p:txBody>
      </p:sp>
    </p:spTree>
    <p:extLst>
      <p:ext uri="{BB962C8B-B14F-4D97-AF65-F5344CB8AC3E}">
        <p14:creationId xmlns:p14="http://schemas.microsoft.com/office/powerpoint/2010/main" val="121053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25588" y="0"/>
            <a:ext cx="10018713" cy="840996"/>
          </a:xfrm>
        </p:spPr>
        <p:txBody>
          <a:bodyPr/>
          <a:lstStyle/>
          <a:p>
            <a:r>
              <a:rPr lang="it-IT" dirty="0" err="1"/>
              <a:t>Fotoresistenza</a:t>
            </a:r>
            <a:endParaRPr lang="it-IT" dirty="0"/>
          </a:p>
        </p:txBody>
      </p:sp>
      <p:pic>
        <p:nvPicPr>
          <p:cNvPr id="2050" name="Picture 2" descr="Ohm vs lux curve of Light Dependent Resistor | Download Scientific ...">
            <a:extLst>
              <a:ext uri="{FF2B5EF4-FFF2-40B4-BE49-F238E27FC236}">
                <a16:creationId xmlns:a16="http://schemas.microsoft.com/office/drawing/2014/main" id="{C4A3C121-2602-4BBB-AC09-A97ECB34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20" y="840996"/>
            <a:ext cx="6113461" cy="54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7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922" y="140517"/>
            <a:ext cx="10018713" cy="1159778"/>
          </a:xfrm>
        </p:spPr>
        <p:txBody>
          <a:bodyPr/>
          <a:lstStyle/>
          <a:p>
            <a:r>
              <a:rPr lang="it-IT" dirty="0" err="1"/>
              <a:t>Fotoresistenza</a:t>
            </a:r>
            <a:r>
              <a:rPr lang="it-IT" dirty="0"/>
              <a:t> e Arduino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155584"/>
            <a:ext cx="8229600" cy="4925144"/>
          </a:xfrm>
        </p:spPr>
        <p:txBody>
          <a:bodyPr>
            <a:normAutofit/>
          </a:bodyPr>
          <a:lstStyle/>
          <a:p>
            <a:r>
              <a:rPr lang="it-IT" dirty="0"/>
              <a:t>La scheda Arduino può misurare solo le tensioni in ingresso ai suoi pin/input analogici</a:t>
            </a:r>
          </a:p>
          <a:p>
            <a:r>
              <a:rPr lang="it-IT" dirty="0"/>
              <a:t>E’ necessario trovare un “trucco” per misurare un valore di resistenza attraverso la misura diretta di una tensione</a:t>
            </a:r>
          </a:p>
          <a:p>
            <a:pPr lvl="1"/>
            <a:r>
              <a:rPr lang="it-IT" dirty="0"/>
              <a:t>Si utilizza una seconda resistenza R di valore noto collegata in serie alla </a:t>
            </a:r>
            <a:r>
              <a:rPr lang="it-IT" dirty="0" err="1"/>
              <a:t>fotoresistenza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Si collega il 5 Volt di Arduino ad un polo della </a:t>
            </a:r>
            <a:r>
              <a:rPr lang="it-IT" dirty="0" err="1"/>
              <a:t>fotoresistenza</a:t>
            </a:r>
            <a:endParaRPr lang="it-IT" dirty="0"/>
          </a:p>
          <a:p>
            <a:pPr lvl="1"/>
            <a:r>
              <a:rPr lang="it-IT" dirty="0"/>
              <a:t>Si collega l’altro polo della fotoresistenza ad un polo della resistenza R</a:t>
            </a:r>
          </a:p>
          <a:p>
            <a:pPr lvl="1"/>
            <a:r>
              <a:rPr lang="it-IT" dirty="0"/>
              <a:t>Si collega l’altro polo della resistenza R al pin di GND</a:t>
            </a:r>
          </a:p>
          <a:p>
            <a:r>
              <a:rPr lang="it-IT" dirty="0"/>
              <a:t>E’ stato così realizzato un </a:t>
            </a:r>
            <a:r>
              <a:rPr lang="it-IT" dirty="0">
                <a:solidFill>
                  <a:schemeClr val="accent1"/>
                </a:solidFill>
              </a:rPr>
              <a:t>Partitore di tensione</a:t>
            </a:r>
          </a:p>
        </p:txBody>
      </p:sp>
    </p:spTree>
    <p:extLst>
      <p:ext uri="{BB962C8B-B14F-4D97-AF65-F5344CB8AC3E}">
        <p14:creationId xmlns:p14="http://schemas.microsoft.com/office/powerpoint/2010/main" val="397034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922" y="80681"/>
            <a:ext cx="10018713" cy="914402"/>
          </a:xfrm>
        </p:spPr>
        <p:txBody>
          <a:bodyPr/>
          <a:lstStyle/>
          <a:p>
            <a:r>
              <a:rPr lang="it-IT" dirty="0"/>
              <a:t>Partitore di tensione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99567" y="1054565"/>
            <a:ext cx="9401072" cy="15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Un </a:t>
            </a:r>
            <a:r>
              <a:rPr lang="it-IT" b="1" dirty="0"/>
              <a:t>partitore di tensione</a:t>
            </a:r>
            <a:r>
              <a:rPr lang="it-IT" dirty="0"/>
              <a:t> è una tipologia di circuito costituito da due o più componenti passivi collegati in serie ai capi dei quali se viene applicata una tensione, essa si ripartirà sulle stesse componenti in base al loro valore.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Vassena&amp;Bidinost</a:t>
            </a:r>
            <a:endParaRPr lang="it-IT" dirty="0"/>
          </a:p>
        </p:txBody>
      </p:sp>
      <p:grpSp>
        <p:nvGrpSpPr>
          <p:cNvPr id="14" name="Gruppo 13"/>
          <p:cNvGrpSpPr/>
          <p:nvPr/>
        </p:nvGrpSpPr>
        <p:grpSpPr>
          <a:xfrm>
            <a:off x="2204527" y="2797019"/>
            <a:ext cx="4495576" cy="3684024"/>
            <a:chOff x="633130" y="3140968"/>
            <a:chExt cx="4495576" cy="3684024"/>
          </a:xfrm>
        </p:grpSpPr>
        <p:pic>
          <p:nvPicPr>
            <p:cNvPr id="2052" name="Picture 4" descr="Arduino e fotoresistore - circuito elettrico partitore di tensi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130" y="3140968"/>
              <a:ext cx="4495576" cy="368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e 5"/>
            <p:cNvSpPr/>
            <p:nvPr/>
          </p:nvSpPr>
          <p:spPr>
            <a:xfrm>
              <a:off x="2608426" y="3710115"/>
              <a:ext cx="144016" cy="130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2608426" y="4917967"/>
              <a:ext cx="144016" cy="130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2608426" y="6125819"/>
              <a:ext cx="144016" cy="130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756170" y="359046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752442" y="479379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2750200" y="59971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1907704" y="408932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</a:rPr>
                <a:t>R1</a:t>
              </a: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1907704" y="547079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tx2"/>
                  </a:solidFill>
                </a:rPr>
                <a:t>R2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7108415" y="4223420"/>
                <a:ext cx="2879058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BC</m:t>
                          </m:r>
                        </m:sub>
                      </m:sSub>
                      <m:r>
                        <a:rPr lang="it-IT" sz="24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AC</m:t>
                          </m:r>
                        </m:sub>
                      </m:sSub>
                      <m:r>
                        <a:rPr lang="it-IT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415" y="4223420"/>
                <a:ext cx="2879058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57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01089" y="32420"/>
            <a:ext cx="10018713" cy="1326597"/>
          </a:xfrm>
        </p:spPr>
        <p:txBody>
          <a:bodyPr/>
          <a:lstStyle/>
          <a:p>
            <a:r>
              <a:rPr lang="it-IT" dirty="0"/>
              <a:t>Il circuito</a:t>
            </a:r>
          </a:p>
        </p:txBody>
      </p:sp>
      <p:pic>
        <p:nvPicPr>
          <p:cNvPr id="3074" name="Picture 2" descr="Arduino e fotoresistore - circuito pratico con bread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9" y="1304764"/>
            <a:ext cx="770441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F53249-F255-4810-BC1E-D788D38D7FA6}"/>
              </a:ext>
            </a:extLst>
          </p:cNvPr>
          <p:cNvSpPr txBox="1"/>
          <p:nvPr/>
        </p:nvSpPr>
        <p:spPr>
          <a:xfrm>
            <a:off x="6060483" y="5620624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Resistenza da 10K</a:t>
            </a:r>
            <a:r>
              <a:rPr lang="el-GR" dirty="0"/>
              <a:t>Ω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18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922" y="140517"/>
            <a:ext cx="10018713" cy="1159778"/>
          </a:xfrm>
        </p:spPr>
        <p:txBody>
          <a:bodyPr/>
          <a:lstStyle/>
          <a:p>
            <a:r>
              <a:rPr lang="it-IT" dirty="0"/>
              <a:t>Pin Analogico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155584"/>
            <a:ext cx="8229600" cy="2929855"/>
          </a:xfrm>
        </p:spPr>
        <p:txBody>
          <a:bodyPr>
            <a:normAutofit/>
          </a:bodyPr>
          <a:lstStyle/>
          <a:p>
            <a:r>
              <a:rPr lang="it-IT" dirty="0"/>
              <a:t>Il pin 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it-IT" dirty="0">
                <a:latin typeface="+mj-lt"/>
                <a:cs typeface="Arial" panose="020B0604020202020204" pitchFamily="34" charset="0"/>
              </a:rPr>
              <a:t>(</a:t>
            </a:r>
            <a:r>
              <a:rPr lang="it-IT" dirty="0" err="1">
                <a:latin typeface="+mj-lt"/>
                <a:cs typeface="Arial" panose="020B0604020202020204" pitchFamily="34" charset="0"/>
              </a:rPr>
              <a:t>Analog</a:t>
            </a:r>
            <a:r>
              <a:rPr lang="it-IT" dirty="0">
                <a:latin typeface="+mj-lt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it-IT" dirty="0">
                <a:latin typeface="+mj-lt"/>
                <a:cs typeface="Arial" panose="020B0604020202020204" pitchFamily="34" charset="0"/>
              </a:rPr>
              <a:t>) è uno dei 6 pin analogici disponibili</a:t>
            </a:r>
          </a:p>
          <a:p>
            <a:r>
              <a:rPr lang="it-IT" dirty="0">
                <a:latin typeface="+mj-lt"/>
                <a:cs typeface="Arial" panose="020B0604020202020204" pitchFamily="34" charset="0"/>
              </a:rPr>
              <a:t>Il valore letto da questo pin può variare tra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it-IT" dirty="0">
                <a:latin typeface="+mj-lt"/>
                <a:cs typeface="Arial" panose="020B0604020202020204" pitchFamily="34" charset="0"/>
              </a:rPr>
              <a:t> e 1023</a:t>
            </a:r>
          </a:p>
          <a:p>
            <a:r>
              <a:rPr lang="it-IT" dirty="0">
                <a:latin typeface="+mj-lt"/>
                <a:cs typeface="Arial" panose="020B0604020202020204" pitchFamily="34" charset="0"/>
              </a:rPr>
              <a:t>Non si tratta di un segnale realmente analogico poiché viene convertito in uno dei 1024 possibili valori</a:t>
            </a:r>
          </a:p>
        </p:txBody>
      </p:sp>
    </p:spTree>
    <p:extLst>
      <p:ext uri="{BB962C8B-B14F-4D97-AF65-F5344CB8AC3E}">
        <p14:creationId xmlns:p14="http://schemas.microsoft.com/office/powerpoint/2010/main" val="35251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922" y="140517"/>
            <a:ext cx="10018713" cy="1159778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9527" y="1693082"/>
            <a:ext cx="3393010" cy="3471834"/>
          </a:xfrm>
        </p:spPr>
        <p:txBody>
          <a:bodyPr>
            <a:normAutofit/>
          </a:bodyPr>
          <a:lstStyle/>
          <a:p>
            <a:r>
              <a:rPr lang="it-IT" dirty="0">
                <a:latin typeface="+mj-lt"/>
                <a:cs typeface="Arial" panose="020B0604020202020204" pitchFamily="34" charset="0"/>
              </a:rPr>
              <a:t>Accensione di un led con intensità legata al valore della fotoresistenza</a:t>
            </a:r>
          </a:p>
        </p:txBody>
      </p:sp>
      <p:pic>
        <p:nvPicPr>
          <p:cNvPr id="1026" name="Picture 2" descr="sketch arduino fotoresistenza">
            <a:extLst>
              <a:ext uri="{FF2B5EF4-FFF2-40B4-BE49-F238E27FC236}">
                <a16:creationId xmlns:a16="http://schemas.microsoft.com/office/drawing/2014/main" id="{F17455F2-84B9-482D-B4BB-D4771B6D3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2" r="6781" b="42178"/>
          <a:stretch/>
        </p:blipFill>
        <p:spPr bwMode="auto">
          <a:xfrm>
            <a:off x="5374210" y="1964072"/>
            <a:ext cx="6693080" cy="292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474C143-DCDF-4EFC-805E-29DEE72D566F}"/>
              </a:ext>
            </a:extLst>
          </p:cNvPr>
          <p:cNvSpPr/>
          <p:nvPr/>
        </p:nvSpPr>
        <p:spPr>
          <a:xfrm>
            <a:off x="6788727" y="3768436"/>
            <a:ext cx="1274618" cy="2309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12AFF1ED-4188-4424-935A-83A6FE96C8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44243" y="4369647"/>
            <a:ext cx="1510020" cy="471819"/>
          </a:xfrm>
          <a:prstGeom prst="bentConnector3">
            <a:avLst>
              <a:gd name="adj1" fmla="val 9445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2139B23-9209-4619-89FD-53178DBF4D4D}"/>
              </a:ext>
            </a:extLst>
          </p:cNvPr>
          <p:cNvSpPr txBox="1">
            <a:spLocks/>
          </p:cNvSpPr>
          <p:nvPr/>
        </p:nvSpPr>
        <p:spPr>
          <a:xfrm>
            <a:off x="6364259" y="5360568"/>
            <a:ext cx="5304828" cy="1098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luminosita</a:t>
            </a:r>
            <a:r>
              <a:rPr lang="it-IT" sz="1800" dirty="0">
                <a:latin typeface="+mj-lt"/>
                <a:cs typeface="Arial" panose="020B0604020202020204" pitchFamily="34" charset="0"/>
              </a:rPr>
              <a:t>: valore tra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it-IT" sz="1800" dirty="0">
                <a:latin typeface="+mj-lt"/>
                <a:cs typeface="Arial" panose="020B0604020202020204" pitchFamily="34" charset="0"/>
              </a:rPr>
              <a:t> e 1023</a:t>
            </a:r>
          </a:p>
          <a:p>
            <a:pPr marL="0" indent="0">
              <a:buNone/>
            </a:pPr>
            <a:r>
              <a:rPr lang="it-IT" sz="1800" dirty="0">
                <a:latin typeface="+mj-lt"/>
                <a:cs typeface="Arial" panose="020B0604020202020204" pitchFamily="34" charset="0"/>
              </a:rPr>
              <a:t>se la divido per 4 ottengo un valore tra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it-IT" sz="1800" dirty="0">
                <a:latin typeface="+mj-lt"/>
                <a:cs typeface="Arial" panose="020B0604020202020204" pitchFamily="34" charset="0"/>
              </a:rPr>
              <a:t> e 255,</a:t>
            </a:r>
          </a:p>
          <a:p>
            <a:pPr marL="0" indent="0">
              <a:buNone/>
            </a:pPr>
            <a:r>
              <a:rPr lang="it-IT" sz="1800" dirty="0">
                <a:latin typeface="+mj-lt"/>
                <a:cs typeface="Arial" panose="020B0604020202020204" pitchFamily="34" charset="0"/>
              </a:rPr>
              <a:t>utile per accendere il led</a:t>
            </a:r>
          </a:p>
        </p:txBody>
      </p:sp>
    </p:spTree>
    <p:extLst>
      <p:ext uri="{BB962C8B-B14F-4D97-AF65-F5344CB8AC3E}">
        <p14:creationId xmlns:p14="http://schemas.microsoft.com/office/powerpoint/2010/main" val="186008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42366" y="211950"/>
            <a:ext cx="10018713" cy="914400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64422" y="1428638"/>
            <a:ext cx="8003232" cy="1485677"/>
          </a:xfrm>
        </p:spPr>
        <p:txBody>
          <a:bodyPr>
            <a:normAutofit/>
          </a:bodyPr>
          <a:lstStyle/>
          <a:p>
            <a:r>
              <a:rPr lang="it-IT" dirty="0"/>
              <a:t>Simulare un impianto domotico in cui la luce si accende e varia di intensità al variare della luminosità ambientale</a:t>
            </a:r>
          </a:p>
          <a:p>
            <a:pPr lvl="1"/>
            <a:r>
              <a:rPr lang="it-IT" dirty="0"/>
              <a:t>Meno luce viene rilevata, più luce viene emessa dal LED</a:t>
            </a:r>
          </a:p>
        </p:txBody>
      </p:sp>
      <p:pic>
        <p:nvPicPr>
          <p:cNvPr id="1028" name="Picture 4" descr="Risultati immagini per sun ligh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38" y="32166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sun light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91" y="32166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isultati immagini per l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810" y="3188140"/>
            <a:ext cx="1485677" cy="14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isultati immagini per led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29" t="29889" r="32143"/>
          <a:stretch/>
        </p:blipFill>
        <p:spPr bwMode="auto">
          <a:xfrm>
            <a:off x="4120223" y="3632188"/>
            <a:ext cx="504057" cy="104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ngranaggio png 2 » PNG Image">
            <a:extLst>
              <a:ext uri="{FF2B5EF4-FFF2-40B4-BE49-F238E27FC236}">
                <a16:creationId xmlns:a16="http://schemas.microsoft.com/office/drawing/2014/main" id="{43109EFE-ABBF-419B-81C2-C4CAA6275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43" y="4842116"/>
            <a:ext cx="3760221" cy="19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7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847529" y="4406901"/>
            <a:ext cx="8640959" cy="1362075"/>
          </a:xfrm>
        </p:spPr>
        <p:txBody>
          <a:bodyPr/>
          <a:lstStyle/>
          <a:p>
            <a:r>
              <a:rPr lang="it-IT" dirty="0"/>
              <a:t>Sensore di temperatura e umidità</a:t>
            </a:r>
          </a:p>
        </p:txBody>
      </p:sp>
      <p:pic>
        <p:nvPicPr>
          <p:cNvPr id="8194" name="Picture 2" descr="Risultati immagini per umidit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18" y="520116"/>
            <a:ext cx="9144000" cy="41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88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719818" y="5063917"/>
            <a:ext cx="7772400" cy="1120284"/>
          </a:xfrm>
        </p:spPr>
        <p:txBody>
          <a:bodyPr/>
          <a:lstStyle/>
          <a:p>
            <a:r>
              <a:rPr lang="it-IT" b="1" dirty="0"/>
              <a:t>Sensore Ultrasuoni</a:t>
            </a:r>
          </a:p>
        </p:txBody>
      </p:sp>
      <p:pic>
        <p:nvPicPr>
          <p:cNvPr id="1028" name="Picture 4" descr="Risultati immagini per sensore ultrasuoni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1" y="218114"/>
            <a:ext cx="6507588" cy="469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6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Funzionamento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4030042"/>
            <a:ext cx="8229600" cy="2711326"/>
          </a:xfrm>
        </p:spPr>
        <p:txBody>
          <a:bodyPr>
            <a:normAutofit/>
          </a:bodyPr>
          <a:lstStyle/>
          <a:p>
            <a:r>
              <a:rPr lang="it-IT" dirty="0"/>
              <a:t>La sezione T (</a:t>
            </a:r>
            <a:r>
              <a:rPr lang="it-IT" dirty="0" err="1"/>
              <a:t>transmitter</a:t>
            </a:r>
            <a:r>
              <a:rPr lang="it-IT" dirty="0"/>
              <a:t>) emette un’onda sonora ad una frequenza non udibile</a:t>
            </a:r>
          </a:p>
          <a:p>
            <a:r>
              <a:rPr lang="it-IT" dirty="0"/>
              <a:t>La sezione R (</a:t>
            </a:r>
            <a:r>
              <a:rPr lang="it-IT" dirty="0" err="1"/>
              <a:t>reciever</a:t>
            </a:r>
            <a:r>
              <a:rPr lang="it-IT" dirty="0"/>
              <a:t>) riceve l’onda riflessa dagli oggetti circostanti</a:t>
            </a:r>
          </a:p>
          <a:p>
            <a:r>
              <a:rPr lang="it-IT" dirty="0"/>
              <a:t>Attraverso il tempo trascorso tra l’invio e la ricezione si può stimare la distanza dell’oggetto</a:t>
            </a:r>
          </a:p>
        </p:txBody>
      </p:sp>
      <p:pic>
        <p:nvPicPr>
          <p:cNvPr id="2050" name="Picture 2" descr="Risultati immagini per sensore ultrasuoni arduino funzionam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70" y="1129842"/>
            <a:ext cx="7457660" cy="29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9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9923" y="-243408"/>
            <a:ext cx="8229600" cy="940966"/>
          </a:xfrm>
        </p:spPr>
        <p:txBody>
          <a:bodyPr/>
          <a:lstStyle/>
          <a:p>
            <a:r>
              <a:rPr lang="it-IT" dirty="0"/>
              <a:t>Pin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32172" y="3875450"/>
            <a:ext cx="8856984" cy="2865919"/>
          </a:xfrm>
        </p:spPr>
        <p:txBody>
          <a:bodyPr>
            <a:normAutofit/>
          </a:bodyPr>
          <a:lstStyle/>
          <a:p>
            <a:r>
              <a:rPr lang="it-IT" dirty="0" err="1"/>
              <a:t>Vcc</a:t>
            </a:r>
            <a:r>
              <a:rPr lang="it-IT" dirty="0"/>
              <a:t>: alimentazione a 5V</a:t>
            </a:r>
          </a:p>
          <a:p>
            <a:r>
              <a:rPr lang="it-IT" dirty="0" err="1"/>
              <a:t>Trig</a:t>
            </a:r>
            <a:r>
              <a:rPr lang="it-IT" dirty="0"/>
              <a:t>: Trigger, se HIGH emette l’onda sonora fino a ritornare a LOW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chemeClr val="accent1"/>
                </a:solidFill>
                <a:sym typeface="Wingdings" panose="05000000000000000000" pitchFamily="2" charset="2"/>
              </a:rPr>
              <a:t>digitalWrite</a:t>
            </a:r>
            <a:r>
              <a:rPr lang="it-IT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it-IT" dirty="0" err="1">
                <a:solidFill>
                  <a:schemeClr val="accent1"/>
                </a:solidFill>
                <a:sym typeface="Wingdings" panose="05000000000000000000" pitchFamily="2" charset="2"/>
              </a:rPr>
              <a:t>trigPin</a:t>
            </a:r>
            <a:r>
              <a:rPr lang="it-IT" dirty="0">
                <a:solidFill>
                  <a:schemeClr val="accent1"/>
                </a:solidFill>
                <a:sym typeface="Wingdings" panose="05000000000000000000" pitchFamily="2" charset="2"/>
              </a:rPr>
              <a:t>, HIGH/LOW)</a:t>
            </a:r>
            <a:endParaRPr lang="it-IT" dirty="0">
              <a:solidFill>
                <a:schemeClr val="accent1"/>
              </a:solidFill>
            </a:endParaRPr>
          </a:p>
          <a:p>
            <a:r>
              <a:rPr lang="it-IT" dirty="0" err="1"/>
              <a:t>Echo</a:t>
            </a:r>
            <a:r>
              <a:rPr lang="it-IT" dirty="0"/>
              <a:t>: fornisce il tempo trascorso, in </a:t>
            </a:r>
            <a:r>
              <a:rPr lang="it-IT" dirty="0" err="1"/>
              <a:t>ms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chemeClr val="accent1"/>
                </a:solidFill>
                <a:sym typeface="Wingdings" panose="05000000000000000000" pitchFamily="2" charset="2"/>
              </a:rPr>
              <a:t>pulseIn</a:t>
            </a:r>
            <a:r>
              <a:rPr lang="it-IT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it-IT" dirty="0" err="1">
                <a:solidFill>
                  <a:schemeClr val="accent1"/>
                </a:solidFill>
                <a:sym typeface="Wingdings" panose="05000000000000000000" pitchFamily="2" charset="2"/>
              </a:rPr>
              <a:t>echoPin</a:t>
            </a:r>
            <a:r>
              <a:rPr lang="it-IT" dirty="0">
                <a:solidFill>
                  <a:schemeClr val="accent1"/>
                </a:solidFill>
                <a:sym typeface="Wingdings" panose="05000000000000000000" pitchFamily="2" charset="2"/>
              </a:rPr>
              <a:t>, HIGH)</a:t>
            </a:r>
            <a:endParaRPr lang="it-IT" dirty="0">
              <a:solidFill>
                <a:schemeClr val="accent1"/>
              </a:solidFill>
            </a:endParaRPr>
          </a:p>
          <a:p>
            <a:r>
              <a:rPr lang="it-IT" dirty="0" err="1"/>
              <a:t>Gnd</a:t>
            </a:r>
            <a:r>
              <a:rPr lang="it-IT" dirty="0"/>
              <a:t>: Riferimento a terra</a:t>
            </a:r>
          </a:p>
        </p:txBody>
      </p:sp>
      <p:pic>
        <p:nvPicPr>
          <p:cNvPr id="3074" name="Picture 2" descr="http://www.giuseppecaccavale.it/wp-content/uploads/2014/04/2014-04-04-13.00.23-1024x64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0" t="55432" r="49681" b="11546"/>
          <a:stretch/>
        </p:blipFill>
        <p:spPr bwMode="auto">
          <a:xfrm>
            <a:off x="3131156" y="476673"/>
            <a:ext cx="6059016" cy="339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13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Stima della distanza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3512" y="940966"/>
            <a:ext cx="8856984" cy="5800402"/>
          </a:xfrm>
        </p:spPr>
        <p:txBody>
          <a:bodyPr>
            <a:normAutofit/>
          </a:bodyPr>
          <a:lstStyle/>
          <a:p>
            <a:r>
              <a:rPr lang="it-IT" dirty="0"/>
              <a:t>Velocità del suono nell’aria a 20°C: 343 m/s </a:t>
            </a:r>
            <a:r>
              <a:rPr lang="it-IT" dirty="0">
                <a:sym typeface="Wingdings" panose="05000000000000000000" pitchFamily="2" charset="2"/>
              </a:rPr>
              <a:t> 0,0343 cm/</a:t>
            </a:r>
            <a:r>
              <a:rPr lang="it-IT" dirty="0" err="1">
                <a:sym typeface="Wingdings" panose="05000000000000000000" pitchFamily="2" charset="2"/>
              </a:rPr>
              <a:t>ms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Velocità = Spazio / Tempo  Spazio = Velocità*Tempo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L’onda percorre il doppio della distanza: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 Spazio = V*T / 2</a:t>
            </a: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it-IT" sz="3600" dirty="0">
                <a:solidFill>
                  <a:srgbClr val="FF0000"/>
                </a:solidFill>
                <a:sym typeface="Wingdings" panose="05000000000000000000" pitchFamily="2" charset="2"/>
              </a:rPr>
              <a:t>Distanza = 0,01715 * Tempo</a:t>
            </a:r>
            <a:endParaRPr lang="it-IT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11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Collegamento</a:t>
            </a:r>
          </a:p>
        </p:txBody>
      </p:sp>
      <p:pic>
        <p:nvPicPr>
          <p:cNvPr id="5122" name="Picture 2" descr="Risultati immagini per sensore ultrasuoni ardui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0" t="-1556"/>
          <a:stretch/>
        </p:blipFill>
        <p:spPr bwMode="auto">
          <a:xfrm>
            <a:off x="1796291" y="1124744"/>
            <a:ext cx="859480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8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9487" t="16546" r="65215" b="11316"/>
          <a:stretch/>
        </p:blipFill>
        <p:spPr>
          <a:xfrm>
            <a:off x="3215680" y="692696"/>
            <a:ext cx="5148064" cy="59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5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501088" y="4071988"/>
            <a:ext cx="10018713" cy="3124201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Utilizzando un </a:t>
            </a:r>
            <a:r>
              <a:rPr lang="it-IT" dirty="0" err="1"/>
              <a:t>buzzer</a:t>
            </a:r>
            <a:r>
              <a:rPr lang="it-IT" dirty="0"/>
              <a:t> ed un sensore ultrasuoni, aumentare o diminuire la frequenza dell’allarme del </a:t>
            </a:r>
            <a:r>
              <a:rPr lang="it-IT" dirty="0" err="1"/>
              <a:t>buzzer</a:t>
            </a:r>
            <a:r>
              <a:rPr lang="it-IT" dirty="0"/>
              <a:t> in base alla distanza da un oggetto frontale</a:t>
            </a:r>
          </a:p>
          <a:p>
            <a:endParaRPr lang="it-IT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6146" name="Picture 2" descr="Risultati immagini per sensore parchegg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02" y="1202387"/>
            <a:ext cx="5064795" cy="33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36" y="5614272"/>
            <a:ext cx="2295028" cy="120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80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584978" y="4128205"/>
            <a:ext cx="10018713" cy="3124201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Utilizzando un led ed un sensore a ultrasuoni, simulare l’illuminazione dei fari anteriori di un veicolo: maggiore è la distanza rilevata, maggiore sarà l’intensità luminosa del led.</a:t>
            </a:r>
          </a:p>
          <a:p>
            <a:endParaRPr lang="it-IT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167156" y="246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8194" name="Picture 2" descr="Risultati immagini per illuminazione anteriore 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99" y="1167694"/>
            <a:ext cx="6926714" cy="326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A8619A6B-8CF6-4580-9CA6-E6A52187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55" y="5697022"/>
            <a:ext cx="2138009" cy="11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89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333310" y="1585519"/>
            <a:ext cx="9555600" cy="44964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t-IT" dirty="0"/>
              <a:t>THEREMIN</a:t>
            </a:r>
          </a:p>
          <a:p>
            <a:pPr marL="0" lvl="0" indent="0">
              <a:buNone/>
            </a:pPr>
            <a:r>
              <a:rPr lang="it-IT" dirty="0"/>
              <a:t>Simulare il comportamento di un theremin attraverso un sensore ad ultrasuoni ed un buzzer.</a:t>
            </a:r>
          </a:p>
          <a:p>
            <a:pPr marL="0" lvl="0" indent="0">
              <a:buNone/>
            </a:pPr>
            <a:endParaRPr lang="it-IT" dirty="0"/>
          </a:p>
          <a:p>
            <a:pPr marL="0" lvl="0" indent="0">
              <a:buNone/>
            </a:pPr>
            <a:r>
              <a:rPr lang="it-IT" dirty="0"/>
              <a:t>Minore è la distanza di un oggetto dal sensore, maggiore sarà la frequenza della nota emessa.</a:t>
            </a:r>
          </a:p>
          <a:p>
            <a:pPr marL="0" lvl="0" indent="0">
              <a:buNone/>
            </a:pPr>
            <a:endParaRPr lang="it-IT" dirty="0"/>
          </a:p>
          <a:p>
            <a:pPr marL="0" lvl="0" indent="0">
              <a:buNone/>
            </a:pPr>
            <a:r>
              <a:rPr lang="it-IT" dirty="0"/>
              <a:t>Aggiungere un pulsante che permette di accendere/spegnere il dispositivo ed un led RGB che ne mostri lo stato (rosso= spento, verde = acceso)</a:t>
            </a:r>
          </a:p>
          <a:p>
            <a:pPr lvl="0"/>
            <a:endParaRPr lang="it-IT" dirty="0"/>
          </a:p>
          <a:p>
            <a:pPr marL="0" lv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73" y="5385732"/>
            <a:ext cx="2728691" cy="14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oog Music Etherwave Theremin Plus Sintetizzatori">
            <a:extLst>
              <a:ext uri="{FF2B5EF4-FFF2-40B4-BE49-F238E27FC236}">
                <a16:creationId xmlns:a16="http://schemas.microsoft.com/office/drawing/2014/main" id="{18F5D70E-79A0-4AAD-9D7D-8EAF3768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913" y="247125"/>
            <a:ext cx="2676787" cy="26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1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67533" y="311351"/>
            <a:ext cx="10018713" cy="1050721"/>
          </a:xfrm>
        </p:spPr>
        <p:txBody>
          <a:bodyPr/>
          <a:lstStyle/>
          <a:p>
            <a:r>
              <a:rPr lang="it-IT" dirty="0"/>
              <a:t>Sensore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81200" y="1600201"/>
            <a:ext cx="5050904" cy="2836912"/>
          </a:xfrm>
        </p:spPr>
        <p:txBody>
          <a:bodyPr>
            <a:normAutofit/>
          </a:bodyPr>
          <a:lstStyle/>
          <a:p>
            <a:r>
              <a:rPr lang="it-IT" dirty="0"/>
              <a:t>Sensore DHT-11</a:t>
            </a:r>
          </a:p>
          <a:p>
            <a:pPr lvl="1" fontAlgn="base"/>
            <a:r>
              <a:rPr lang="en-US" dirty="0"/>
              <a:t>Humidity Range: 20-90% RH</a:t>
            </a:r>
          </a:p>
          <a:p>
            <a:pPr lvl="1" fontAlgn="base"/>
            <a:r>
              <a:rPr lang="en-US" dirty="0"/>
              <a:t>Humidity Accuracy: ±5% RH</a:t>
            </a:r>
          </a:p>
          <a:p>
            <a:pPr lvl="1" fontAlgn="base"/>
            <a:r>
              <a:rPr lang="en-US" dirty="0"/>
              <a:t>Temperature Range: 0-50 °C</a:t>
            </a:r>
          </a:p>
          <a:p>
            <a:pPr lvl="1" fontAlgn="base"/>
            <a:r>
              <a:rPr lang="en-US" dirty="0"/>
              <a:t>Temperature Accuracy: ±2% °C</a:t>
            </a:r>
          </a:p>
          <a:p>
            <a:pPr lvl="1" fontAlgn="base"/>
            <a:r>
              <a:rPr lang="en-US" dirty="0"/>
              <a:t>Operating Voltage: 3V to 5.5V</a:t>
            </a:r>
          </a:p>
        </p:txBody>
      </p:sp>
      <p:pic>
        <p:nvPicPr>
          <p:cNvPr id="9" name="Picture 2" descr="Fo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59765"/>
          <a:stretch/>
        </p:blipFill>
        <p:spPr bwMode="auto">
          <a:xfrm>
            <a:off x="7498904" y="1750901"/>
            <a:ext cx="1872208" cy="375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8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7112"/>
            <a:ext cx="10018713" cy="1853967"/>
          </a:xfrm>
        </p:spPr>
        <p:txBody>
          <a:bodyPr/>
          <a:lstStyle/>
          <a:p>
            <a:r>
              <a:rPr lang="it-IT" dirty="0"/>
              <a:t>Circuito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34111" y="2514602"/>
            <a:ext cx="4418865" cy="2535571"/>
          </a:xfrm>
        </p:spPr>
        <p:txBody>
          <a:bodyPr/>
          <a:lstStyle/>
          <a:p>
            <a:r>
              <a:rPr lang="it-IT" dirty="0"/>
              <a:t>La versione a 3 pin integra una resistenza da 10K</a:t>
            </a:r>
            <a:r>
              <a:rPr lang="el-GR" dirty="0"/>
              <a:t>Ω</a:t>
            </a:r>
            <a:endParaRPr lang="it-IT" dirty="0"/>
          </a:p>
        </p:txBody>
      </p:sp>
      <p:pic>
        <p:nvPicPr>
          <p:cNvPr id="11270" name="Picture 6" descr="Arduino DHT11 Tutorial - 3 Pin DHT11 Wir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70" y="2170196"/>
            <a:ext cx="5486583" cy="279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8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92700" y="43231"/>
            <a:ext cx="10018713" cy="1017283"/>
          </a:xfrm>
        </p:spPr>
        <p:txBody>
          <a:bodyPr/>
          <a:lstStyle/>
          <a:p>
            <a:r>
              <a:rPr lang="it-IT" dirty="0"/>
              <a:t>Importare le librerie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199" y="1600200"/>
            <a:ext cx="8832209" cy="3106023"/>
          </a:xfrm>
        </p:spPr>
        <p:txBody>
          <a:bodyPr>
            <a:normAutofit/>
          </a:bodyPr>
          <a:lstStyle/>
          <a:p>
            <a:r>
              <a:rPr lang="it-IT" dirty="0"/>
              <a:t>Per leggere i dati dal sensore è necessario importare delle librerie</a:t>
            </a:r>
          </a:p>
          <a:p>
            <a:pPr lvl="1"/>
            <a:r>
              <a:rPr lang="it-IT" i="1" dirty="0"/>
              <a:t>Scaricare la libreria </a:t>
            </a:r>
            <a:r>
              <a:rPr lang="it-IT" i="1" dirty="0">
                <a:hlinkClick r:id="rId2"/>
              </a:rPr>
              <a:t>dht_sensor_master.zip</a:t>
            </a:r>
            <a:endParaRPr lang="it-IT" i="1" dirty="0"/>
          </a:p>
          <a:p>
            <a:pPr lvl="1"/>
            <a:r>
              <a:rPr lang="it-IT" dirty="0"/>
              <a:t>Aprire Arduino IDE e scegliere </a:t>
            </a:r>
            <a:r>
              <a:rPr lang="it-IT" dirty="0">
                <a:solidFill>
                  <a:schemeClr val="accent1"/>
                </a:solidFill>
              </a:rPr>
              <a:t>«Sketch </a:t>
            </a:r>
            <a:r>
              <a:rPr lang="it-IT" dirty="0">
                <a:solidFill>
                  <a:schemeClr val="accent1"/>
                </a:solidFill>
                <a:sym typeface="Wingdings" panose="05000000000000000000" pitchFamily="2" charset="2"/>
              </a:rPr>
              <a:t> #include libreria  Aggiungi libreria da file .ZIP…»</a:t>
            </a:r>
          </a:p>
          <a:p>
            <a:pPr lvl="1"/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Prima del setup() aggiungere le librerie scrivendo:</a:t>
            </a:r>
          </a:p>
          <a:p>
            <a:pPr lvl="2"/>
            <a:r>
              <a:rPr lang="it-IT" dirty="0">
                <a:solidFill>
                  <a:schemeClr val="accent6"/>
                </a:solidFill>
                <a:latin typeface="+mj-lt"/>
                <a:sym typeface="Wingdings" panose="05000000000000000000" pitchFamily="2" charset="2"/>
              </a:rPr>
              <a:t>#include &lt;</a:t>
            </a:r>
            <a:r>
              <a:rPr lang="it-IT" dirty="0" err="1">
                <a:solidFill>
                  <a:schemeClr val="accent6"/>
                </a:solidFill>
                <a:latin typeface="+mj-lt"/>
                <a:sym typeface="Wingdings" panose="05000000000000000000" pitchFamily="2" charset="2"/>
              </a:rPr>
              <a:t>DHT.h</a:t>
            </a:r>
            <a:r>
              <a:rPr lang="it-IT" dirty="0">
                <a:solidFill>
                  <a:schemeClr val="accent6"/>
                </a:solidFill>
                <a:latin typeface="+mj-lt"/>
                <a:sym typeface="Wingdings" panose="05000000000000000000" pitchFamily="2" charset="2"/>
              </a:rPr>
              <a:t>&gt;</a:t>
            </a:r>
          </a:p>
          <a:p>
            <a:pPr lvl="2"/>
            <a:r>
              <a:rPr lang="it-IT" dirty="0">
                <a:solidFill>
                  <a:schemeClr val="accent6"/>
                </a:solidFill>
                <a:latin typeface="+mj-lt"/>
              </a:rPr>
              <a:t>#include </a:t>
            </a:r>
            <a:r>
              <a:rPr lang="it-IT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’’</a:t>
            </a:r>
            <a:r>
              <a:rPr lang="it-IT" dirty="0" err="1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DHT.h</a:t>
            </a:r>
            <a:r>
              <a:rPr lang="it-IT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’’</a:t>
            </a:r>
          </a:p>
        </p:txBody>
      </p:sp>
    </p:spTree>
    <p:extLst>
      <p:ext uri="{BB962C8B-B14F-4D97-AF65-F5344CB8AC3E}">
        <p14:creationId xmlns:p14="http://schemas.microsoft.com/office/powerpoint/2010/main" val="33448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92700" y="26531"/>
            <a:ext cx="10018713" cy="1176556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2208401"/>
          </a:xfrm>
        </p:spPr>
        <p:txBody>
          <a:bodyPr/>
          <a:lstStyle/>
          <a:p>
            <a:r>
              <a:rPr lang="it-IT" dirty="0"/>
              <a:t>Nota: il sensore viene gestito mediante la libreria DHT che deve essere inclusa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11" y="1303755"/>
            <a:ext cx="4427984" cy="5320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8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92700" y="-38280"/>
            <a:ext cx="10018713" cy="1047840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81199" y="788566"/>
            <a:ext cx="8043645" cy="4295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TERMOMETRO A LED</a:t>
            </a:r>
          </a:p>
          <a:p>
            <a:pPr marL="0" indent="0">
              <a:buNone/>
            </a:pPr>
            <a:r>
              <a:rPr lang="it-IT" dirty="0"/>
              <a:t>Creare un termometro con 5 LED: bianco, blu, verde, giallo, rosso</a:t>
            </a:r>
          </a:p>
          <a:p>
            <a:pPr marL="0" indent="0">
              <a:buNone/>
            </a:pPr>
            <a:r>
              <a:rPr lang="it-IT" dirty="0"/>
              <a:t>In base al valore di temperatura, si illuminano i led. Due programmi diversi:</a:t>
            </a:r>
          </a:p>
          <a:p>
            <a:pPr lvl="1"/>
            <a:r>
              <a:rPr lang="it-IT" dirty="0"/>
              <a:t>Si illumina solo il LED relativo al </a:t>
            </a:r>
            <a:r>
              <a:rPr lang="it-IT" dirty="0" err="1"/>
              <a:t>range</a:t>
            </a:r>
            <a:r>
              <a:rPr lang="it-IT" dirty="0"/>
              <a:t> di  temperatura rilevata</a:t>
            </a:r>
          </a:p>
          <a:p>
            <a:pPr lvl="1"/>
            <a:r>
              <a:rPr lang="it-IT" dirty="0"/>
              <a:t>Si illuminano tutti i LED fino a quello relativo al </a:t>
            </a:r>
            <a:r>
              <a:rPr lang="it-IT" dirty="0" err="1"/>
              <a:t>range</a:t>
            </a:r>
            <a:r>
              <a:rPr lang="it-IT" dirty="0"/>
              <a:t> di  temperatura rilevata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927237" y="1567028"/>
            <a:ext cx="1584176" cy="2323713"/>
            <a:chOff x="899592" y="3933056"/>
            <a:chExt cx="1584176" cy="2323713"/>
          </a:xfrm>
        </p:grpSpPr>
        <p:sp>
          <p:nvSpPr>
            <p:cNvPr id="8" name="Ovale 7"/>
            <p:cNvSpPr/>
            <p:nvPr/>
          </p:nvSpPr>
          <p:spPr>
            <a:xfrm>
              <a:off x="899592" y="4066112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899592" y="4491643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/>
            <p:cNvSpPr/>
            <p:nvPr/>
          </p:nvSpPr>
          <p:spPr>
            <a:xfrm>
              <a:off x="899592" y="4936725"/>
              <a:ext cx="36004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899592" y="5362256"/>
              <a:ext cx="360040" cy="36004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899592" y="5794304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331640" y="3933056"/>
              <a:ext cx="1152128" cy="2323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&gt; 24° 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20° - 24°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18° - 20° 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16° - 18°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&lt; 16°</a:t>
              </a:r>
            </a:p>
          </p:txBody>
        </p:sp>
      </p:grpSp>
      <p:pic>
        <p:nvPicPr>
          <p:cNvPr id="13" name="Picture 2" descr="Ingranaggio png 2 » PNG Image">
            <a:extLst>
              <a:ext uri="{FF2B5EF4-FFF2-40B4-BE49-F238E27FC236}">
                <a16:creationId xmlns:a16="http://schemas.microsoft.com/office/drawing/2014/main" id="{B639DA27-E0BD-45E2-B0BD-DAFDE6EA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43" y="4842116"/>
            <a:ext cx="3760221" cy="19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3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92700" y="-38280"/>
            <a:ext cx="10018713" cy="1047840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561750" y="614983"/>
            <a:ext cx="8043645" cy="5217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TERMOMETRO A LED CON SEGNALE ACUSTICO</a:t>
            </a:r>
          </a:p>
          <a:p>
            <a:pPr marL="0" indent="0">
              <a:buNone/>
            </a:pPr>
            <a:r>
              <a:rPr lang="it-IT" dirty="0"/>
              <a:t>Modificare lo sketch precedente utilizzando un buzzer.</a:t>
            </a:r>
          </a:p>
          <a:p>
            <a:pPr marL="0" indent="0">
              <a:buNone/>
            </a:pPr>
            <a:r>
              <a:rPr lang="it-IT" dirty="0"/>
              <a:t>Il buzzer dovrà segnalare i possibili pericoli di surriscaldamento in questo modo:</a:t>
            </a:r>
          </a:p>
          <a:p>
            <a:r>
              <a:rPr lang="it-IT" dirty="0"/>
              <a:t>Se la temperatura è tra 20 e 24 gradi (led giallo) la situazione è di allerta ed il buzzer emetterà ciclicamente un suono lieve</a:t>
            </a:r>
          </a:p>
          <a:p>
            <a:r>
              <a:rPr lang="it-IT" dirty="0"/>
              <a:t>Se la temperatura è superiore ai 24 gradi (led rosso) la situazione è di pericolo ed il buzzer emetterà ciclicamente un suono più intenso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927237" y="1567028"/>
            <a:ext cx="1584176" cy="2323713"/>
            <a:chOff x="899592" y="3933056"/>
            <a:chExt cx="1584176" cy="2323713"/>
          </a:xfrm>
        </p:grpSpPr>
        <p:sp>
          <p:nvSpPr>
            <p:cNvPr id="8" name="Ovale 7"/>
            <p:cNvSpPr/>
            <p:nvPr/>
          </p:nvSpPr>
          <p:spPr>
            <a:xfrm>
              <a:off x="899592" y="4066112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899592" y="4491643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/>
            <p:cNvSpPr/>
            <p:nvPr/>
          </p:nvSpPr>
          <p:spPr>
            <a:xfrm>
              <a:off x="899592" y="4936725"/>
              <a:ext cx="36004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899592" y="5362256"/>
              <a:ext cx="360040" cy="36004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899592" y="5794304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331640" y="3933056"/>
              <a:ext cx="1152128" cy="2323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&gt; 24° 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20° - 24°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18° - 20° 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16° - 18°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it-IT" dirty="0"/>
                <a:t>&lt; 16°</a:t>
              </a:r>
            </a:p>
          </p:txBody>
        </p:sp>
      </p:grpSp>
      <p:pic>
        <p:nvPicPr>
          <p:cNvPr id="13" name="Picture 2" descr="Ingranaggio png 2 » PNG Image">
            <a:extLst>
              <a:ext uri="{FF2B5EF4-FFF2-40B4-BE49-F238E27FC236}">
                <a16:creationId xmlns:a16="http://schemas.microsoft.com/office/drawing/2014/main" id="{B639DA27-E0BD-45E2-B0BD-DAFDE6EA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43" y="4842116"/>
            <a:ext cx="3760221" cy="19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33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584978" y="654341"/>
            <a:ext cx="10018713" cy="2032588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Collegare un buzzer, un sensore DHT, un led rosso, un led verde e due pulsanti</a:t>
            </a:r>
          </a:p>
          <a:p>
            <a:pPr lvl="0"/>
            <a:r>
              <a:rPr lang="it-IT" dirty="0"/>
              <a:t>Realizzare uno sketch che riproduca il seguente automa a stati finiti:</a:t>
            </a:r>
          </a:p>
          <a:p>
            <a:endParaRPr lang="it-IT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167156" y="-159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A8619A6B-8CF6-4580-9CA6-E6A52187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55" y="5697022"/>
            <a:ext cx="2138009" cy="11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5DB7AC-AE62-4BC0-BFCA-2F994FC8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78" y="2332533"/>
            <a:ext cx="8740729" cy="417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9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5A7C5CD0-CEFA-41F5-8C65-0C630E1F185D}"/>
</file>

<file path=customXml/itemProps2.xml><?xml version="1.0" encoding="utf-8"?>
<ds:datastoreItem xmlns:ds="http://schemas.openxmlformats.org/officeDocument/2006/customXml" ds:itemID="{80FECE80-25F2-4441-A457-EA75915618B9}"/>
</file>

<file path=customXml/itemProps3.xml><?xml version="1.0" encoding="utf-8"?>
<ds:datastoreItem xmlns:ds="http://schemas.openxmlformats.org/officeDocument/2006/customXml" ds:itemID="{65BDC028-E1A3-4487-8806-FD1CE34F88E3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247</TotalTime>
  <Words>1014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Courier New</vt:lpstr>
      <vt:lpstr>Parallasse</vt:lpstr>
      <vt:lpstr>Temperatura Luminosità Distanza</vt:lpstr>
      <vt:lpstr>Sensore di temperatura e umidità</vt:lpstr>
      <vt:lpstr>Sensore</vt:lpstr>
      <vt:lpstr>Circuito</vt:lpstr>
      <vt:lpstr>Importare le librerie</vt:lpstr>
      <vt:lpstr>Codice</vt:lpstr>
      <vt:lpstr>In pratica</vt:lpstr>
      <vt:lpstr>In pratica</vt:lpstr>
      <vt:lpstr>Presentazione standard di PowerPoint</vt:lpstr>
      <vt:lpstr>Presentazione standard di PowerPoint</vt:lpstr>
      <vt:lpstr>Fotoresistenza</vt:lpstr>
      <vt:lpstr>Fotoresistenza</vt:lpstr>
      <vt:lpstr>Fotoresistenza</vt:lpstr>
      <vt:lpstr>Fotoresistenza e Arduino</vt:lpstr>
      <vt:lpstr>Partitore di tensione</vt:lpstr>
      <vt:lpstr>Il circuito</vt:lpstr>
      <vt:lpstr>Pin Analogico</vt:lpstr>
      <vt:lpstr>CODICE</vt:lpstr>
      <vt:lpstr>In pratica</vt:lpstr>
      <vt:lpstr>Sensore Ultrasuoni</vt:lpstr>
      <vt:lpstr>Funzionamento</vt:lpstr>
      <vt:lpstr>Pin</vt:lpstr>
      <vt:lpstr>Stima della distanza</vt:lpstr>
      <vt:lpstr>Collegamento</vt:lpstr>
      <vt:lpstr>Codice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Arduino</dc:title>
  <dc:creator>Andrea Bidinost</dc:creator>
  <cp:lastModifiedBy>ANDREA BIDINOST</cp:lastModifiedBy>
  <cp:revision>24</cp:revision>
  <dcterms:created xsi:type="dcterms:W3CDTF">2020-04-14T07:43:38Z</dcterms:created>
  <dcterms:modified xsi:type="dcterms:W3CDTF">2022-03-07T10:10:18Z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