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54"/>
  </p:notesMasterIdLst>
  <p:sldIdLst>
    <p:sldId id="256" r:id="rId2"/>
    <p:sldId id="272" r:id="rId3"/>
    <p:sldId id="262" r:id="rId4"/>
    <p:sldId id="263" r:id="rId5"/>
    <p:sldId id="264" r:id="rId6"/>
    <p:sldId id="267" r:id="rId7"/>
    <p:sldId id="353" r:id="rId8"/>
    <p:sldId id="367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402" r:id="rId18"/>
    <p:sldId id="403" r:id="rId19"/>
    <p:sldId id="404" r:id="rId20"/>
    <p:sldId id="405" r:id="rId21"/>
    <p:sldId id="347" r:id="rId22"/>
    <p:sldId id="348" r:id="rId23"/>
    <p:sldId id="349" r:id="rId24"/>
    <p:sldId id="350" r:id="rId25"/>
    <p:sldId id="351" r:id="rId26"/>
    <p:sldId id="395" r:id="rId27"/>
    <p:sldId id="381" r:id="rId28"/>
    <p:sldId id="382" r:id="rId29"/>
    <p:sldId id="384" r:id="rId30"/>
    <p:sldId id="383" r:id="rId31"/>
    <p:sldId id="380" r:id="rId32"/>
    <p:sldId id="401" r:id="rId33"/>
    <p:sldId id="385" r:id="rId34"/>
    <p:sldId id="386" r:id="rId35"/>
    <p:sldId id="387" r:id="rId36"/>
    <p:sldId id="389" r:id="rId37"/>
    <p:sldId id="392" r:id="rId38"/>
    <p:sldId id="393" r:id="rId39"/>
    <p:sldId id="390" r:id="rId40"/>
    <p:sldId id="394" r:id="rId41"/>
    <p:sldId id="426" r:id="rId42"/>
    <p:sldId id="435" r:id="rId43"/>
    <p:sldId id="427" r:id="rId44"/>
    <p:sldId id="430" r:id="rId45"/>
    <p:sldId id="433" r:id="rId46"/>
    <p:sldId id="436" r:id="rId47"/>
    <p:sldId id="396" r:id="rId48"/>
    <p:sldId id="398" r:id="rId49"/>
    <p:sldId id="437" r:id="rId50"/>
    <p:sldId id="406" r:id="rId51"/>
    <p:sldId id="399" r:id="rId52"/>
    <p:sldId id="400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B9A6"/>
    <a:srgbClr val="F67534"/>
    <a:srgbClr val="B3B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25070-54F5-4F19-8E80-AB50B4C95460}" v="2" dt="2022-04-11T13:25:38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IDINOST" userId="1fe09951-2d66-4612-aad4-8a1d17337cdc" providerId="ADAL" clId="{81B25070-54F5-4F19-8E80-AB50B4C95460}"/>
    <pc:docChg chg="custSel addSld modSld">
      <pc:chgData name="ANDREA BIDINOST" userId="1fe09951-2d66-4612-aad4-8a1d17337cdc" providerId="ADAL" clId="{81B25070-54F5-4F19-8E80-AB50B4C95460}" dt="2022-04-14T11:50:14.624" v="143" actId="27636"/>
      <pc:docMkLst>
        <pc:docMk/>
      </pc:docMkLst>
      <pc:sldChg chg="modSp mod">
        <pc:chgData name="ANDREA BIDINOST" userId="1fe09951-2d66-4612-aad4-8a1d17337cdc" providerId="ADAL" clId="{81B25070-54F5-4F19-8E80-AB50B4C95460}" dt="2022-04-11T13:25:10.347" v="31" actId="20577"/>
        <pc:sldMkLst>
          <pc:docMk/>
          <pc:sldMk cId="3756925388" sldId="395"/>
        </pc:sldMkLst>
        <pc:spChg chg="mod">
          <ac:chgData name="ANDREA BIDINOST" userId="1fe09951-2d66-4612-aad4-8a1d17337cdc" providerId="ADAL" clId="{81B25070-54F5-4F19-8E80-AB50B4C95460}" dt="2022-04-11T13:24:18.370" v="22" actId="20577"/>
          <ac:spMkLst>
            <pc:docMk/>
            <pc:sldMk cId="3756925388" sldId="395"/>
            <ac:spMk id="4" creationId="{6B330244-D397-4FB7-96A3-0A0E15BAC53F}"/>
          </ac:spMkLst>
        </pc:spChg>
        <pc:spChg chg="mod">
          <ac:chgData name="ANDREA BIDINOST" userId="1fe09951-2d66-4612-aad4-8a1d17337cdc" providerId="ADAL" clId="{81B25070-54F5-4F19-8E80-AB50B4C95460}" dt="2022-04-11T13:25:10.347" v="31" actId="20577"/>
          <ac:spMkLst>
            <pc:docMk/>
            <pc:sldMk cId="3756925388" sldId="395"/>
            <ac:spMk id="10" creationId="{00000000-0000-0000-0000-000000000000}"/>
          </ac:spMkLst>
        </pc:spChg>
      </pc:sldChg>
      <pc:sldChg chg="addSp delSp modSp mod">
        <pc:chgData name="ANDREA BIDINOST" userId="1fe09951-2d66-4612-aad4-8a1d17337cdc" providerId="ADAL" clId="{81B25070-54F5-4F19-8E80-AB50B4C95460}" dt="2022-04-11T13:25:27.457" v="34" actId="478"/>
        <pc:sldMkLst>
          <pc:docMk/>
          <pc:sldMk cId="3065056867" sldId="398"/>
        </pc:sldMkLst>
        <pc:spChg chg="add del mod">
          <ac:chgData name="ANDREA BIDINOST" userId="1fe09951-2d66-4612-aad4-8a1d17337cdc" providerId="ADAL" clId="{81B25070-54F5-4F19-8E80-AB50B4C95460}" dt="2022-04-11T13:25:27.457" v="34" actId="478"/>
          <ac:spMkLst>
            <pc:docMk/>
            <pc:sldMk cId="3065056867" sldId="398"/>
            <ac:spMk id="6" creationId="{6515CA17-2BD1-478B-B67F-3E043133226A}"/>
          </ac:spMkLst>
        </pc:spChg>
      </pc:sldChg>
      <pc:sldChg chg="modSp add mod">
        <pc:chgData name="ANDREA BIDINOST" userId="1fe09951-2d66-4612-aad4-8a1d17337cdc" providerId="ADAL" clId="{81B25070-54F5-4F19-8E80-AB50B4C95460}" dt="2022-03-28T07:12:17.386" v="11" actId="20577"/>
        <pc:sldMkLst>
          <pc:docMk/>
          <pc:sldMk cId="3330617382" sldId="426"/>
        </pc:sldMkLst>
        <pc:spChg chg="mod">
          <ac:chgData name="ANDREA BIDINOST" userId="1fe09951-2d66-4612-aad4-8a1d17337cdc" providerId="ADAL" clId="{81B25070-54F5-4F19-8E80-AB50B4C95460}" dt="2022-03-28T07:12:17.386" v="11" actId="20577"/>
          <ac:spMkLst>
            <pc:docMk/>
            <pc:sldMk cId="3330617382" sldId="426"/>
            <ac:spMk id="2" creationId="{00000000-0000-0000-0000-000000000000}"/>
          </ac:spMkLst>
        </pc:spChg>
      </pc:sldChg>
      <pc:sldChg chg="add">
        <pc:chgData name="ANDREA BIDINOST" userId="1fe09951-2d66-4612-aad4-8a1d17337cdc" providerId="ADAL" clId="{81B25070-54F5-4F19-8E80-AB50B4C95460}" dt="2022-03-28T07:12:09.223" v="0"/>
        <pc:sldMkLst>
          <pc:docMk/>
          <pc:sldMk cId="2112673640" sldId="427"/>
        </pc:sldMkLst>
      </pc:sldChg>
      <pc:sldChg chg="add">
        <pc:chgData name="ANDREA BIDINOST" userId="1fe09951-2d66-4612-aad4-8a1d17337cdc" providerId="ADAL" clId="{81B25070-54F5-4F19-8E80-AB50B4C95460}" dt="2022-03-28T07:12:09.223" v="0"/>
        <pc:sldMkLst>
          <pc:docMk/>
          <pc:sldMk cId="3685098316" sldId="430"/>
        </pc:sldMkLst>
      </pc:sldChg>
      <pc:sldChg chg="add">
        <pc:chgData name="ANDREA BIDINOST" userId="1fe09951-2d66-4612-aad4-8a1d17337cdc" providerId="ADAL" clId="{81B25070-54F5-4F19-8E80-AB50B4C95460}" dt="2022-03-28T07:12:09.223" v="0"/>
        <pc:sldMkLst>
          <pc:docMk/>
          <pc:sldMk cId="3715241838" sldId="433"/>
        </pc:sldMkLst>
      </pc:sldChg>
      <pc:sldChg chg="add">
        <pc:chgData name="ANDREA BIDINOST" userId="1fe09951-2d66-4612-aad4-8a1d17337cdc" providerId="ADAL" clId="{81B25070-54F5-4F19-8E80-AB50B4C95460}" dt="2022-03-28T07:12:09.223" v="0"/>
        <pc:sldMkLst>
          <pc:docMk/>
          <pc:sldMk cId="1101134067" sldId="435"/>
        </pc:sldMkLst>
      </pc:sldChg>
      <pc:sldChg chg="add">
        <pc:chgData name="ANDREA BIDINOST" userId="1fe09951-2d66-4612-aad4-8a1d17337cdc" providerId="ADAL" clId="{81B25070-54F5-4F19-8E80-AB50B4C95460}" dt="2022-03-28T07:12:09.223" v="0"/>
        <pc:sldMkLst>
          <pc:docMk/>
          <pc:sldMk cId="3403070166" sldId="436"/>
        </pc:sldMkLst>
      </pc:sldChg>
      <pc:sldChg chg="modSp add mod">
        <pc:chgData name="ANDREA BIDINOST" userId="1fe09951-2d66-4612-aad4-8a1d17337cdc" providerId="ADAL" clId="{81B25070-54F5-4F19-8E80-AB50B4C95460}" dt="2022-04-14T11:50:14.624" v="143" actId="27636"/>
        <pc:sldMkLst>
          <pc:docMk/>
          <pc:sldMk cId="1781011218" sldId="437"/>
        </pc:sldMkLst>
        <pc:spChg chg="mod">
          <ac:chgData name="ANDREA BIDINOST" userId="1fe09951-2d66-4612-aad4-8a1d17337cdc" providerId="ADAL" clId="{81B25070-54F5-4F19-8E80-AB50B4C95460}" dt="2022-04-11T13:27:54.652" v="128" actId="20577"/>
          <ac:spMkLst>
            <pc:docMk/>
            <pc:sldMk cId="1781011218" sldId="437"/>
            <ac:spMk id="4" creationId="{6B330244-D397-4FB7-96A3-0A0E15BAC53F}"/>
          </ac:spMkLst>
        </pc:spChg>
        <pc:spChg chg="mod">
          <ac:chgData name="ANDREA BIDINOST" userId="1fe09951-2d66-4612-aad4-8a1d17337cdc" providerId="ADAL" clId="{81B25070-54F5-4F19-8E80-AB50B4C95460}" dt="2022-04-14T11:50:14.624" v="143" actId="27636"/>
          <ac:spMkLst>
            <pc:docMk/>
            <pc:sldMk cId="1781011218" sldId="437"/>
            <ac:spMk id="10" creationId="{00000000-0000-0000-0000-000000000000}"/>
          </ac:spMkLst>
        </pc:spChg>
      </pc:sldChg>
    </pc:docChg>
  </pc:docChgLst>
  <pc:docChgLst>
    <pc:chgData name="ANDREA BIDINOST" userId="1fe09951-2d66-4612-aad4-8a1d17337cdc" providerId="ADAL" clId="{34175E34-6B47-4204-8D78-858CBA7C8B12}"/>
    <pc:docChg chg="undo redo custSel addSld modSld sldOrd">
      <pc:chgData name="ANDREA BIDINOST" userId="1fe09951-2d66-4612-aad4-8a1d17337cdc" providerId="ADAL" clId="{34175E34-6B47-4204-8D78-858CBA7C8B12}" dt="2022-03-21T10:17:23.163" v="465" actId="20577"/>
      <pc:docMkLst>
        <pc:docMk/>
      </pc:docMkLst>
      <pc:sldChg chg="addSp modSp">
        <pc:chgData name="ANDREA BIDINOST" userId="1fe09951-2d66-4612-aad4-8a1d17337cdc" providerId="ADAL" clId="{34175E34-6B47-4204-8D78-858CBA7C8B12}" dt="2022-03-14T10:22:00.462" v="42" actId="1076"/>
        <pc:sldMkLst>
          <pc:docMk/>
          <pc:sldMk cId="2922990045" sldId="381"/>
        </pc:sldMkLst>
        <pc:picChg chg="add mod">
          <ac:chgData name="ANDREA BIDINOST" userId="1fe09951-2d66-4612-aad4-8a1d17337cdc" providerId="ADAL" clId="{34175E34-6B47-4204-8D78-858CBA7C8B12}" dt="2022-03-14T10:21:47.815" v="39"/>
          <ac:picMkLst>
            <pc:docMk/>
            <pc:sldMk cId="2922990045" sldId="381"/>
            <ac:picMk id="4" creationId="{E647295B-B1B3-4391-9156-69D839EC73F1}"/>
          </ac:picMkLst>
        </pc:picChg>
        <pc:picChg chg="mod">
          <ac:chgData name="ANDREA BIDINOST" userId="1fe09951-2d66-4612-aad4-8a1d17337cdc" providerId="ADAL" clId="{34175E34-6B47-4204-8D78-858CBA7C8B12}" dt="2022-03-14T10:22:00.462" v="42" actId="1076"/>
          <ac:picMkLst>
            <pc:docMk/>
            <pc:sldMk cId="2922990045" sldId="381"/>
            <ac:picMk id="1028" creationId="{2BE6FDE9-826D-42B4-97D4-28AE51C9D189}"/>
          </ac:picMkLst>
        </pc:picChg>
      </pc:sldChg>
      <pc:sldChg chg="modSp mod">
        <pc:chgData name="ANDREA BIDINOST" userId="1fe09951-2d66-4612-aad4-8a1d17337cdc" providerId="ADAL" clId="{34175E34-6B47-4204-8D78-858CBA7C8B12}" dt="2022-03-21T10:17:23.163" v="465" actId="20577"/>
        <pc:sldMkLst>
          <pc:docMk/>
          <pc:sldMk cId="3756925388" sldId="395"/>
        </pc:sldMkLst>
        <pc:spChg chg="mod">
          <ac:chgData name="ANDREA BIDINOST" userId="1fe09951-2d66-4612-aad4-8a1d17337cdc" providerId="ADAL" clId="{34175E34-6B47-4204-8D78-858CBA7C8B12}" dt="2022-03-21T10:17:23.163" v="465" actId="20577"/>
          <ac:spMkLst>
            <pc:docMk/>
            <pc:sldMk cId="3756925388" sldId="395"/>
            <ac:spMk id="10" creationId="{00000000-0000-0000-0000-000000000000}"/>
          </ac:spMkLst>
        </pc:spChg>
      </pc:sldChg>
      <pc:sldChg chg="add">
        <pc:chgData name="ANDREA BIDINOST" userId="1fe09951-2d66-4612-aad4-8a1d17337cdc" providerId="ADAL" clId="{34175E34-6B47-4204-8D78-858CBA7C8B12}" dt="2022-03-14T10:20:33.963" v="0"/>
        <pc:sldMkLst>
          <pc:docMk/>
          <pc:sldMk cId="2112673640" sldId="427"/>
        </pc:sldMkLst>
      </pc:sldChg>
      <pc:sldChg chg="modSp add mod">
        <pc:chgData name="ANDREA BIDINOST" userId="1fe09951-2d66-4612-aad4-8a1d17337cdc" providerId="ADAL" clId="{34175E34-6B47-4204-8D78-858CBA7C8B12}" dt="2022-03-14T10:21:22.359" v="38" actId="20577"/>
        <pc:sldMkLst>
          <pc:docMk/>
          <pc:sldMk cId="3235062435" sldId="430"/>
        </pc:sldMkLst>
        <pc:spChg chg="mod">
          <ac:chgData name="ANDREA BIDINOST" userId="1fe09951-2d66-4612-aad4-8a1d17337cdc" providerId="ADAL" clId="{34175E34-6B47-4204-8D78-858CBA7C8B12}" dt="2022-03-14T10:21:22.359" v="38" actId="20577"/>
          <ac:spMkLst>
            <pc:docMk/>
            <pc:sldMk cId="3235062435" sldId="430"/>
            <ac:spMk id="31" creationId="{F45BCFC7-4A47-4C19-94B8-D3D76B380D72}"/>
          </ac:spMkLst>
        </pc:spChg>
      </pc:sldChg>
      <pc:sldChg chg="add">
        <pc:chgData name="ANDREA BIDINOST" userId="1fe09951-2d66-4612-aad4-8a1d17337cdc" providerId="ADAL" clId="{34175E34-6B47-4204-8D78-858CBA7C8B12}" dt="2022-03-14T10:20:33.963" v="0"/>
        <pc:sldMkLst>
          <pc:docMk/>
          <pc:sldMk cId="3077330580" sldId="433"/>
        </pc:sldMkLst>
      </pc:sldChg>
      <pc:sldChg chg="modSp add mod">
        <pc:chgData name="ANDREA BIDINOST" userId="1fe09951-2d66-4612-aad4-8a1d17337cdc" providerId="ADAL" clId="{34175E34-6B47-4204-8D78-858CBA7C8B12}" dt="2022-03-14T10:24:27.970" v="154" actId="20577"/>
        <pc:sldMkLst>
          <pc:docMk/>
          <pc:sldMk cId="1101134067" sldId="435"/>
        </pc:sldMkLst>
        <pc:spChg chg="mod">
          <ac:chgData name="ANDREA BIDINOST" userId="1fe09951-2d66-4612-aad4-8a1d17337cdc" providerId="ADAL" clId="{34175E34-6B47-4204-8D78-858CBA7C8B12}" dt="2022-03-14T10:22:48.699" v="52" actId="20577"/>
          <ac:spMkLst>
            <pc:docMk/>
            <pc:sldMk cId="1101134067" sldId="435"/>
            <ac:spMk id="2" creationId="{00000000-0000-0000-0000-000000000000}"/>
          </ac:spMkLst>
        </pc:spChg>
        <pc:spChg chg="mod">
          <ac:chgData name="ANDREA BIDINOST" userId="1fe09951-2d66-4612-aad4-8a1d17337cdc" providerId="ADAL" clId="{34175E34-6B47-4204-8D78-858CBA7C8B12}" dt="2022-03-14T10:24:27.970" v="154" actId="20577"/>
          <ac:spMkLst>
            <pc:docMk/>
            <pc:sldMk cId="1101134067" sldId="435"/>
            <ac:spMk id="3" creationId="{00000000-0000-0000-0000-000000000000}"/>
          </ac:spMkLst>
        </pc:spChg>
      </pc:sldChg>
      <pc:sldChg chg="add">
        <pc:chgData name="ANDREA BIDINOST" userId="1fe09951-2d66-4612-aad4-8a1d17337cdc" providerId="ADAL" clId="{34175E34-6B47-4204-8D78-858CBA7C8B12}" dt="2022-03-14T10:20:33.963" v="0"/>
        <pc:sldMkLst>
          <pc:docMk/>
          <pc:sldMk cId="3403070166" sldId="436"/>
        </pc:sldMkLst>
      </pc:sldChg>
      <pc:sldChg chg="delSp modSp add mod ord">
        <pc:chgData name="ANDREA BIDINOST" userId="1fe09951-2d66-4612-aad4-8a1d17337cdc" providerId="ADAL" clId="{34175E34-6B47-4204-8D78-858CBA7C8B12}" dt="2022-03-14T10:30:57.980" v="444" actId="20577"/>
        <pc:sldMkLst>
          <pc:docMk/>
          <pc:sldMk cId="2934925659" sldId="437"/>
        </pc:sldMkLst>
        <pc:spChg chg="mod">
          <ac:chgData name="ANDREA BIDINOST" userId="1fe09951-2d66-4612-aad4-8a1d17337cdc" providerId="ADAL" clId="{34175E34-6B47-4204-8D78-858CBA7C8B12}" dt="2022-03-14T10:25:13.370" v="186" actId="20577"/>
          <ac:spMkLst>
            <pc:docMk/>
            <pc:sldMk cId="2934925659" sldId="437"/>
            <ac:spMk id="2" creationId="{00000000-0000-0000-0000-000000000000}"/>
          </ac:spMkLst>
        </pc:spChg>
        <pc:spChg chg="mod">
          <ac:chgData name="ANDREA BIDINOST" userId="1fe09951-2d66-4612-aad4-8a1d17337cdc" providerId="ADAL" clId="{34175E34-6B47-4204-8D78-858CBA7C8B12}" dt="2022-03-14T10:30:57.980" v="444" actId="20577"/>
          <ac:spMkLst>
            <pc:docMk/>
            <pc:sldMk cId="2934925659" sldId="437"/>
            <ac:spMk id="3" creationId="{00000000-0000-0000-0000-000000000000}"/>
          </ac:spMkLst>
        </pc:spChg>
        <pc:picChg chg="del">
          <ac:chgData name="ANDREA BIDINOST" userId="1fe09951-2d66-4612-aad4-8a1d17337cdc" providerId="ADAL" clId="{34175E34-6B47-4204-8D78-858CBA7C8B12}" dt="2022-03-14T10:25:16.578" v="187" actId="478"/>
          <ac:picMkLst>
            <pc:docMk/>
            <pc:sldMk cId="2934925659" sldId="437"/>
            <ac:picMk id="2050" creationId="{79CC99C5-57B6-4B39-94A1-75611F83F6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1DC4D-34D5-4F5C-89D3-83C1C9AD5A5F}" type="datetimeFigureOut">
              <a:rPr lang="it-IT" smtClean="0"/>
              <a:t>14/04/2022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F8EC1-811E-4C0A-821D-0FA14C64BF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46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38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32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2854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068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940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3667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270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572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18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08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996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27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12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16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672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53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126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6CAFF9-9AC4-4865-98AE-1FE039CB942D}" type="datetimeFigureOut">
              <a:rPr lang="it-IT" smtClean="0"/>
              <a:t>14/04/2022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188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0.jpe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38F10-72A9-4C25-AFAF-1B71A5A14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966645"/>
          </a:xfrm>
        </p:spPr>
        <p:txBody>
          <a:bodyPr>
            <a:normAutofit/>
          </a:bodyPr>
          <a:lstStyle/>
          <a:p>
            <a:r>
              <a:rPr lang="it-IT" dirty="0"/>
              <a:t>Potenziometro</a:t>
            </a:r>
            <a:br>
              <a:rPr lang="it-IT" dirty="0"/>
            </a:br>
            <a:r>
              <a:rPr lang="it-IT" dirty="0"/>
              <a:t>Motori</a:t>
            </a:r>
          </a:p>
        </p:txBody>
      </p:sp>
    </p:spTree>
    <p:extLst>
      <p:ext uri="{BB962C8B-B14F-4D97-AF65-F5344CB8AC3E}">
        <p14:creationId xmlns:p14="http://schemas.microsoft.com/office/powerpoint/2010/main" val="376069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Pilotaggio dei motori (2)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39516" y="1124744"/>
            <a:ext cx="8712968" cy="52565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Attraverso Arduino è possibile fornire più o meno tensione al motore, aumentando o diminuendo la sua velocità.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r>
              <a:rPr lang="it-IT" dirty="0"/>
              <a:t>Il circuito costruito per pilotare il motore richiede:</a:t>
            </a:r>
          </a:p>
          <a:p>
            <a:pPr algn="just"/>
            <a:r>
              <a:rPr lang="it-IT" dirty="0"/>
              <a:t>Un </a:t>
            </a:r>
            <a:r>
              <a:rPr lang="it-IT" u="sng" dirty="0"/>
              <a:t>transistor</a:t>
            </a:r>
            <a:r>
              <a:rPr lang="it-IT" dirty="0"/>
              <a:t> controllare la tensione fornita al motore</a:t>
            </a:r>
          </a:p>
          <a:p>
            <a:pPr algn="just"/>
            <a:r>
              <a:rPr lang="it-IT" dirty="0"/>
              <a:t>Un </a:t>
            </a:r>
            <a:r>
              <a:rPr lang="it-IT" u="sng" dirty="0"/>
              <a:t>diodo</a:t>
            </a:r>
            <a:r>
              <a:rPr lang="it-IT" dirty="0"/>
              <a:t>, per evitare che alcune correnti «di ritorno dal motore» danneggino la scheda</a:t>
            </a:r>
          </a:p>
          <a:p>
            <a:pPr algn="just"/>
            <a:r>
              <a:rPr lang="it-IT" dirty="0"/>
              <a:t>Una resistenza da 220 Ohm</a:t>
            </a:r>
          </a:p>
        </p:txBody>
      </p:sp>
    </p:spTree>
    <p:extLst>
      <p:ext uri="{BB962C8B-B14F-4D97-AF65-F5344CB8AC3E}">
        <p14:creationId xmlns:p14="http://schemas.microsoft.com/office/powerpoint/2010/main" val="343660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Collegamento</a:t>
            </a:r>
          </a:p>
        </p:txBody>
      </p:sp>
      <p:pic>
        <p:nvPicPr>
          <p:cNvPr id="1026" name="Picture 2" descr="Dcmotor schematic 2reo3witmj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" t="1502" r="1594" b="2307"/>
          <a:stretch/>
        </p:blipFill>
        <p:spPr bwMode="auto">
          <a:xfrm>
            <a:off x="1981200" y="764704"/>
            <a:ext cx="8363272" cy="575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53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Codice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l="15134" t="28344" r="43358" b="12595"/>
          <a:stretch/>
        </p:blipFill>
        <p:spPr>
          <a:xfrm>
            <a:off x="1524000" y="940966"/>
            <a:ext cx="5868144" cy="5308064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7608168" y="3284985"/>
            <a:ext cx="2808312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2400" dirty="0" err="1"/>
              <a:t>speed</a:t>
            </a:r>
            <a:r>
              <a:rPr lang="it-IT" sz="2400" dirty="0"/>
              <a:t> può variare da 50 a 255</a:t>
            </a:r>
          </a:p>
        </p:txBody>
      </p:sp>
    </p:spTree>
    <p:extLst>
      <p:ext uri="{BB962C8B-B14F-4D97-AF65-F5344CB8AC3E}">
        <p14:creationId xmlns:p14="http://schemas.microsoft.com/office/powerpoint/2010/main" val="1395605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Due sensi di marcia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39516" y="940966"/>
            <a:ext cx="8712968" cy="54403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Tramite Arduino è possibile pilotare i motori impostando anche il verso della rotazione.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r>
              <a:rPr lang="it-IT" dirty="0"/>
              <a:t>Per ottenere ciò è necessario costruire un circuito che permette l’inversione del verso della corrente nel motore.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r>
              <a:rPr lang="it-IT" dirty="0"/>
              <a:t>Questo tipo di circuito prende il nome di </a:t>
            </a:r>
            <a:r>
              <a:rPr lang="it-IT" b="1" dirty="0"/>
              <a:t>ponte ad H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2737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Ponte ad H</a:t>
            </a:r>
          </a:p>
        </p:txBody>
      </p:sp>
      <p:pic>
        <p:nvPicPr>
          <p:cNvPr id="3074" name="Picture 2" descr="Risultati immagini per ponte ad h transis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08" y="692697"/>
            <a:ext cx="7571184" cy="577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283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Realizzazione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39516" y="940966"/>
            <a:ext cx="8676964" cy="6158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Esempio di ponte ad H realizzato con transistor PNP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l="27309" t="25391" r="12367" b="5704"/>
          <a:stretch/>
        </p:blipFill>
        <p:spPr>
          <a:xfrm>
            <a:off x="2135560" y="1556792"/>
            <a:ext cx="8075240" cy="518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81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Per fortuna…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29846" y="4857328"/>
            <a:ext cx="8712968" cy="1524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Il ponte ad H è presente nel circuito integrato L293D (in realtà ce ne sono due).</a:t>
            </a:r>
          </a:p>
        </p:txBody>
      </p:sp>
      <p:pic>
        <p:nvPicPr>
          <p:cNvPr id="4098" name="Picture 2" descr="Risultati immagini per L293D MOTOR DRIV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34" y="171996"/>
            <a:ext cx="3419872" cy="341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isultati immagini per L293D MOTOR DRI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067" y="1047328"/>
            <a:ext cx="56483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75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Circuito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AA131C7-90B5-4012-B547-92EE9EDFC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64" y="900112"/>
            <a:ext cx="7077075" cy="5057775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F4936C5-5A15-4B73-81B0-52051DD47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7606" y="2525086"/>
            <a:ext cx="3113311" cy="13555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L’alimentazione potrebbe anche essere fornita da una batteria</a:t>
            </a:r>
          </a:p>
        </p:txBody>
      </p:sp>
    </p:spTree>
    <p:extLst>
      <p:ext uri="{BB962C8B-B14F-4D97-AF65-F5344CB8AC3E}">
        <p14:creationId xmlns:p14="http://schemas.microsoft.com/office/powerpoint/2010/main" val="2190018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Codice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1C33A67-56ED-4CE4-8C26-2694BD8DF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612" y="734222"/>
            <a:ext cx="6429375" cy="581025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CF9EA4FC-59A9-46D8-BB6B-1366BF8C6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483" y="2498366"/>
            <a:ext cx="3921572" cy="46875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Attraverso </a:t>
            </a:r>
            <a:r>
              <a:rPr lang="it-IT" dirty="0" err="1">
                <a:solidFill>
                  <a:schemeClr val="accent1"/>
                </a:solidFill>
              </a:rPr>
              <a:t>digitalWrite</a:t>
            </a:r>
            <a:r>
              <a:rPr lang="it-IT" dirty="0"/>
              <a:t> è possibile muovere il motore a piena velocità.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r>
              <a:rPr lang="it-IT" dirty="0"/>
              <a:t>Attraverso </a:t>
            </a:r>
            <a:r>
              <a:rPr lang="it-IT" dirty="0" err="1">
                <a:solidFill>
                  <a:schemeClr val="accent1"/>
                </a:solidFill>
              </a:rPr>
              <a:t>analogWrite</a:t>
            </a:r>
            <a:r>
              <a:rPr lang="it-IT" dirty="0"/>
              <a:t> (su pin PWM) è possibile regolare la velocità del motore</a:t>
            </a:r>
          </a:p>
        </p:txBody>
      </p:sp>
    </p:spTree>
    <p:extLst>
      <p:ext uri="{BB962C8B-B14F-4D97-AF65-F5344CB8AC3E}">
        <p14:creationId xmlns:p14="http://schemas.microsoft.com/office/powerpoint/2010/main" val="1606947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2133600" y="1418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 pratica</a:t>
            </a:r>
          </a:p>
        </p:txBody>
      </p:sp>
      <p:pic>
        <p:nvPicPr>
          <p:cNvPr id="11" name="Picture 2" descr="Ingranaggio png 2 » PNG Image">
            <a:extLst>
              <a:ext uri="{FF2B5EF4-FFF2-40B4-BE49-F238E27FC236}">
                <a16:creationId xmlns:a16="http://schemas.microsoft.com/office/drawing/2014/main" id="{5DC681CA-BEEB-4E2E-8976-D1F363C01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755" y="5058561"/>
            <a:ext cx="3349509" cy="176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B330244-D397-4FB7-96A3-0A0E15BA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629" y="1382813"/>
            <a:ext cx="10546914" cy="33401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i="1" dirty="0"/>
              <a:t>Collegare il motore DC ed un potenziometro.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i="1" dirty="0"/>
              <a:t>Regolare la velocità del motore in un solo senso grazie al potenziometro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i="1" dirty="0"/>
              <a:t>Regolare velocità e verso di rotazione grazie al potenziometro (prima o dopo della metà della corsa del potenziometro)</a:t>
            </a:r>
          </a:p>
        </p:txBody>
      </p:sp>
    </p:spTree>
    <p:extLst>
      <p:ext uri="{BB962C8B-B14F-4D97-AF65-F5344CB8AC3E}">
        <p14:creationId xmlns:p14="http://schemas.microsoft.com/office/powerpoint/2010/main" val="193614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2572279" y="3687417"/>
            <a:ext cx="8930747" cy="2110382"/>
          </a:xfrm>
        </p:spPr>
        <p:txBody>
          <a:bodyPr/>
          <a:lstStyle/>
          <a:p>
            <a:r>
              <a:rPr lang="it-IT" dirty="0"/>
              <a:t>Potenziometro</a:t>
            </a:r>
          </a:p>
        </p:txBody>
      </p:sp>
      <p:pic>
        <p:nvPicPr>
          <p:cNvPr id="2050" name="Picture 2" descr="Risultati immagini per potenziomet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740" y="402306"/>
            <a:ext cx="4562120" cy="456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269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2133600" y="1418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 pratica</a:t>
            </a:r>
          </a:p>
        </p:txBody>
      </p:sp>
      <p:pic>
        <p:nvPicPr>
          <p:cNvPr id="11" name="Picture 2" descr="Ingranaggio png 2 » PNG Image">
            <a:extLst>
              <a:ext uri="{FF2B5EF4-FFF2-40B4-BE49-F238E27FC236}">
                <a16:creationId xmlns:a16="http://schemas.microsoft.com/office/drawing/2014/main" id="{5DC681CA-BEEB-4E2E-8976-D1F363C01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773" y="4337108"/>
            <a:ext cx="4718491" cy="248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B330244-D397-4FB7-96A3-0A0E15BA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629" y="1382813"/>
            <a:ext cx="10546914" cy="33401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i="1" dirty="0"/>
              <a:t>VENTILATORE</a:t>
            </a:r>
          </a:p>
          <a:p>
            <a:pPr marL="0" indent="0" algn="just">
              <a:buNone/>
            </a:pPr>
            <a:r>
              <a:rPr lang="it-IT" i="1" dirty="0"/>
              <a:t>Collegare il motore DC, il sensore di temperatura ed un led rosso.</a:t>
            </a:r>
          </a:p>
          <a:p>
            <a:pPr marL="0" indent="0" algn="just">
              <a:buNone/>
            </a:pPr>
            <a:r>
              <a:rPr lang="it-IT" i="1" dirty="0"/>
              <a:t>Quando la temperatura supera un valore limite (es. 22 gradi) il led si accende ed il motore inizia a ruotare (azionando le ventole) fino a che la temperatura non è scesa.</a:t>
            </a:r>
          </a:p>
        </p:txBody>
      </p:sp>
      <p:pic>
        <p:nvPicPr>
          <p:cNvPr id="1026" name="Picture 2" descr="Ventilatore a piantana 3 pale diametro 40 cm 3 VELOCITA' Gordon ...">
            <a:extLst>
              <a:ext uri="{FF2B5EF4-FFF2-40B4-BE49-F238E27FC236}">
                <a16:creationId xmlns:a16="http://schemas.microsoft.com/office/drawing/2014/main" id="{3E37246D-3CF4-437E-91C9-88785C2F9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190" y="141813"/>
            <a:ext cx="3036815" cy="303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876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813076" y="4869160"/>
            <a:ext cx="7772400" cy="1120284"/>
          </a:xfrm>
        </p:spPr>
        <p:txBody>
          <a:bodyPr/>
          <a:lstStyle/>
          <a:p>
            <a:r>
              <a:rPr lang="it-IT" b="1" dirty="0"/>
              <a:t>Servo motore</a:t>
            </a:r>
          </a:p>
        </p:txBody>
      </p:sp>
      <p:pic>
        <p:nvPicPr>
          <p:cNvPr id="1026" name="Picture 2" descr="Risultati immagini per servo mot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008" y="44624"/>
            <a:ext cx="482453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827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Funzionamento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19536" y="3501008"/>
            <a:ext cx="8229600" cy="3356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servomotore (detto servo) permette movimenti dell’asse fino al </a:t>
            </a:r>
            <a:r>
              <a:rPr lang="it-IT" dirty="0" err="1"/>
              <a:t>raggungimento</a:t>
            </a:r>
            <a:r>
              <a:rPr lang="it-IT" dirty="0"/>
              <a:t> di un determinato angolo di rotazione.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L’angolo di solito è compreso tra 0 e 180°</a:t>
            </a:r>
          </a:p>
        </p:txBody>
      </p:sp>
      <p:pic>
        <p:nvPicPr>
          <p:cNvPr id="4" name="Picture 2" descr="Risultati immagini per servo motore ango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784" y="1056253"/>
            <a:ext cx="2857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066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Funzioni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19536" y="1124744"/>
            <a:ext cx="8229600" cy="5733256"/>
          </a:xfrm>
        </p:spPr>
        <p:txBody>
          <a:bodyPr>
            <a:normAutofit/>
          </a:bodyPr>
          <a:lstStyle/>
          <a:p>
            <a:r>
              <a:rPr lang="it-IT" i="1" dirty="0" err="1">
                <a:solidFill>
                  <a:srgbClr val="0070C0"/>
                </a:solidFill>
              </a:rPr>
              <a:t>attach</a:t>
            </a:r>
            <a:r>
              <a:rPr lang="it-IT" i="1" dirty="0">
                <a:solidFill>
                  <a:srgbClr val="0070C0"/>
                </a:solidFill>
              </a:rPr>
              <a:t>()</a:t>
            </a:r>
            <a:r>
              <a:rPr lang="it-IT" dirty="0">
                <a:solidFill>
                  <a:srgbClr val="0070C0"/>
                </a:solidFill>
              </a:rPr>
              <a:t>: </a:t>
            </a:r>
            <a:r>
              <a:rPr lang="it-IT" dirty="0"/>
              <a:t>permette di specificare su quale pin è connesso il nostro servo e legarlo all’oggetto Servo</a:t>
            </a:r>
          </a:p>
          <a:p>
            <a:r>
              <a:rPr lang="it-IT" i="1" dirty="0" err="1">
                <a:solidFill>
                  <a:srgbClr val="0070C0"/>
                </a:solidFill>
              </a:rPr>
              <a:t>attached</a:t>
            </a:r>
            <a:r>
              <a:rPr lang="it-IT" i="1" dirty="0">
                <a:solidFill>
                  <a:srgbClr val="0070C0"/>
                </a:solidFill>
              </a:rPr>
              <a:t>()</a:t>
            </a:r>
            <a:r>
              <a:rPr lang="it-IT" dirty="0">
                <a:solidFill>
                  <a:srgbClr val="0070C0"/>
                </a:solidFill>
              </a:rPr>
              <a:t>: </a:t>
            </a:r>
            <a:r>
              <a:rPr lang="it-IT" dirty="0"/>
              <a:t>controlla che un oggetto di tipo Servo sia collegata ad un pin</a:t>
            </a:r>
          </a:p>
          <a:p>
            <a:r>
              <a:rPr lang="it-IT" i="1" dirty="0" err="1">
                <a:solidFill>
                  <a:srgbClr val="0070C0"/>
                </a:solidFill>
              </a:rPr>
              <a:t>detach</a:t>
            </a:r>
            <a:r>
              <a:rPr lang="it-IT" i="1" dirty="0">
                <a:solidFill>
                  <a:srgbClr val="0070C0"/>
                </a:solidFill>
              </a:rPr>
              <a:t>()</a:t>
            </a:r>
            <a:r>
              <a:rPr lang="it-IT" dirty="0">
                <a:solidFill>
                  <a:srgbClr val="0070C0"/>
                </a:solidFill>
              </a:rPr>
              <a:t>: </a:t>
            </a:r>
            <a:r>
              <a:rPr lang="it-IT" dirty="0"/>
              <a:t>rimuove il collegamento tra l’oggetto Servo e il pin a cui era legata</a:t>
            </a:r>
          </a:p>
          <a:p>
            <a:r>
              <a:rPr lang="it-IT" i="1" dirty="0" err="1">
                <a:solidFill>
                  <a:srgbClr val="0070C0"/>
                </a:solidFill>
              </a:rPr>
              <a:t>read</a:t>
            </a:r>
            <a:r>
              <a:rPr lang="it-IT" i="1" dirty="0">
                <a:solidFill>
                  <a:srgbClr val="0070C0"/>
                </a:solidFill>
              </a:rPr>
              <a:t>()</a:t>
            </a:r>
            <a:r>
              <a:rPr lang="it-IT" dirty="0">
                <a:solidFill>
                  <a:srgbClr val="0070C0"/>
                </a:solidFill>
              </a:rPr>
              <a:t>: </a:t>
            </a:r>
            <a:r>
              <a:rPr lang="it-IT" dirty="0"/>
              <a:t>legge la posizione angolare del nostro servo, restituisce l’ultimo valore passato con </a:t>
            </a:r>
            <a:r>
              <a:rPr lang="it-IT" dirty="0" err="1"/>
              <a:t>write</a:t>
            </a:r>
            <a:r>
              <a:rPr lang="it-IT" dirty="0"/>
              <a:t>()</a:t>
            </a:r>
          </a:p>
          <a:p>
            <a:r>
              <a:rPr lang="it-IT" i="1" dirty="0" err="1">
                <a:solidFill>
                  <a:srgbClr val="0070C0"/>
                </a:solidFill>
              </a:rPr>
              <a:t>write</a:t>
            </a:r>
            <a:r>
              <a:rPr lang="it-IT" i="1" dirty="0">
                <a:solidFill>
                  <a:srgbClr val="0070C0"/>
                </a:solidFill>
              </a:rPr>
              <a:t>()</a:t>
            </a:r>
            <a:r>
              <a:rPr lang="it-IT" dirty="0">
                <a:solidFill>
                  <a:srgbClr val="0070C0"/>
                </a:solidFill>
              </a:rPr>
              <a:t>: </a:t>
            </a:r>
            <a:r>
              <a:rPr lang="it-IT" dirty="0"/>
              <a:t>impartisce al servo l’angolo a cui posizionarsi</a:t>
            </a:r>
          </a:p>
        </p:txBody>
      </p:sp>
    </p:spTree>
    <p:extLst>
      <p:ext uri="{BB962C8B-B14F-4D97-AF65-F5344CB8AC3E}">
        <p14:creationId xmlns:p14="http://schemas.microsoft.com/office/powerpoint/2010/main" val="341382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Collegamento</a:t>
            </a:r>
          </a:p>
        </p:txBody>
      </p:sp>
      <p:pic>
        <p:nvPicPr>
          <p:cNvPr id="3074" name="Picture 2" descr="schema Arduino e servomot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916" y="1412776"/>
            <a:ext cx="7512348" cy="428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153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Codice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l="11013" t="15882" r="56691" b="29146"/>
          <a:stretch/>
        </p:blipFill>
        <p:spPr>
          <a:xfrm>
            <a:off x="3320492" y="932955"/>
            <a:ext cx="5551017" cy="531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27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2152073" y="0"/>
            <a:ext cx="8229600" cy="961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 pratica </a:t>
            </a:r>
          </a:p>
        </p:txBody>
      </p:sp>
      <p:pic>
        <p:nvPicPr>
          <p:cNvPr id="11" name="Picture 2" descr="Ingranaggio png 2 » PNG Image">
            <a:extLst>
              <a:ext uri="{FF2B5EF4-FFF2-40B4-BE49-F238E27FC236}">
                <a16:creationId xmlns:a16="http://schemas.microsoft.com/office/drawing/2014/main" id="{5DC681CA-BEEB-4E2E-8976-D1F363C01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894" y="5545055"/>
            <a:ext cx="2426370" cy="127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B330244-D397-4FB7-96A3-0A0E15BA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086" y="727059"/>
            <a:ext cx="10546914" cy="568213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it-IT" i="1" dirty="0"/>
              <a:t>CANCELLO AUTOMATICO</a:t>
            </a:r>
          </a:p>
          <a:p>
            <a:pPr marL="0" indent="0" algn="just">
              <a:buNone/>
            </a:pPr>
            <a:endParaRPr lang="it-IT" i="1" dirty="0"/>
          </a:p>
          <a:p>
            <a:pPr marL="0" indent="0" algn="just">
              <a:buNone/>
            </a:pPr>
            <a:r>
              <a:rPr lang="it-IT" i="1" dirty="0"/>
              <a:t>Collegare:</a:t>
            </a:r>
          </a:p>
          <a:p>
            <a:pPr algn="just"/>
            <a:r>
              <a:rPr lang="it-IT" i="1" dirty="0"/>
              <a:t>1 Led</a:t>
            </a:r>
          </a:p>
          <a:p>
            <a:pPr algn="just"/>
            <a:r>
              <a:rPr lang="it-IT" i="1" dirty="0"/>
              <a:t>1 Buzzer</a:t>
            </a:r>
          </a:p>
          <a:p>
            <a:pPr algn="just"/>
            <a:r>
              <a:rPr lang="it-IT" i="1" dirty="0"/>
              <a:t>Ultrasuoni</a:t>
            </a:r>
          </a:p>
          <a:p>
            <a:pPr algn="just"/>
            <a:r>
              <a:rPr lang="it-IT" i="1" dirty="0"/>
              <a:t>1 Bottone</a:t>
            </a:r>
          </a:p>
          <a:p>
            <a:pPr algn="just"/>
            <a:r>
              <a:rPr lang="it-IT" i="1" dirty="0"/>
              <a:t>Motore passo </a:t>
            </a:r>
            <a:r>
              <a:rPr lang="it-IT" i="1" dirty="0" err="1"/>
              <a:t>passo</a:t>
            </a:r>
            <a:endParaRPr lang="it-IT" i="1" dirty="0"/>
          </a:p>
          <a:p>
            <a:pPr marL="0" indent="0" algn="just">
              <a:buNone/>
            </a:pPr>
            <a:r>
              <a:rPr lang="it-IT" i="1" dirty="0"/>
              <a:t>Alla pressione del bottone il cancello si apre (il motore ruota di 90°) mentre il led lampeggia ed il buzzer suona.</a:t>
            </a:r>
          </a:p>
          <a:p>
            <a:pPr marL="0" indent="0" algn="just">
              <a:buNone/>
            </a:pPr>
            <a:r>
              <a:rPr lang="it-IT" i="1" dirty="0"/>
              <a:t>Attraverso il sensore ad ultrasuoni si attende che la macchina attraversi l’entrata (un oggetto si trova a meno di 10 cm dal sensore).</a:t>
            </a:r>
          </a:p>
          <a:p>
            <a:pPr marL="0" indent="0" algn="just">
              <a:buNone/>
            </a:pPr>
            <a:r>
              <a:rPr lang="it-IT" i="1" dirty="0"/>
              <a:t>A quel punto, il cancello si richiude con led lampeggiante e buzzer attivo.</a:t>
            </a:r>
          </a:p>
          <a:p>
            <a:pPr marL="0" indent="0" algn="just">
              <a:buNone/>
            </a:pPr>
            <a:r>
              <a:rPr lang="it-IT" i="1" dirty="0"/>
              <a:t>Realizzare il progetto tramite una macchina a stati.</a:t>
            </a:r>
          </a:p>
        </p:txBody>
      </p:sp>
      <p:pic>
        <p:nvPicPr>
          <p:cNvPr id="1026" name="Picture 2" descr="Come installare fotocellule cancello automatico | Tutti i passaggi">
            <a:extLst>
              <a:ext uri="{FF2B5EF4-FFF2-40B4-BE49-F238E27FC236}">
                <a16:creationId xmlns:a16="http://schemas.microsoft.com/office/drawing/2014/main" id="{809B620D-CA65-4732-A9CE-76C01EDFA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582" y="1102967"/>
            <a:ext cx="5407682" cy="277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925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813076" y="4869160"/>
            <a:ext cx="7772400" cy="1120284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Motore passo </a:t>
            </a:r>
            <a:r>
              <a:rPr lang="it-IT" b="1" dirty="0" err="1"/>
              <a:t>passo</a:t>
            </a:r>
            <a:br>
              <a:rPr lang="it-IT" b="1" dirty="0"/>
            </a:br>
            <a:r>
              <a:rPr lang="it-IT" b="1" dirty="0"/>
              <a:t>(</a:t>
            </a:r>
            <a:r>
              <a:rPr lang="it-IT" b="1" dirty="0" err="1"/>
              <a:t>stepper</a:t>
            </a:r>
            <a:r>
              <a:rPr lang="it-IT" b="1" dirty="0"/>
              <a:t> </a:t>
            </a:r>
            <a:r>
              <a:rPr lang="it-IT" b="1" dirty="0" err="1"/>
              <a:t>motor</a:t>
            </a:r>
            <a:r>
              <a:rPr lang="it-IT" b="1" dirty="0"/>
              <a:t>)</a:t>
            </a:r>
          </a:p>
        </p:txBody>
      </p:sp>
      <p:pic>
        <p:nvPicPr>
          <p:cNvPr id="1028" name="Picture 4" descr="Motore passo passo stepper step con driver ULN2003A per Shield Arduino - ITALIA">
            <a:extLst>
              <a:ext uri="{FF2B5EF4-FFF2-40B4-BE49-F238E27FC236}">
                <a16:creationId xmlns:a16="http://schemas.microsoft.com/office/drawing/2014/main" id="{2BE6FDE9-826D-42B4-97D4-28AE51C9D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226" y="752064"/>
            <a:ext cx="4348139" cy="35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Nema 34 CNC Motore Passo Passo 7.07Nm (1001oz.in) 86x86x98mm ...">
            <a:extLst>
              <a:ext uri="{FF2B5EF4-FFF2-40B4-BE49-F238E27FC236}">
                <a16:creationId xmlns:a16="http://schemas.microsoft.com/office/drawing/2014/main" id="{E647295B-B1B3-4391-9156-69D839EC7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042" y="1617388"/>
            <a:ext cx="2151246" cy="215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990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Motore </a:t>
            </a:r>
            <a:r>
              <a:rPr lang="it-IT" dirty="0" err="1"/>
              <a:t>stepper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19535" y="1124744"/>
            <a:ext cx="8549925" cy="4453935"/>
          </a:xfrm>
        </p:spPr>
        <p:txBody>
          <a:bodyPr>
            <a:normAutofit/>
          </a:bodyPr>
          <a:lstStyle/>
          <a:p>
            <a:r>
              <a:rPr lang="it-IT" dirty="0"/>
              <a:t>È un motore ideato per raggiungere con precisione determinate </a:t>
            </a:r>
            <a:r>
              <a:rPr lang="it-IT" dirty="0">
                <a:solidFill>
                  <a:schemeClr val="accent1"/>
                </a:solidFill>
              </a:rPr>
              <a:t>angolazioni</a:t>
            </a:r>
            <a:r>
              <a:rPr lang="it-IT" dirty="0"/>
              <a:t> </a:t>
            </a:r>
          </a:p>
          <a:p>
            <a:r>
              <a:rPr lang="it-IT" dirty="0"/>
              <a:t>È più </a:t>
            </a:r>
            <a:r>
              <a:rPr lang="it-IT" dirty="0">
                <a:solidFill>
                  <a:schemeClr val="accent1"/>
                </a:solidFill>
              </a:rPr>
              <a:t>accurato</a:t>
            </a:r>
            <a:r>
              <a:rPr lang="it-IT" dirty="0"/>
              <a:t> di un servo motore</a:t>
            </a:r>
          </a:p>
          <a:p>
            <a:r>
              <a:rPr lang="it-IT" dirty="0"/>
              <a:t>È più </a:t>
            </a:r>
            <a:r>
              <a:rPr lang="it-IT" dirty="0">
                <a:solidFill>
                  <a:schemeClr val="accent1"/>
                </a:solidFill>
              </a:rPr>
              <a:t>lento</a:t>
            </a:r>
            <a:r>
              <a:rPr lang="it-IT" dirty="0"/>
              <a:t> di un servo motore</a:t>
            </a:r>
          </a:p>
          <a:p>
            <a:r>
              <a:rPr lang="it-IT" dirty="0"/>
              <a:t>Utilizzato largamente nell’automazione industriale:</a:t>
            </a:r>
          </a:p>
          <a:p>
            <a:pPr lvl="1"/>
            <a:r>
              <a:rPr lang="it-IT" dirty="0"/>
              <a:t>Giunti di arti robotici</a:t>
            </a:r>
          </a:p>
          <a:p>
            <a:pPr lvl="1"/>
            <a:r>
              <a:rPr lang="it-IT" dirty="0"/>
              <a:t>Movimento degli assi di una stampante 3D o di una fresa</a:t>
            </a:r>
          </a:p>
          <a:p>
            <a:pPr lvl="1"/>
            <a:r>
              <a:rPr lang="it-IT" dirty="0"/>
              <a:t>…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4839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Funzionamento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671738"/>
            <a:ext cx="8549925" cy="4453935"/>
          </a:xfrm>
        </p:spPr>
        <p:txBody>
          <a:bodyPr>
            <a:normAutofit/>
          </a:bodyPr>
          <a:lstStyle/>
          <a:p>
            <a:r>
              <a:rPr lang="it-IT" dirty="0"/>
              <a:t>All’interno del motore è presente un asse rotante (rotore) e una serie di bobine che lo circondano.</a:t>
            </a:r>
          </a:p>
          <a:p>
            <a:r>
              <a:rPr lang="it-IT" dirty="0"/>
              <a:t>Fornendo una tensione ad una bobina si crea un campo magnetico che attira il rotore</a:t>
            </a:r>
          </a:p>
          <a:p>
            <a:r>
              <a:rPr lang="it-IT" dirty="0"/>
              <a:t>Alternando l’alimentazione delle varie bobine si può ottenere una rotazione del rotore</a:t>
            </a:r>
          </a:p>
          <a:p>
            <a:pPr lvl="1"/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6DB1181-899A-4275-B829-0C65F940A48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428126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5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213517"/>
            <a:ext cx="10018713" cy="792165"/>
          </a:xfrm>
        </p:spPr>
        <p:txBody>
          <a:bodyPr/>
          <a:lstStyle/>
          <a:p>
            <a:r>
              <a:rPr lang="it-IT" dirty="0"/>
              <a:t>Potenziometro (1/2)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83025" y="931706"/>
            <a:ext cx="6048672" cy="4525963"/>
          </a:xfrm>
        </p:spPr>
        <p:txBody>
          <a:bodyPr>
            <a:normAutofit/>
          </a:bodyPr>
          <a:lstStyle/>
          <a:p>
            <a:r>
              <a:rPr lang="it-IT" dirty="0"/>
              <a:t>Componente che permette di </a:t>
            </a:r>
            <a:r>
              <a:rPr lang="it-IT" b="1" dirty="0"/>
              <a:t>variare la resistenza</a:t>
            </a:r>
            <a:r>
              <a:rPr lang="it-IT" dirty="0"/>
              <a:t> durante il funzionamento in un circuito, variando quindi l’intensità di corrente</a:t>
            </a:r>
          </a:p>
          <a:p>
            <a:r>
              <a:rPr lang="it-IT" dirty="0"/>
              <a:t>Usato per regolare l’intensità (luce, suono, etc.)</a:t>
            </a:r>
          </a:p>
        </p:txBody>
      </p:sp>
      <p:pic>
        <p:nvPicPr>
          <p:cNvPr id="1026" name="Picture 2" descr="Risultati immagini per potenziomet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953" y="1812236"/>
            <a:ext cx="2764903" cy="276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706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All’interno</a:t>
            </a:r>
          </a:p>
        </p:txBody>
      </p:sp>
      <p:pic>
        <p:nvPicPr>
          <p:cNvPr id="2050" name="Picture 2" descr="Pololu - Stepper Motor: Bipolar, 200 Steps/Rev, 42×38mm, 2.8V, 1.7 ...">
            <a:extLst>
              <a:ext uri="{FF2B5EF4-FFF2-40B4-BE49-F238E27FC236}">
                <a16:creationId xmlns:a16="http://schemas.microsoft.com/office/drawing/2014/main" id="{1B4526A0-64AE-4C6D-8C77-01CFE3347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4"/>
          <a:stretch/>
        </p:blipFill>
        <p:spPr bwMode="auto">
          <a:xfrm>
            <a:off x="1435565" y="3251264"/>
            <a:ext cx="2718340" cy="227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iarimento libreria stepper.h e 28byj-48">
            <a:extLst>
              <a:ext uri="{FF2B5EF4-FFF2-40B4-BE49-F238E27FC236}">
                <a16:creationId xmlns:a16="http://schemas.microsoft.com/office/drawing/2014/main" id="{72D89020-9D1F-46BA-8538-D7947C112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097" y="2657158"/>
            <a:ext cx="3142801" cy="190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aratteristiche del 28BYJ-48">
            <a:extLst>
              <a:ext uri="{FF2B5EF4-FFF2-40B4-BE49-F238E27FC236}">
                <a16:creationId xmlns:a16="http://schemas.microsoft.com/office/drawing/2014/main" id="{D07355AC-1C78-4DA5-914B-2AB18FA9D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170" y="1053122"/>
            <a:ext cx="1647654" cy="164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B840BA1-B054-4C6E-86FB-B2C82E407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538" y="4736861"/>
            <a:ext cx="3658919" cy="194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ema 34 CNC Motore Passo Passo 7.07Nm (1001oz.in) 86x86x98mm ...">
            <a:extLst>
              <a:ext uri="{FF2B5EF4-FFF2-40B4-BE49-F238E27FC236}">
                <a16:creationId xmlns:a16="http://schemas.microsoft.com/office/drawing/2014/main" id="{23E1B8D4-CDD1-4D0C-AC15-157954E65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065" y="1277754"/>
            <a:ext cx="2151246" cy="215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CB1C8452-0CE6-4DE0-BDF5-5A3B0400C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8003" y="521459"/>
            <a:ext cx="1842828" cy="60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28BYJ-48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B6CE6582-0712-4838-8192-777EBF0645C5}"/>
              </a:ext>
            </a:extLst>
          </p:cNvPr>
          <p:cNvSpPr txBox="1">
            <a:spLocks/>
          </p:cNvSpPr>
          <p:nvPr/>
        </p:nvSpPr>
        <p:spPr>
          <a:xfrm>
            <a:off x="2103522" y="521459"/>
            <a:ext cx="2500951" cy="602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dirty="0"/>
              <a:t>NEMA standard</a:t>
            </a:r>
          </a:p>
        </p:txBody>
      </p:sp>
    </p:spTree>
    <p:extLst>
      <p:ext uri="{BB962C8B-B14F-4D97-AF65-F5344CB8AC3E}">
        <p14:creationId xmlns:p14="http://schemas.microsoft.com/office/powerpoint/2010/main" val="1707816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2133600" y="1418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Collegamento (1)</a:t>
            </a:r>
          </a:p>
        </p:txBody>
      </p:sp>
      <p:pic>
        <p:nvPicPr>
          <p:cNvPr id="4098" name="Picture 2" descr="Stepper-Based Rotating Stand Controlled by Serial Dialogue ...">
            <a:extLst>
              <a:ext uri="{FF2B5EF4-FFF2-40B4-BE49-F238E27FC236}">
                <a16:creationId xmlns:a16="http://schemas.microsoft.com/office/drawing/2014/main" id="{F5C994D9-16B5-4FDB-B86B-7B2A2C65A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92572"/>
            <a:ext cx="8619023" cy="476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417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2880201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Collegamento (2)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B249C636-94EA-4E5D-B9C0-8B7998CB5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589" y="4933490"/>
            <a:ext cx="10045411" cy="22230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Per non sovraccaricare il sistema, l’energia del motore viene fornita dalla batteria esterna attraverso il modulo «power supply»</a:t>
            </a:r>
            <a:endParaRPr lang="it-IT" i="1" dirty="0">
              <a:solidFill>
                <a:schemeClr val="accent1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CDDA682-E875-4114-AC8B-3C673C358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826" y="1089196"/>
            <a:ext cx="88963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72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28BYJ-48</a:t>
            </a:r>
          </a:p>
        </p:txBody>
      </p:sp>
      <p:pic>
        <p:nvPicPr>
          <p:cNvPr id="2054" name="Picture 6" descr="Caratteristiche del 28BYJ-48">
            <a:extLst>
              <a:ext uri="{FF2B5EF4-FFF2-40B4-BE49-F238E27FC236}">
                <a16:creationId xmlns:a16="http://schemas.microsoft.com/office/drawing/2014/main" id="{D07355AC-1C78-4DA5-914B-2AB18FA9D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735" y="117139"/>
            <a:ext cx="1647654" cy="164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30155E2C-83E3-426B-A49A-8F29974E4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461" y="747239"/>
            <a:ext cx="9938928" cy="5544504"/>
          </a:xfrm>
        </p:spPr>
        <p:txBody>
          <a:bodyPr>
            <a:normAutofit/>
          </a:bodyPr>
          <a:lstStyle/>
          <a:p>
            <a:r>
              <a:rPr lang="it-IT" dirty="0"/>
              <a:t>Il (piccolo) rotore di questo motore utilizza una serie di ruote dentate per muovere un secondo asse (che è ciò che noi vediamo)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Internamente quindi si trova un piccolo riduttore ed il rapporto tra il rotore «pilotato» e l’asse visibile è di 64:1 </a:t>
            </a:r>
          </a:p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i="1" dirty="0">
                <a:solidFill>
                  <a:schemeClr val="accent1"/>
                </a:solidFill>
              </a:rPr>
              <a:t>ogni 64 giri del rotore piccolo si ha 1 giro completo di quello grande</a:t>
            </a:r>
          </a:p>
        </p:txBody>
      </p:sp>
      <p:pic>
        <p:nvPicPr>
          <p:cNvPr id="5" name="Picture 4" descr="Chiarimento libreria stepper.h e 28byj-48">
            <a:extLst>
              <a:ext uri="{FF2B5EF4-FFF2-40B4-BE49-F238E27FC236}">
                <a16:creationId xmlns:a16="http://schemas.microsoft.com/office/drawing/2014/main" id="{8530F2EB-7605-4BDB-A60E-E38E54D6B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255" y="5112998"/>
            <a:ext cx="2881745" cy="174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943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HALF/FULL STEP</a:t>
            </a:r>
          </a:p>
        </p:txBody>
      </p:sp>
      <p:pic>
        <p:nvPicPr>
          <p:cNvPr id="2054" name="Picture 6" descr="Caratteristiche del 28BYJ-48">
            <a:extLst>
              <a:ext uri="{FF2B5EF4-FFF2-40B4-BE49-F238E27FC236}">
                <a16:creationId xmlns:a16="http://schemas.microsoft.com/office/drawing/2014/main" id="{D07355AC-1C78-4DA5-914B-2AB18FA9D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735" y="117139"/>
            <a:ext cx="1647654" cy="164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30155E2C-83E3-426B-A49A-8F29974E4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461" y="747239"/>
            <a:ext cx="9938928" cy="5544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motore può essere pilotato in tre modalità: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i="1" dirty="0">
                <a:solidFill>
                  <a:schemeClr val="accent1"/>
                </a:solidFill>
              </a:rPr>
              <a:t>FULL STEP – one </a:t>
            </a:r>
            <a:r>
              <a:rPr lang="it-IT" i="1" dirty="0" err="1">
                <a:solidFill>
                  <a:schemeClr val="accent1"/>
                </a:solidFill>
              </a:rPr>
              <a:t>phase</a:t>
            </a:r>
            <a:r>
              <a:rPr lang="it-IT" i="1" dirty="0">
                <a:solidFill>
                  <a:schemeClr val="accent1"/>
                </a:solidFill>
              </a:rPr>
              <a:t> on: </a:t>
            </a:r>
            <a:r>
              <a:rPr lang="it-IT" i="1" dirty="0"/>
              <a:t>le bobine vengono alimentate in sequenza </a:t>
            </a:r>
            <a:r>
              <a:rPr lang="it-IT" b="1" i="1" dirty="0"/>
              <a:t>una alla volta</a:t>
            </a:r>
            <a:r>
              <a:rPr lang="it-IT" i="1" dirty="0"/>
              <a:t>; garantisce minor consumo di corrente</a:t>
            </a:r>
          </a:p>
          <a:p>
            <a:pPr marL="0" indent="0">
              <a:buNone/>
            </a:pPr>
            <a:endParaRPr lang="it-IT" i="1" dirty="0"/>
          </a:p>
          <a:p>
            <a:r>
              <a:rPr lang="it-IT" i="1" dirty="0">
                <a:solidFill>
                  <a:schemeClr val="accent1"/>
                </a:solidFill>
              </a:rPr>
              <a:t>FULL STEP – </a:t>
            </a:r>
            <a:r>
              <a:rPr lang="it-IT" i="1" dirty="0" err="1">
                <a:solidFill>
                  <a:schemeClr val="accent1"/>
                </a:solidFill>
              </a:rPr>
              <a:t>two</a:t>
            </a:r>
            <a:r>
              <a:rPr lang="it-IT" i="1" dirty="0">
                <a:solidFill>
                  <a:schemeClr val="accent1"/>
                </a:solidFill>
              </a:rPr>
              <a:t> </a:t>
            </a:r>
            <a:r>
              <a:rPr lang="it-IT" i="1" dirty="0" err="1">
                <a:solidFill>
                  <a:schemeClr val="accent1"/>
                </a:solidFill>
              </a:rPr>
              <a:t>phase</a:t>
            </a:r>
            <a:r>
              <a:rPr lang="it-IT" i="1" dirty="0">
                <a:solidFill>
                  <a:schemeClr val="accent1"/>
                </a:solidFill>
              </a:rPr>
              <a:t> on: </a:t>
            </a:r>
            <a:r>
              <a:rPr lang="it-IT" i="1" dirty="0"/>
              <a:t>le bobine vengono alimentate </a:t>
            </a:r>
            <a:r>
              <a:rPr lang="it-IT" b="1" i="1" dirty="0"/>
              <a:t>di coppia in coppia</a:t>
            </a:r>
            <a:r>
              <a:rPr lang="it-IT" i="1" dirty="0"/>
              <a:t>; garantisce maggior tenuta della posizione</a:t>
            </a:r>
          </a:p>
          <a:p>
            <a:pPr marL="0" indent="0">
              <a:buNone/>
            </a:pPr>
            <a:endParaRPr lang="it-IT" i="1" dirty="0">
              <a:solidFill>
                <a:schemeClr val="accent1"/>
              </a:solidFill>
            </a:endParaRPr>
          </a:p>
          <a:p>
            <a:r>
              <a:rPr lang="it-IT" i="1" dirty="0">
                <a:solidFill>
                  <a:schemeClr val="accent1"/>
                </a:solidFill>
              </a:rPr>
              <a:t>HALF STEP: </a:t>
            </a:r>
            <a:r>
              <a:rPr lang="it-IT" i="1" dirty="0"/>
              <a:t>le bobine vengono alimentate in sequenza </a:t>
            </a:r>
            <a:r>
              <a:rPr lang="it-IT" b="1" i="1" dirty="0"/>
              <a:t>singola-doppia-singola-doppia…</a:t>
            </a:r>
            <a:r>
              <a:rPr lang="it-IT" i="1" dirty="0"/>
              <a:t> Garantisce maggior precisione nell’angolazione</a:t>
            </a:r>
          </a:p>
        </p:txBody>
      </p:sp>
    </p:spTree>
    <p:extLst>
      <p:ext uri="{BB962C8B-B14F-4D97-AF65-F5344CB8AC3E}">
        <p14:creationId xmlns:p14="http://schemas.microsoft.com/office/powerpoint/2010/main" val="4159181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95720" y="-101600"/>
            <a:ext cx="8229600" cy="940966"/>
          </a:xfrm>
        </p:spPr>
        <p:txBody>
          <a:bodyPr/>
          <a:lstStyle/>
          <a:p>
            <a:r>
              <a:rPr lang="it-IT" dirty="0"/>
              <a:t>HALF/FULL STEP</a:t>
            </a:r>
          </a:p>
        </p:txBody>
      </p:sp>
      <p:pic>
        <p:nvPicPr>
          <p:cNvPr id="2054" name="Picture 6" descr="Caratteristiche del 28BYJ-48">
            <a:extLst>
              <a:ext uri="{FF2B5EF4-FFF2-40B4-BE49-F238E27FC236}">
                <a16:creationId xmlns:a16="http://schemas.microsoft.com/office/drawing/2014/main" id="{D07355AC-1C78-4DA5-914B-2AB18FA9D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499" y="117139"/>
            <a:ext cx="1647654" cy="164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itle">
            <a:extLst>
              <a:ext uri="{FF2B5EF4-FFF2-40B4-BE49-F238E27FC236}">
                <a16:creationId xmlns:a16="http://schemas.microsoft.com/office/drawing/2014/main" id="{D5A6D02C-4F7C-4034-A8A2-FBBD910BCC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60"/>
          <a:stretch/>
        </p:blipFill>
        <p:spPr bwMode="auto">
          <a:xfrm>
            <a:off x="1831335" y="839367"/>
            <a:ext cx="2842265" cy="258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tle">
            <a:extLst>
              <a:ext uri="{FF2B5EF4-FFF2-40B4-BE49-F238E27FC236}">
                <a16:creationId xmlns:a16="http://schemas.microsoft.com/office/drawing/2014/main" id="{679BB136-E9CE-471D-9C3A-25B8362A5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616" y="3533141"/>
            <a:ext cx="5532582" cy="320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itle">
            <a:extLst>
              <a:ext uri="{FF2B5EF4-FFF2-40B4-BE49-F238E27FC236}">
                <a16:creationId xmlns:a16="http://schemas.microsoft.com/office/drawing/2014/main" id="{A4B1FE20-92EB-4C93-BDF3-768DC065C0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40"/>
          <a:stretch/>
        </p:blipFill>
        <p:spPr bwMode="auto">
          <a:xfrm>
            <a:off x="4945238" y="839366"/>
            <a:ext cx="2914907" cy="261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385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Numero di step</a:t>
            </a:r>
          </a:p>
        </p:txBody>
      </p:sp>
      <p:pic>
        <p:nvPicPr>
          <p:cNvPr id="2054" name="Picture 6" descr="Caratteristiche del 28BYJ-48">
            <a:extLst>
              <a:ext uri="{FF2B5EF4-FFF2-40B4-BE49-F238E27FC236}">
                <a16:creationId xmlns:a16="http://schemas.microsoft.com/office/drawing/2014/main" id="{D07355AC-1C78-4DA5-914B-2AB18FA9D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735" y="117139"/>
            <a:ext cx="1647654" cy="164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30155E2C-83E3-426B-A49A-8F29974E4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350" y="755628"/>
            <a:ext cx="9938928" cy="5544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 seconda della modalità scelta, il numero di step necessari per compiere un giro completo dell’asse interno ed esterno varia: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i="1" dirty="0">
                <a:solidFill>
                  <a:schemeClr val="accent1"/>
                </a:solidFill>
              </a:rPr>
              <a:t>FULL STEP (entrambi)</a:t>
            </a:r>
            <a:r>
              <a:rPr lang="it-IT" i="1" dirty="0"/>
              <a:t> : 	</a:t>
            </a:r>
            <a:r>
              <a:rPr lang="it-IT" i="1" dirty="0">
                <a:solidFill>
                  <a:schemeClr val="accent1"/>
                </a:solidFill>
              </a:rPr>
              <a:t>32 </a:t>
            </a:r>
            <a:r>
              <a:rPr lang="it-IT" i="1" dirty="0"/>
              <a:t>step rotore		</a:t>
            </a:r>
            <a:r>
              <a:rPr lang="it-IT" i="1" dirty="0">
                <a:solidFill>
                  <a:schemeClr val="accent1"/>
                </a:solidFill>
              </a:rPr>
              <a:t>2048 </a:t>
            </a:r>
            <a:r>
              <a:rPr lang="it-IT" i="1" dirty="0"/>
              <a:t>(= 64*32) step asse esterno</a:t>
            </a:r>
          </a:p>
          <a:p>
            <a:pPr marL="0" indent="0">
              <a:buNone/>
            </a:pPr>
            <a:endParaRPr lang="it-IT" i="1" dirty="0"/>
          </a:p>
          <a:p>
            <a:r>
              <a:rPr lang="it-IT" i="1" dirty="0">
                <a:solidFill>
                  <a:schemeClr val="accent1"/>
                </a:solidFill>
              </a:rPr>
              <a:t>HALF STEP</a:t>
            </a:r>
            <a:r>
              <a:rPr lang="it-IT" i="1" dirty="0"/>
              <a:t>:				</a:t>
            </a:r>
            <a:r>
              <a:rPr lang="it-IT" i="1" dirty="0">
                <a:solidFill>
                  <a:schemeClr val="accent1"/>
                </a:solidFill>
              </a:rPr>
              <a:t>64 </a:t>
            </a:r>
            <a:r>
              <a:rPr lang="it-IT" i="1" dirty="0"/>
              <a:t>step rotore		</a:t>
            </a:r>
            <a:r>
              <a:rPr lang="it-IT" i="1" dirty="0">
                <a:solidFill>
                  <a:schemeClr val="accent1"/>
                </a:solidFill>
              </a:rPr>
              <a:t>4096 </a:t>
            </a:r>
            <a:r>
              <a:rPr lang="it-IT" i="1" dirty="0"/>
              <a:t>(= 64*64) step asse esterno</a:t>
            </a:r>
          </a:p>
          <a:p>
            <a:pPr marL="0" indent="0">
              <a:buNone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6517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Codice base</a:t>
            </a:r>
          </a:p>
        </p:txBody>
      </p:sp>
      <p:pic>
        <p:nvPicPr>
          <p:cNvPr id="2054" name="Picture 6" descr="Caratteristiche del 28BYJ-48">
            <a:extLst>
              <a:ext uri="{FF2B5EF4-FFF2-40B4-BE49-F238E27FC236}">
                <a16:creationId xmlns:a16="http://schemas.microsoft.com/office/drawing/2014/main" id="{D07355AC-1C78-4DA5-914B-2AB18FA9D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735" y="117139"/>
            <a:ext cx="1647654" cy="164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C28B3AC-7087-491F-86F2-CB500900B0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614"/>
          <a:stretch/>
        </p:blipFill>
        <p:spPr>
          <a:xfrm>
            <a:off x="5135419" y="1259027"/>
            <a:ext cx="3437688" cy="433994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97B9015-CFC9-489A-95C7-39A727B309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386"/>
          <a:stretch/>
        </p:blipFill>
        <p:spPr>
          <a:xfrm>
            <a:off x="8703855" y="2146150"/>
            <a:ext cx="3013890" cy="4578547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6E004DE-103F-4A21-90B0-098486C3E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350" y="1936123"/>
            <a:ext cx="3595321" cy="24993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Questo codice muove il motore in senso anti-orario in modalità </a:t>
            </a:r>
          </a:p>
          <a:p>
            <a:pPr marL="0" indent="0" algn="just">
              <a:buNone/>
            </a:pPr>
            <a:r>
              <a:rPr lang="it-IT" dirty="0">
                <a:solidFill>
                  <a:schemeClr val="accent1"/>
                </a:solidFill>
              </a:rPr>
              <a:t>FULL-STEP – one Step</a:t>
            </a:r>
          </a:p>
        </p:txBody>
      </p:sp>
    </p:spTree>
    <p:extLst>
      <p:ext uri="{BB962C8B-B14F-4D97-AF65-F5344CB8AC3E}">
        <p14:creationId xmlns:p14="http://schemas.microsoft.com/office/powerpoint/2010/main" val="2731295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2125211" y="1418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 pratica</a:t>
            </a:r>
          </a:p>
        </p:txBody>
      </p:sp>
      <p:pic>
        <p:nvPicPr>
          <p:cNvPr id="11" name="Picture 2" descr="Ingranaggio png 2 » PNG Image">
            <a:extLst>
              <a:ext uri="{FF2B5EF4-FFF2-40B4-BE49-F238E27FC236}">
                <a16:creationId xmlns:a16="http://schemas.microsoft.com/office/drawing/2014/main" id="{5DC681CA-BEEB-4E2E-8976-D1F363C01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607" y="3429000"/>
            <a:ext cx="6441658" cy="339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B330244-D397-4FB7-96A3-0A0E15BA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629" y="1382813"/>
            <a:ext cx="10546914" cy="16963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Muovere il motore nelle altre modalità:</a:t>
            </a:r>
          </a:p>
          <a:p>
            <a:pPr algn="just"/>
            <a:r>
              <a:rPr lang="it-IT" dirty="0"/>
              <a:t>FULL STEP – 2 </a:t>
            </a:r>
            <a:r>
              <a:rPr lang="it-IT" dirty="0" err="1"/>
              <a:t>phase</a:t>
            </a:r>
            <a:endParaRPr lang="it-IT" dirty="0"/>
          </a:p>
          <a:p>
            <a:pPr algn="just"/>
            <a:r>
              <a:rPr lang="it-IT" dirty="0"/>
              <a:t>HALF STEP</a:t>
            </a:r>
          </a:p>
        </p:txBody>
      </p:sp>
    </p:spTree>
    <p:extLst>
      <p:ext uri="{BB962C8B-B14F-4D97-AF65-F5344CB8AC3E}">
        <p14:creationId xmlns:p14="http://schemas.microsoft.com/office/powerpoint/2010/main" val="20218786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Velocità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F7707BED-6CBD-4C23-9649-D1E9C51D54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1" t="671" b="18455"/>
          <a:stretch/>
        </p:blipFill>
        <p:spPr>
          <a:xfrm>
            <a:off x="3405930" y="940966"/>
            <a:ext cx="6115574" cy="580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2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132954"/>
            <a:ext cx="10018713" cy="914401"/>
          </a:xfrm>
        </p:spPr>
        <p:txBody>
          <a:bodyPr/>
          <a:lstStyle/>
          <a:p>
            <a:r>
              <a:rPr lang="it-IT" dirty="0"/>
              <a:t>Potenziometro (2/2)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03512" y="702365"/>
            <a:ext cx="6192688" cy="5423799"/>
          </a:xfrm>
        </p:spPr>
        <p:txBody>
          <a:bodyPr>
            <a:normAutofit/>
          </a:bodyPr>
          <a:lstStyle/>
          <a:p>
            <a:r>
              <a:rPr lang="it-IT" dirty="0"/>
              <a:t>Possiede 3 pin: A e B sono le estremità di una resistenza sulla quale si sposta un contatto strisciante connesso al pin C</a:t>
            </a:r>
          </a:p>
          <a:p>
            <a:pPr lvl="1"/>
            <a:r>
              <a:rPr lang="it-IT" dirty="0"/>
              <a:t>Quando è girato completamente in senso antiorario abbiamo resistenza 0</a:t>
            </a:r>
          </a:p>
          <a:p>
            <a:pPr lvl="1"/>
            <a:r>
              <a:rPr lang="it-IT" dirty="0"/>
              <a:t>Nel caso opposto resistenza massima</a:t>
            </a:r>
          </a:p>
          <a:p>
            <a:pPr lvl="1"/>
            <a:r>
              <a:rPr lang="it-IT" dirty="0"/>
              <a:t>Tra i due estremi son possibili tutti i valori intermedi di resistenza</a:t>
            </a:r>
          </a:p>
        </p:txBody>
      </p:sp>
      <p:pic>
        <p:nvPicPr>
          <p:cNvPr id="2050" name="Picture 2" descr="schema di un potenziomet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1" y="1973832"/>
            <a:ext cx="3082309" cy="291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355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4D7DA8CF-B700-47E4-A51B-CA2C0B09F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09" y="4202720"/>
            <a:ext cx="5366869" cy="257297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D2AEAA4-5717-4D6C-95CE-E02EE4A66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445" y="1469825"/>
            <a:ext cx="5366869" cy="257221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05FFA8C-5E3E-4B6B-B48D-9257653F1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609" y="1444473"/>
            <a:ext cx="5366869" cy="257221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Libreria BdStepper</a:t>
            </a:r>
          </a:p>
        </p:txBody>
      </p:sp>
      <p:pic>
        <p:nvPicPr>
          <p:cNvPr id="2054" name="Picture 6" descr="Caratteristiche del 28BYJ-48">
            <a:extLst>
              <a:ext uri="{FF2B5EF4-FFF2-40B4-BE49-F238E27FC236}">
                <a16:creationId xmlns:a16="http://schemas.microsoft.com/office/drawing/2014/main" id="{D07355AC-1C78-4DA5-914B-2AB18FA9D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828" y="117139"/>
            <a:ext cx="1647654" cy="164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6E004DE-103F-4A21-90B0-098486C3E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0076" y="623958"/>
            <a:ext cx="5596659" cy="8682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i="1" dirty="0"/>
              <a:t>Includere la libreria BdStepper.zip</a:t>
            </a:r>
            <a:endParaRPr lang="it-IT" i="1" dirty="0">
              <a:solidFill>
                <a:schemeClr val="accent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9D8B937-90F5-424C-AA2B-4BF2A559E53C}"/>
              </a:ext>
            </a:extLst>
          </p:cNvPr>
          <p:cNvSpPr txBox="1"/>
          <p:nvPr/>
        </p:nvSpPr>
        <p:spPr>
          <a:xfrm>
            <a:off x="4020076" y="3167565"/>
            <a:ext cx="2124364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90 °, senso orario</a:t>
            </a:r>
          </a:p>
          <a:p>
            <a:r>
              <a:rPr lang="it-IT" dirty="0"/>
              <a:t>Full step – 1 </a:t>
            </a:r>
            <a:r>
              <a:rPr lang="it-IT" dirty="0" err="1"/>
              <a:t>phase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654139D-BA3D-406B-9649-EF31315D5C63}"/>
              </a:ext>
            </a:extLst>
          </p:cNvPr>
          <p:cNvSpPr txBox="1"/>
          <p:nvPr/>
        </p:nvSpPr>
        <p:spPr>
          <a:xfrm>
            <a:off x="9386945" y="3167564"/>
            <a:ext cx="236784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180 °, senso anti-orario</a:t>
            </a:r>
          </a:p>
          <a:p>
            <a:r>
              <a:rPr lang="it-IT" dirty="0"/>
              <a:t>Full step – 2 </a:t>
            </a:r>
            <a:r>
              <a:rPr lang="it-IT" dirty="0" err="1"/>
              <a:t>phase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9FE51BA-A6E3-4D00-AA6F-730BE7030537}"/>
              </a:ext>
            </a:extLst>
          </p:cNvPr>
          <p:cNvSpPr txBox="1"/>
          <p:nvPr/>
        </p:nvSpPr>
        <p:spPr>
          <a:xfrm>
            <a:off x="4020076" y="5910876"/>
            <a:ext cx="1801034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5 °, senso orario</a:t>
            </a:r>
          </a:p>
          <a:p>
            <a:r>
              <a:rPr lang="it-IT" dirty="0"/>
              <a:t>Half step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C60C24F-5D82-4AB1-886A-71BEE995C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6445" y="4202720"/>
            <a:ext cx="5366869" cy="257221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A4DA237-F820-4D2D-A9B3-6936BD4A4337}"/>
              </a:ext>
            </a:extLst>
          </p:cNvPr>
          <p:cNvSpPr txBox="1"/>
          <p:nvPr/>
        </p:nvSpPr>
        <p:spPr>
          <a:xfrm>
            <a:off x="9386945" y="5910875"/>
            <a:ext cx="2375986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2 secondi, senso orario</a:t>
            </a:r>
          </a:p>
          <a:p>
            <a:r>
              <a:rPr lang="it-IT" dirty="0"/>
              <a:t>Half step</a:t>
            </a:r>
          </a:p>
        </p:txBody>
      </p:sp>
    </p:spTree>
    <p:extLst>
      <p:ext uri="{BB962C8B-B14F-4D97-AF65-F5344CB8AC3E}">
        <p14:creationId xmlns:p14="http://schemas.microsoft.com/office/powerpoint/2010/main" val="2224853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707064" y="0"/>
            <a:ext cx="8229600" cy="940966"/>
          </a:xfrm>
        </p:spPr>
        <p:txBody>
          <a:bodyPr/>
          <a:lstStyle/>
          <a:p>
            <a:r>
              <a:rPr lang="it-IT"/>
              <a:t>Nema 17</a:t>
            </a:r>
            <a:endParaRPr lang="it-IT" dirty="0"/>
          </a:p>
        </p:txBody>
      </p:sp>
      <p:pic>
        <p:nvPicPr>
          <p:cNvPr id="2050" name="Picture 2" descr="Pololu - Stepper Motor: Bipolar, 200 Steps/Rev, 42×38mm, 2.8V, 1.7 ...">
            <a:extLst>
              <a:ext uri="{FF2B5EF4-FFF2-40B4-BE49-F238E27FC236}">
                <a16:creationId xmlns:a16="http://schemas.microsoft.com/office/drawing/2014/main" id="{1B4526A0-64AE-4C6D-8C77-01CFE3347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4"/>
          <a:stretch/>
        </p:blipFill>
        <p:spPr bwMode="auto">
          <a:xfrm>
            <a:off x="7875599" y="2209616"/>
            <a:ext cx="2718340" cy="227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ema 34 CNC Motore Passo Passo 7.07Nm (1001oz.in) 86x86x98mm ...">
            <a:extLst>
              <a:ext uri="{FF2B5EF4-FFF2-40B4-BE49-F238E27FC236}">
                <a16:creationId xmlns:a16="http://schemas.microsoft.com/office/drawing/2014/main" id="{23E1B8D4-CDD1-4D0C-AC15-157954E65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394" y="2518766"/>
            <a:ext cx="2151246" cy="215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617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Driver TB6600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671738"/>
            <a:ext cx="9849439" cy="4453935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Il motore NEMA-17 che stiamo utilizzando necessita di una </a:t>
            </a:r>
            <a:r>
              <a:rPr lang="it-IT" dirty="0">
                <a:solidFill>
                  <a:schemeClr val="accent1"/>
                </a:solidFill>
              </a:rPr>
              <a:t>tensione</a:t>
            </a:r>
            <a:r>
              <a:rPr lang="it-IT" dirty="0"/>
              <a:t> e di una quantità di </a:t>
            </a:r>
            <a:r>
              <a:rPr lang="it-IT" dirty="0">
                <a:solidFill>
                  <a:schemeClr val="accent1"/>
                </a:solidFill>
              </a:rPr>
              <a:t>corrente</a:t>
            </a:r>
            <a:r>
              <a:rPr lang="it-IT" dirty="0"/>
              <a:t> </a:t>
            </a:r>
            <a:r>
              <a:rPr lang="it-IT" dirty="0">
                <a:solidFill>
                  <a:schemeClr val="accent1"/>
                </a:solidFill>
              </a:rPr>
              <a:t>più grande </a:t>
            </a:r>
            <a:r>
              <a:rPr lang="it-IT" dirty="0"/>
              <a:t>di quella che </a:t>
            </a:r>
            <a:r>
              <a:rPr lang="it-IT" dirty="0">
                <a:solidFill>
                  <a:schemeClr val="accent1"/>
                </a:solidFill>
              </a:rPr>
              <a:t>Arduino</a:t>
            </a:r>
            <a:r>
              <a:rPr lang="it-IT" dirty="0"/>
              <a:t> può fornire: non possiamo collegare direttamente la scheda e il motore</a:t>
            </a:r>
          </a:p>
          <a:p>
            <a:pPr algn="just"/>
            <a:r>
              <a:rPr lang="it-IT" dirty="0"/>
              <a:t>E’ quindi necessario un dispositivo «</a:t>
            </a:r>
            <a:r>
              <a:rPr lang="it-IT" dirty="0">
                <a:solidFill>
                  <a:schemeClr val="accent1"/>
                </a:solidFill>
              </a:rPr>
              <a:t>nel mezzo</a:t>
            </a:r>
            <a:r>
              <a:rPr lang="it-IT" dirty="0"/>
              <a:t>» che fornisce al motore la giusta </a:t>
            </a:r>
            <a:r>
              <a:rPr lang="it-IT" dirty="0">
                <a:solidFill>
                  <a:schemeClr val="accent1"/>
                </a:solidFill>
              </a:rPr>
              <a:t>energia</a:t>
            </a:r>
            <a:r>
              <a:rPr lang="it-IT" dirty="0"/>
              <a:t> e che trasmette al motore i </a:t>
            </a:r>
            <a:r>
              <a:rPr lang="it-IT" dirty="0">
                <a:solidFill>
                  <a:schemeClr val="accent1"/>
                </a:solidFill>
              </a:rPr>
              <a:t>comandi</a:t>
            </a:r>
            <a:r>
              <a:rPr lang="it-IT" dirty="0"/>
              <a:t> in arrivo da Arduino</a:t>
            </a:r>
          </a:p>
          <a:p>
            <a:pPr algn="just"/>
            <a:r>
              <a:rPr lang="it-IT" dirty="0"/>
              <a:t>Questo dispositivo prende il nome di «</a:t>
            </a:r>
            <a:r>
              <a:rPr lang="it-IT" dirty="0">
                <a:solidFill>
                  <a:schemeClr val="accent1"/>
                </a:solidFill>
              </a:rPr>
              <a:t>driver</a:t>
            </a:r>
            <a:r>
              <a:rPr lang="it-IT" dirty="0"/>
              <a:t>» e nel nostro caso utilizzeremo il modello </a:t>
            </a:r>
            <a:r>
              <a:rPr lang="it-IT" dirty="0">
                <a:solidFill>
                  <a:schemeClr val="accent1"/>
                </a:solidFill>
              </a:rPr>
              <a:t>TB6600</a:t>
            </a:r>
          </a:p>
          <a:p>
            <a:pPr lvl="1" algn="just"/>
            <a:endParaRPr lang="it-IT" dirty="0"/>
          </a:p>
        </p:txBody>
      </p:sp>
      <p:pic>
        <p:nvPicPr>
          <p:cNvPr id="2050" name="Picture 2" descr="TB6600 Stepper Motor Driver with Arduino Tutorial (3 Examples)">
            <a:extLst>
              <a:ext uri="{FF2B5EF4-FFF2-40B4-BE49-F238E27FC236}">
                <a16:creationId xmlns:a16="http://schemas.microsoft.com/office/drawing/2014/main" id="{79CC99C5-57B6-4B39-94A1-75611F83F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4370205"/>
            <a:ext cx="4282939" cy="28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1340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2133600" y="1418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Collegamento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F7E2C37-E3A3-4DEE-B94D-C5A6F7B1C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133" y="1230578"/>
            <a:ext cx="7268067" cy="533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736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Configurazione del TB6600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4BC9320-5A1C-4DDB-A8C7-0755C3ACE7BB}"/>
              </a:ext>
            </a:extLst>
          </p:cNvPr>
          <p:cNvSpPr/>
          <p:nvPr/>
        </p:nvSpPr>
        <p:spPr>
          <a:xfrm>
            <a:off x="3204754" y="1979022"/>
            <a:ext cx="6244045" cy="28999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B7A2E7D-4B77-4A1F-8D73-693CFFD7CAFD}"/>
              </a:ext>
            </a:extLst>
          </p:cNvPr>
          <p:cNvSpPr/>
          <p:nvPr/>
        </p:nvSpPr>
        <p:spPr>
          <a:xfrm>
            <a:off x="3705496" y="2240279"/>
            <a:ext cx="287383" cy="1243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A569A31-A340-428A-A500-D0CD4F6A9803}"/>
              </a:ext>
            </a:extLst>
          </p:cNvPr>
          <p:cNvSpPr/>
          <p:nvPr/>
        </p:nvSpPr>
        <p:spPr>
          <a:xfrm>
            <a:off x="4667793" y="2240279"/>
            <a:ext cx="287383" cy="1243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E26878D-6635-4610-A066-68C91A522EBF}"/>
              </a:ext>
            </a:extLst>
          </p:cNvPr>
          <p:cNvSpPr/>
          <p:nvPr/>
        </p:nvSpPr>
        <p:spPr>
          <a:xfrm>
            <a:off x="5608318" y="2240279"/>
            <a:ext cx="287383" cy="1243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A46949B-824D-4FB5-A191-4D0E58704F03}"/>
              </a:ext>
            </a:extLst>
          </p:cNvPr>
          <p:cNvSpPr/>
          <p:nvPr/>
        </p:nvSpPr>
        <p:spPr>
          <a:xfrm>
            <a:off x="6579323" y="2240279"/>
            <a:ext cx="287383" cy="1243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2348B2D3-5415-44C1-B376-2C1894A0EAB8}"/>
              </a:ext>
            </a:extLst>
          </p:cNvPr>
          <p:cNvSpPr/>
          <p:nvPr/>
        </p:nvSpPr>
        <p:spPr>
          <a:xfrm>
            <a:off x="7541620" y="2240279"/>
            <a:ext cx="287383" cy="1243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E0C440-AD11-42B7-9109-F332D36BCD2C}"/>
              </a:ext>
            </a:extLst>
          </p:cNvPr>
          <p:cNvSpPr/>
          <p:nvPr/>
        </p:nvSpPr>
        <p:spPr>
          <a:xfrm>
            <a:off x="8612775" y="2240279"/>
            <a:ext cx="287383" cy="1243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117129D-4B32-45F9-9375-77B5CB7B845E}"/>
              </a:ext>
            </a:extLst>
          </p:cNvPr>
          <p:cNvSpPr/>
          <p:nvPr/>
        </p:nvSpPr>
        <p:spPr>
          <a:xfrm>
            <a:off x="3705495" y="3145970"/>
            <a:ext cx="278675" cy="337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91BAF19-237B-4774-BF44-D68604A7D3F1}"/>
              </a:ext>
            </a:extLst>
          </p:cNvPr>
          <p:cNvSpPr/>
          <p:nvPr/>
        </p:nvSpPr>
        <p:spPr>
          <a:xfrm>
            <a:off x="4667792" y="3145970"/>
            <a:ext cx="278675" cy="337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CC55B8E-D3BA-4D19-B539-5D7CBCF3851D}"/>
              </a:ext>
            </a:extLst>
          </p:cNvPr>
          <p:cNvSpPr/>
          <p:nvPr/>
        </p:nvSpPr>
        <p:spPr>
          <a:xfrm>
            <a:off x="5617026" y="2240279"/>
            <a:ext cx="278675" cy="337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FA4A29C-0200-4C70-957F-6ECF9DF9A599}"/>
              </a:ext>
            </a:extLst>
          </p:cNvPr>
          <p:cNvSpPr/>
          <p:nvPr/>
        </p:nvSpPr>
        <p:spPr>
          <a:xfrm>
            <a:off x="6583676" y="3145970"/>
            <a:ext cx="278675" cy="337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868BB51-B243-4C02-9CB9-3D4F26092E59}"/>
              </a:ext>
            </a:extLst>
          </p:cNvPr>
          <p:cNvSpPr/>
          <p:nvPr/>
        </p:nvSpPr>
        <p:spPr>
          <a:xfrm>
            <a:off x="7554679" y="2240279"/>
            <a:ext cx="278675" cy="337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54811A45-7C7F-4E6A-9E03-97E2F88AC4D3}"/>
              </a:ext>
            </a:extLst>
          </p:cNvPr>
          <p:cNvSpPr/>
          <p:nvPr/>
        </p:nvSpPr>
        <p:spPr>
          <a:xfrm>
            <a:off x="8608424" y="2240279"/>
            <a:ext cx="278675" cy="337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30B7CE4-E1A8-4063-9189-29BBF7994AB7}"/>
              </a:ext>
            </a:extLst>
          </p:cNvPr>
          <p:cNvSpPr txBox="1"/>
          <p:nvPr/>
        </p:nvSpPr>
        <p:spPr>
          <a:xfrm>
            <a:off x="3648889" y="3522559"/>
            <a:ext cx="39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888CE03-0EA3-46AB-8A62-67BC9E6EFDC9}"/>
              </a:ext>
            </a:extLst>
          </p:cNvPr>
          <p:cNvSpPr txBox="1"/>
          <p:nvPr/>
        </p:nvSpPr>
        <p:spPr>
          <a:xfrm>
            <a:off x="4615538" y="3522559"/>
            <a:ext cx="39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EDA440D-B7D3-4074-AA9F-7C84F9C46038}"/>
              </a:ext>
            </a:extLst>
          </p:cNvPr>
          <p:cNvSpPr txBox="1"/>
          <p:nvPr/>
        </p:nvSpPr>
        <p:spPr>
          <a:xfrm>
            <a:off x="5551701" y="3522559"/>
            <a:ext cx="39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4C04A1E-249C-4F74-8AE5-95E75DF3EB75}"/>
              </a:ext>
            </a:extLst>
          </p:cNvPr>
          <p:cNvSpPr txBox="1"/>
          <p:nvPr/>
        </p:nvSpPr>
        <p:spPr>
          <a:xfrm>
            <a:off x="6522715" y="3522559"/>
            <a:ext cx="39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E2252FC-65C8-45E7-ACD3-360309760F3A}"/>
              </a:ext>
            </a:extLst>
          </p:cNvPr>
          <p:cNvSpPr txBox="1"/>
          <p:nvPr/>
        </p:nvSpPr>
        <p:spPr>
          <a:xfrm>
            <a:off x="7489364" y="3522559"/>
            <a:ext cx="39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76B3A33-F928-4048-BD3F-36532C9C8BD1}"/>
              </a:ext>
            </a:extLst>
          </p:cNvPr>
          <p:cNvSpPr txBox="1"/>
          <p:nvPr/>
        </p:nvSpPr>
        <p:spPr>
          <a:xfrm>
            <a:off x="8560523" y="3522559"/>
            <a:ext cx="39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E9E1DF1-5A02-4847-9E78-BEC468F1AAF6}"/>
              </a:ext>
            </a:extLst>
          </p:cNvPr>
          <p:cNvSpPr txBox="1"/>
          <p:nvPr/>
        </p:nvSpPr>
        <p:spPr>
          <a:xfrm>
            <a:off x="3622768" y="4217990"/>
            <a:ext cx="68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60F7DC9-22BC-412F-A290-4A9DADD918F3}"/>
              </a:ext>
            </a:extLst>
          </p:cNvPr>
          <p:cNvSpPr txBox="1"/>
          <p:nvPr/>
        </p:nvSpPr>
        <p:spPr>
          <a:xfrm>
            <a:off x="8325391" y="4206045"/>
            <a:ext cx="86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Parentesi graffa chiusa 19">
            <a:extLst>
              <a:ext uri="{FF2B5EF4-FFF2-40B4-BE49-F238E27FC236}">
                <a16:creationId xmlns:a16="http://schemas.microsoft.com/office/drawing/2014/main" id="{E0F3FAD8-6264-46E1-8A3F-9ECA7B502A19}"/>
              </a:ext>
            </a:extLst>
          </p:cNvPr>
          <p:cNvSpPr/>
          <p:nvPr/>
        </p:nvSpPr>
        <p:spPr>
          <a:xfrm rot="5400000">
            <a:off x="4566680" y="4155052"/>
            <a:ext cx="507021" cy="2342603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44247EC-FD0E-4A76-832B-2EECEFBE83EA}"/>
              </a:ext>
            </a:extLst>
          </p:cNvPr>
          <p:cNvSpPr txBox="1"/>
          <p:nvPr/>
        </p:nvSpPr>
        <p:spPr>
          <a:xfrm>
            <a:off x="3509554" y="5631902"/>
            <a:ext cx="2873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Velocità «normale»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Parentesi graffa chiusa 29">
            <a:extLst>
              <a:ext uri="{FF2B5EF4-FFF2-40B4-BE49-F238E27FC236}">
                <a16:creationId xmlns:a16="http://schemas.microsoft.com/office/drawing/2014/main" id="{5A91A98E-3D95-4436-9ACF-77E733D933FE}"/>
              </a:ext>
            </a:extLst>
          </p:cNvPr>
          <p:cNvSpPr/>
          <p:nvPr/>
        </p:nvSpPr>
        <p:spPr>
          <a:xfrm rot="5400000">
            <a:off x="7527597" y="4163408"/>
            <a:ext cx="507021" cy="2342603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45BCFC7-4A47-4C19-94B8-D3D76B380D72}"/>
              </a:ext>
            </a:extLst>
          </p:cNvPr>
          <p:cNvSpPr txBox="1"/>
          <p:nvPr/>
        </p:nvSpPr>
        <p:spPr>
          <a:xfrm>
            <a:off x="6470471" y="5640258"/>
            <a:ext cx="2717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Motore controllato con 2 A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098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Controllo del motore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6E004DE-103F-4A21-90B0-098486C3E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642" y="798466"/>
            <a:ext cx="9643263" cy="234848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it-IT" dirty="0"/>
              <a:t>Il motore passo </a:t>
            </a:r>
            <a:r>
              <a:rPr lang="it-IT" dirty="0" err="1"/>
              <a:t>passo</a:t>
            </a:r>
            <a:r>
              <a:rPr lang="it-IT" dirty="0"/>
              <a:t> si controlla inviando una serie di segnali ALTO/BASSO (</a:t>
            </a:r>
            <a:r>
              <a:rPr lang="it-IT" dirty="0">
                <a:solidFill>
                  <a:schemeClr val="accent1"/>
                </a:solidFill>
              </a:rPr>
              <a:t>HIGH-LOW</a:t>
            </a:r>
            <a:r>
              <a:rPr lang="it-IT" dirty="0"/>
              <a:t>).</a:t>
            </a:r>
          </a:p>
          <a:p>
            <a:pPr algn="just"/>
            <a:r>
              <a:rPr lang="it-IT" dirty="0"/>
              <a:t>Ogni volta che il motore riceve la coppia HIGH-LOW, l’asse ruota «un po’».</a:t>
            </a:r>
          </a:p>
          <a:p>
            <a:pPr algn="just"/>
            <a:r>
              <a:rPr lang="it-IT" dirty="0"/>
              <a:t>La rotazione dell’asse dipende da com’è stato </a:t>
            </a:r>
            <a:r>
              <a:rPr lang="it-IT" dirty="0">
                <a:solidFill>
                  <a:schemeClr val="accent1"/>
                </a:solidFill>
              </a:rPr>
              <a:t>configurato</a:t>
            </a:r>
            <a:r>
              <a:rPr lang="it-IT" dirty="0"/>
              <a:t> il driver.</a:t>
            </a:r>
          </a:p>
          <a:p>
            <a:pPr algn="just"/>
            <a:r>
              <a:rPr lang="it-IT" dirty="0"/>
              <a:t>Nella nostra configurazione per ogni coppia HIGH-LOW l’asse ruota di </a:t>
            </a:r>
            <a:r>
              <a:rPr lang="it-IT" dirty="0">
                <a:solidFill>
                  <a:schemeClr val="accent1"/>
                </a:solidFill>
              </a:rPr>
              <a:t>1,8°</a:t>
            </a:r>
            <a:r>
              <a:rPr lang="it-IT" dirty="0"/>
              <a:t>.</a:t>
            </a:r>
          </a:p>
          <a:p>
            <a:pPr algn="just"/>
            <a:r>
              <a:rPr lang="it-IT" dirty="0"/>
              <a:t>Occorrono </a:t>
            </a:r>
            <a:r>
              <a:rPr lang="it-IT" dirty="0">
                <a:solidFill>
                  <a:schemeClr val="accent1"/>
                </a:solidFill>
              </a:rPr>
              <a:t>200</a:t>
            </a:r>
            <a:r>
              <a:rPr lang="it-IT" dirty="0"/>
              <a:t> segnali HIGH-LOW per far compiere al motore un giro intero.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3BC6072F-6716-4479-9333-4A8107E7F81C}"/>
              </a:ext>
            </a:extLst>
          </p:cNvPr>
          <p:cNvCxnSpPr/>
          <p:nvPr/>
        </p:nvCxnSpPr>
        <p:spPr>
          <a:xfrm flipV="1">
            <a:off x="2490651" y="3744686"/>
            <a:ext cx="0" cy="2682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97DF0A8-3688-4FCE-9A9F-C3CA972E79F9}"/>
              </a:ext>
            </a:extLst>
          </p:cNvPr>
          <p:cNvCxnSpPr>
            <a:cxnSpLocks/>
          </p:cNvCxnSpPr>
          <p:nvPr/>
        </p:nvCxnSpPr>
        <p:spPr>
          <a:xfrm>
            <a:off x="2490651" y="6426926"/>
            <a:ext cx="82252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97F743E-7DFB-4340-8EC7-021BDE66D586}"/>
              </a:ext>
            </a:extLst>
          </p:cNvPr>
          <p:cNvSpPr txBox="1"/>
          <p:nvPr/>
        </p:nvSpPr>
        <p:spPr>
          <a:xfrm>
            <a:off x="1221378" y="3744685"/>
            <a:ext cx="126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Segnale da Arduino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7EC2E67-166B-4EE0-9B94-A7BE42E5D77D}"/>
              </a:ext>
            </a:extLst>
          </p:cNvPr>
          <p:cNvSpPr txBox="1"/>
          <p:nvPr/>
        </p:nvSpPr>
        <p:spPr>
          <a:xfrm>
            <a:off x="10263051" y="6426926"/>
            <a:ext cx="90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tempo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7AE242F-9339-49DD-A839-E856203C4C2F}"/>
              </a:ext>
            </a:extLst>
          </p:cNvPr>
          <p:cNvCxnSpPr/>
          <p:nvPr/>
        </p:nvCxnSpPr>
        <p:spPr>
          <a:xfrm>
            <a:off x="2490651" y="4611188"/>
            <a:ext cx="6096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E617315-4C56-4EA6-AEF6-54AF08D11748}"/>
              </a:ext>
            </a:extLst>
          </p:cNvPr>
          <p:cNvCxnSpPr/>
          <p:nvPr/>
        </p:nvCxnSpPr>
        <p:spPr>
          <a:xfrm>
            <a:off x="3100251" y="5817326"/>
            <a:ext cx="6096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7EC03B31-1F0D-491A-975C-CEDE8D5E7150}"/>
              </a:ext>
            </a:extLst>
          </p:cNvPr>
          <p:cNvCxnSpPr>
            <a:cxnSpLocks/>
          </p:cNvCxnSpPr>
          <p:nvPr/>
        </p:nvCxnSpPr>
        <p:spPr>
          <a:xfrm flipV="1">
            <a:off x="3100251" y="4611188"/>
            <a:ext cx="0" cy="120613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A703DB39-DBB3-4D14-B09A-345F6E6CFE8E}"/>
              </a:ext>
            </a:extLst>
          </p:cNvPr>
          <p:cNvCxnSpPr/>
          <p:nvPr/>
        </p:nvCxnSpPr>
        <p:spPr>
          <a:xfrm>
            <a:off x="3709851" y="4598125"/>
            <a:ext cx="6096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13635FE-0853-4F59-81CB-868CEF399F8A}"/>
              </a:ext>
            </a:extLst>
          </p:cNvPr>
          <p:cNvCxnSpPr>
            <a:cxnSpLocks/>
          </p:cNvCxnSpPr>
          <p:nvPr/>
        </p:nvCxnSpPr>
        <p:spPr>
          <a:xfrm flipV="1">
            <a:off x="3709851" y="4611188"/>
            <a:ext cx="0" cy="120613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49F4120A-C2A0-4AF1-99BA-26BAE48945B3}"/>
              </a:ext>
            </a:extLst>
          </p:cNvPr>
          <p:cNvCxnSpPr/>
          <p:nvPr/>
        </p:nvCxnSpPr>
        <p:spPr>
          <a:xfrm>
            <a:off x="4341222" y="5804263"/>
            <a:ext cx="6096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171E9EEF-D1A1-4104-A840-DB90EC744640}"/>
              </a:ext>
            </a:extLst>
          </p:cNvPr>
          <p:cNvCxnSpPr>
            <a:cxnSpLocks/>
          </p:cNvCxnSpPr>
          <p:nvPr/>
        </p:nvCxnSpPr>
        <p:spPr>
          <a:xfrm flipV="1">
            <a:off x="4341222" y="4598125"/>
            <a:ext cx="0" cy="120613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642092D-2D5A-44E9-AFB4-B3B6759A7BFC}"/>
              </a:ext>
            </a:extLst>
          </p:cNvPr>
          <p:cNvCxnSpPr>
            <a:cxnSpLocks/>
          </p:cNvCxnSpPr>
          <p:nvPr/>
        </p:nvCxnSpPr>
        <p:spPr>
          <a:xfrm flipV="1">
            <a:off x="4950822" y="4571999"/>
            <a:ext cx="1652452" cy="130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0438CBA3-8D6B-4694-A27B-3DCDD4D78CDA}"/>
              </a:ext>
            </a:extLst>
          </p:cNvPr>
          <p:cNvCxnSpPr>
            <a:cxnSpLocks/>
          </p:cNvCxnSpPr>
          <p:nvPr/>
        </p:nvCxnSpPr>
        <p:spPr>
          <a:xfrm flipV="1">
            <a:off x="4950822" y="4598125"/>
            <a:ext cx="0" cy="120613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434080BC-6C08-4726-B529-27CD8028939D}"/>
              </a:ext>
            </a:extLst>
          </p:cNvPr>
          <p:cNvCxnSpPr>
            <a:cxnSpLocks/>
          </p:cNvCxnSpPr>
          <p:nvPr/>
        </p:nvCxnSpPr>
        <p:spPr>
          <a:xfrm flipV="1">
            <a:off x="6603274" y="5791200"/>
            <a:ext cx="1733006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0AFB90E8-EE64-4BAF-9BE5-09CAC7EA19C9}"/>
              </a:ext>
            </a:extLst>
          </p:cNvPr>
          <p:cNvCxnSpPr>
            <a:cxnSpLocks/>
          </p:cNvCxnSpPr>
          <p:nvPr/>
        </p:nvCxnSpPr>
        <p:spPr>
          <a:xfrm flipV="1">
            <a:off x="6603274" y="4585062"/>
            <a:ext cx="0" cy="120613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851F34F6-45A5-4D50-BC12-25D2C89C5E8A}"/>
              </a:ext>
            </a:extLst>
          </p:cNvPr>
          <p:cNvCxnSpPr/>
          <p:nvPr/>
        </p:nvCxnSpPr>
        <p:spPr>
          <a:xfrm>
            <a:off x="8347166" y="4571999"/>
            <a:ext cx="6096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CDF954F-6596-49BE-B388-4FC9F87A11E0}"/>
              </a:ext>
            </a:extLst>
          </p:cNvPr>
          <p:cNvCxnSpPr>
            <a:cxnSpLocks/>
          </p:cNvCxnSpPr>
          <p:nvPr/>
        </p:nvCxnSpPr>
        <p:spPr>
          <a:xfrm flipV="1">
            <a:off x="8336280" y="4585062"/>
            <a:ext cx="0" cy="120613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49666DC4-26D5-4D0D-860C-695A4BC4602D}"/>
              </a:ext>
            </a:extLst>
          </p:cNvPr>
          <p:cNvCxnSpPr>
            <a:cxnSpLocks/>
          </p:cNvCxnSpPr>
          <p:nvPr/>
        </p:nvCxnSpPr>
        <p:spPr>
          <a:xfrm flipV="1">
            <a:off x="3709851" y="3744685"/>
            <a:ext cx="0" cy="268224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4A21991D-8C27-45CE-A005-CDA46C22A0B2}"/>
              </a:ext>
            </a:extLst>
          </p:cNvPr>
          <p:cNvCxnSpPr>
            <a:cxnSpLocks/>
          </p:cNvCxnSpPr>
          <p:nvPr/>
        </p:nvCxnSpPr>
        <p:spPr>
          <a:xfrm flipV="1">
            <a:off x="4950822" y="3744685"/>
            <a:ext cx="0" cy="268224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B72EF607-A08E-4F2E-BF82-1378D8AD672F}"/>
              </a:ext>
            </a:extLst>
          </p:cNvPr>
          <p:cNvCxnSpPr>
            <a:cxnSpLocks/>
          </p:cNvCxnSpPr>
          <p:nvPr/>
        </p:nvCxnSpPr>
        <p:spPr>
          <a:xfrm flipV="1">
            <a:off x="8347166" y="3744685"/>
            <a:ext cx="0" cy="268224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10" descr="Nema 34 CNC Motore Passo Passo 7.07Nm (1001oz.in) 86x86x98mm ...">
            <a:extLst>
              <a:ext uri="{FF2B5EF4-FFF2-40B4-BE49-F238E27FC236}">
                <a16:creationId xmlns:a16="http://schemas.microsoft.com/office/drawing/2014/main" id="{0C6A47FC-B3B4-46D0-A560-1A1982FFE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307" y="3281163"/>
            <a:ext cx="779885" cy="77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reccia circolare a sinistra 39">
            <a:extLst>
              <a:ext uri="{FF2B5EF4-FFF2-40B4-BE49-F238E27FC236}">
                <a16:creationId xmlns:a16="http://schemas.microsoft.com/office/drawing/2014/main" id="{10AE94BD-9ED8-426C-9833-84DC40278316}"/>
              </a:ext>
            </a:extLst>
          </p:cNvPr>
          <p:cNvSpPr/>
          <p:nvPr/>
        </p:nvSpPr>
        <p:spPr>
          <a:xfrm rot="3212589">
            <a:off x="2894911" y="3635652"/>
            <a:ext cx="199518" cy="380461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46" name="Picture 10" descr="Nema 34 CNC Motore Passo Passo 7.07Nm (1001oz.in) 86x86x98mm ...">
            <a:extLst>
              <a:ext uri="{FF2B5EF4-FFF2-40B4-BE49-F238E27FC236}">
                <a16:creationId xmlns:a16="http://schemas.microsoft.com/office/drawing/2014/main" id="{9666C2C5-033E-4407-BF89-BDD314E09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808" y="3287251"/>
            <a:ext cx="779885" cy="77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Freccia circolare a sinistra 46">
            <a:extLst>
              <a:ext uri="{FF2B5EF4-FFF2-40B4-BE49-F238E27FC236}">
                <a16:creationId xmlns:a16="http://schemas.microsoft.com/office/drawing/2014/main" id="{D1A1A72B-6F52-4F4C-AC37-5BACCBC895ED}"/>
              </a:ext>
            </a:extLst>
          </p:cNvPr>
          <p:cNvSpPr/>
          <p:nvPr/>
        </p:nvSpPr>
        <p:spPr>
          <a:xfrm rot="3212589">
            <a:off x="4142412" y="3641740"/>
            <a:ext cx="199518" cy="380461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48" name="Picture 10" descr="Nema 34 CNC Motore Passo Passo 7.07Nm (1001oz.in) 86x86x98mm ...">
            <a:extLst>
              <a:ext uri="{FF2B5EF4-FFF2-40B4-BE49-F238E27FC236}">
                <a16:creationId xmlns:a16="http://schemas.microsoft.com/office/drawing/2014/main" id="{0745F409-90ED-4B51-84AE-4D9A1DB39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395" y="3284840"/>
            <a:ext cx="779885" cy="77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Freccia circolare a sinistra 48">
            <a:extLst>
              <a:ext uri="{FF2B5EF4-FFF2-40B4-BE49-F238E27FC236}">
                <a16:creationId xmlns:a16="http://schemas.microsoft.com/office/drawing/2014/main" id="{14180EBF-BC9D-4B61-A8CC-1ACAAC14067E}"/>
              </a:ext>
            </a:extLst>
          </p:cNvPr>
          <p:cNvSpPr/>
          <p:nvPr/>
        </p:nvSpPr>
        <p:spPr>
          <a:xfrm rot="3212589">
            <a:off x="7740999" y="3639329"/>
            <a:ext cx="199518" cy="380461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2418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Codice base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36F312-923C-4138-83C5-B99BAF2BF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634" y="940966"/>
            <a:ext cx="7574133" cy="520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70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2133600" y="1418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 pratica</a:t>
            </a:r>
          </a:p>
        </p:txBody>
      </p:sp>
      <p:pic>
        <p:nvPicPr>
          <p:cNvPr id="11" name="Picture 2" descr="Ingranaggio png 2 » PNG Image">
            <a:extLst>
              <a:ext uri="{FF2B5EF4-FFF2-40B4-BE49-F238E27FC236}">
                <a16:creationId xmlns:a16="http://schemas.microsoft.com/office/drawing/2014/main" id="{5DC681CA-BEEB-4E2E-8976-D1F363C01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755" y="5058561"/>
            <a:ext cx="3349509" cy="176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B330244-D397-4FB7-96A3-0A0E15BA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629" y="1382813"/>
            <a:ext cx="10546914" cy="33401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Collegare:</a:t>
            </a:r>
          </a:p>
          <a:p>
            <a:pPr algn="just"/>
            <a:r>
              <a:rPr lang="it-IT" dirty="0"/>
              <a:t>Bottone</a:t>
            </a:r>
          </a:p>
          <a:p>
            <a:pPr algn="just"/>
            <a:r>
              <a:rPr lang="it-IT" dirty="0"/>
              <a:t>Motore passo </a:t>
            </a:r>
            <a:r>
              <a:rPr lang="it-IT" dirty="0" err="1"/>
              <a:t>passo</a:t>
            </a:r>
            <a:endParaRPr lang="it-IT" dirty="0"/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r>
              <a:rPr lang="it-IT" dirty="0"/>
              <a:t>Quando il bottone è premuto il motore gira in senso orario, quando non è premuto gira in senso anti-orario.</a:t>
            </a:r>
          </a:p>
        </p:txBody>
      </p:sp>
    </p:spTree>
    <p:extLst>
      <p:ext uri="{BB962C8B-B14F-4D97-AF65-F5344CB8AC3E}">
        <p14:creationId xmlns:p14="http://schemas.microsoft.com/office/powerpoint/2010/main" val="2090352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2133600" y="1418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 pratica</a:t>
            </a:r>
          </a:p>
        </p:txBody>
      </p:sp>
      <p:pic>
        <p:nvPicPr>
          <p:cNvPr id="11" name="Picture 2" descr="Ingranaggio png 2 » PNG Image">
            <a:extLst>
              <a:ext uri="{FF2B5EF4-FFF2-40B4-BE49-F238E27FC236}">
                <a16:creationId xmlns:a16="http://schemas.microsoft.com/office/drawing/2014/main" id="{5DC681CA-BEEB-4E2E-8976-D1F363C01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920" y="5011745"/>
            <a:ext cx="3438344" cy="181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B330244-D397-4FB7-96A3-0A0E15BA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629" y="1382813"/>
            <a:ext cx="10546914" cy="35309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Collegare:</a:t>
            </a:r>
          </a:p>
          <a:p>
            <a:pPr algn="just"/>
            <a:r>
              <a:rPr lang="it-IT" dirty="0"/>
              <a:t>Potenziometro</a:t>
            </a:r>
          </a:p>
          <a:p>
            <a:pPr algn="just"/>
            <a:r>
              <a:rPr lang="it-IT" dirty="0"/>
              <a:t>Motore passo </a:t>
            </a:r>
            <a:r>
              <a:rPr lang="it-IT" dirty="0" err="1"/>
              <a:t>passo</a:t>
            </a:r>
            <a:endParaRPr lang="it-IT" dirty="0"/>
          </a:p>
          <a:p>
            <a:pPr marL="0" indent="0" algn="just">
              <a:buNone/>
            </a:pPr>
            <a:r>
              <a:rPr lang="it-IT" dirty="0"/>
              <a:t>Posizionare inizialmente il potenziometro a metà corsa, successivamente avviare lo sketch.</a:t>
            </a:r>
          </a:p>
          <a:p>
            <a:pPr marL="0" indent="0" algn="just">
              <a:buNone/>
            </a:pPr>
            <a:r>
              <a:rPr lang="it-IT" dirty="0"/>
              <a:t>Ogni spostamento del potenziometro si traduce in una diversa angolazione (nello stesso senso) raggiunta dal motore: il motore «segue» il potenziometro.</a:t>
            </a:r>
          </a:p>
        </p:txBody>
      </p:sp>
    </p:spTree>
    <p:extLst>
      <p:ext uri="{BB962C8B-B14F-4D97-AF65-F5344CB8AC3E}">
        <p14:creationId xmlns:p14="http://schemas.microsoft.com/office/powerpoint/2010/main" val="30650568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2152072" y="0"/>
            <a:ext cx="8834795" cy="961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 pratica – collegamenti entro le 14:05 </a:t>
            </a:r>
          </a:p>
        </p:txBody>
      </p:sp>
      <p:pic>
        <p:nvPicPr>
          <p:cNvPr id="11" name="Picture 2" descr="Ingranaggio png 2 » PNG Image">
            <a:extLst>
              <a:ext uri="{FF2B5EF4-FFF2-40B4-BE49-F238E27FC236}">
                <a16:creationId xmlns:a16="http://schemas.microsoft.com/office/drawing/2014/main" id="{5DC681CA-BEEB-4E2E-8976-D1F363C01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894" y="5545055"/>
            <a:ext cx="2426370" cy="127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B330244-D397-4FB7-96A3-0A0E15BA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086" y="727059"/>
            <a:ext cx="10546914" cy="568213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it-IT" i="1" dirty="0"/>
              <a:t>CANCELLO AUTOMATICO</a:t>
            </a:r>
          </a:p>
          <a:p>
            <a:pPr marL="0" indent="0" algn="just">
              <a:buNone/>
            </a:pPr>
            <a:endParaRPr lang="it-IT" i="1" dirty="0"/>
          </a:p>
          <a:p>
            <a:pPr marL="0" indent="0" algn="just">
              <a:buNone/>
            </a:pPr>
            <a:r>
              <a:rPr lang="it-IT" i="1" dirty="0"/>
              <a:t>Collegare:</a:t>
            </a:r>
          </a:p>
          <a:p>
            <a:pPr algn="just"/>
            <a:r>
              <a:rPr lang="it-IT" i="1" dirty="0"/>
              <a:t>1 Led</a:t>
            </a:r>
          </a:p>
          <a:p>
            <a:pPr algn="just"/>
            <a:r>
              <a:rPr lang="it-IT" i="1" dirty="0"/>
              <a:t>1 Buzzer</a:t>
            </a:r>
          </a:p>
          <a:p>
            <a:pPr algn="just"/>
            <a:r>
              <a:rPr lang="it-IT" i="1" dirty="0"/>
              <a:t>Fotoresistenza</a:t>
            </a:r>
          </a:p>
          <a:p>
            <a:pPr algn="just"/>
            <a:r>
              <a:rPr lang="it-IT" i="1" dirty="0"/>
              <a:t>1 Bottone</a:t>
            </a:r>
          </a:p>
          <a:p>
            <a:pPr algn="just"/>
            <a:r>
              <a:rPr lang="it-IT" i="1" dirty="0"/>
              <a:t>Motore passo </a:t>
            </a:r>
            <a:r>
              <a:rPr lang="it-IT" i="1" dirty="0" err="1"/>
              <a:t>passo</a:t>
            </a:r>
            <a:endParaRPr lang="it-IT" i="1" dirty="0"/>
          </a:p>
          <a:p>
            <a:pPr marL="0" indent="0" algn="just">
              <a:buNone/>
            </a:pPr>
            <a:r>
              <a:rPr lang="it-IT" i="1" dirty="0"/>
              <a:t>Alla pressione del bottone il cancello si apre (il motore ruota di 90°) mentre il led lampeggia ed il buzzer suona.</a:t>
            </a:r>
          </a:p>
          <a:p>
            <a:pPr marL="0" indent="0" algn="just">
              <a:buNone/>
            </a:pPr>
            <a:r>
              <a:rPr lang="it-IT" i="1" dirty="0"/>
              <a:t>Attraverso la fotoresistenza si attende che la macchina attraversi l’entrata.</a:t>
            </a:r>
          </a:p>
          <a:p>
            <a:pPr marL="0" indent="0" algn="just">
              <a:buNone/>
            </a:pPr>
            <a:r>
              <a:rPr lang="it-IT" i="1" dirty="0"/>
              <a:t>A quel punto, il cancello si richiude con led lampeggiante e buzzer attivo.</a:t>
            </a:r>
          </a:p>
          <a:p>
            <a:pPr marL="0" indent="0" algn="just">
              <a:buNone/>
            </a:pPr>
            <a:r>
              <a:rPr lang="it-IT" i="1" dirty="0"/>
              <a:t>Realizzare il progetto tramite una macchina a stati.</a:t>
            </a:r>
          </a:p>
        </p:txBody>
      </p:sp>
      <p:pic>
        <p:nvPicPr>
          <p:cNvPr id="1026" name="Picture 2" descr="Come installare fotocellule cancello automatico | Tutti i passaggi">
            <a:extLst>
              <a:ext uri="{FF2B5EF4-FFF2-40B4-BE49-F238E27FC236}">
                <a16:creationId xmlns:a16="http://schemas.microsoft.com/office/drawing/2014/main" id="{809B620D-CA65-4732-A9CE-76C01EDFA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582" y="1102967"/>
            <a:ext cx="5407682" cy="277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01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29471"/>
            <a:ext cx="10018713" cy="1202981"/>
          </a:xfrm>
        </p:spPr>
        <p:txBody>
          <a:bodyPr/>
          <a:lstStyle/>
          <a:p>
            <a:r>
              <a:rPr lang="it-IT" dirty="0"/>
              <a:t>Collegamento in circuito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30017" y="1232453"/>
            <a:ext cx="4651513" cy="4346712"/>
          </a:xfrm>
        </p:spPr>
        <p:txBody>
          <a:bodyPr/>
          <a:lstStyle/>
          <a:p>
            <a:r>
              <a:rPr lang="it-IT" dirty="0"/>
              <a:t>Colleghiamo</a:t>
            </a:r>
          </a:p>
          <a:p>
            <a:pPr lvl="1"/>
            <a:r>
              <a:rPr lang="it-IT" dirty="0"/>
              <a:t>Pin A del potenziometro al pin 5V di Arduino</a:t>
            </a:r>
          </a:p>
          <a:p>
            <a:pPr lvl="1"/>
            <a:r>
              <a:rPr lang="it-IT" dirty="0"/>
              <a:t>Pin B a GND</a:t>
            </a:r>
          </a:p>
          <a:p>
            <a:pPr lvl="1"/>
            <a:r>
              <a:rPr lang="it-IT" dirty="0"/>
              <a:t>Pin C al pin analogico A0 da cui la scheda Arduino leggerà i valori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676841" y="1294700"/>
            <a:ext cx="5040949" cy="491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55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2152073" y="0"/>
            <a:ext cx="8229600" cy="961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 pratica</a:t>
            </a:r>
          </a:p>
        </p:txBody>
      </p:sp>
      <p:pic>
        <p:nvPicPr>
          <p:cNvPr id="11" name="Picture 2" descr="Ingranaggio png 2 » PNG Image">
            <a:extLst>
              <a:ext uri="{FF2B5EF4-FFF2-40B4-BE49-F238E27FC236}">
                <a16:creationId xmlns:a16="http://schemas.microsoft.com/office/drawing/2014/main" id="{5DC681CA-BEEB-4E2E-8976-D1F363C01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894" y="5545055"/>
            <a:ext cx="2426370" cy="127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B330244-D397-4FB7-96A3-0A0E15BA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240" y="886450"/>
            <a:ext cx="6792630" cy="557062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t-IT" i="1" dirty="0"/>
              <a:t>CANCELLO AUTOMATICO – MIGLIORATO</a:t>
            </a:r>
          </a:p>
          <a:p>
            <a:pPr marL="0" indent="0" algn="just">
              <a:buNone/>
            </a:pPr>
            <a:endParaRPr lang="it-IT" i="1" dirty="0"/>
          </a:p>
          <a:p>
            <a:pPr marL="0" indent="0" algn="just">
              <a:buNone/>
            </a:pPr>
            <a:r>
              <a:rPr lang="it-IT" i="1" dirty="0"/>
              <a:t>Migliorare il progetto del cancello automatico in questo modo:</a:t>
            </a:r>
          </a:p>
          <a:p>
            <a:pPr algn="just"/>
            <a:r>
              <a:rPr lang="it-IT" i="1" dirty="0"/>
              <a:t>Utilizzare un motore passo-passo al posto di un servo</a:t>
            </a:r>
          </a:p>
          <a:p>
            <a:pPr algn="just"/>
            <a:r>
              <a:rPr lang="it-IT" i="1" dirty="0"/>
              <a:t>Fare in modo che, durante la fase di apertura, se viene premuto il pulsante il cancello si chiuda</a:t>
            </a:r>
          </a:p>
          <a:p>
            <a:pPr algn="just"/>
            <a:r>
              <a:rPr lang="it-IT" i="1" dirty="0"/>
              <a:t>Fare in modo che, durante la fase di chiusura, se passa un’automobile il cancello si blocca per 3 secondi</a:t>
            </a:r>
          </a:p>
          <a:p>
            <a:pPr algn="just"/>
            <a:r>
              <a:rPr lang="it-IT" i="1" dirty="0"/>
              <a:t>Fare in modo che, durante la fase di chiusura, se viene premuto il pulsante il cancello si riapra</a:t>
            </a:r>
          </a:p>
        </p:txBody>
      </p:sp>
      <p:pic>
        <p:nvPicPr>
          <p:cNvPr id="1026" name="Picture 2" descr="Come installare fotocellule cancello automatico | Tutti i passaggi">
            <a:extLst>
              <a:ext uri="{FF2B5EF4-FFF2-40B4-BE49-F238E27FC236}">
                <a16:creationId xmlns:a16="http://schemas.microsoft.com/office/drawing/2014/main" id="{809B620D-CA65-4732-A9CE-76C01EDFA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870" y="1102968"/>
            <a:ext cx="3670393" cy="188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8272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2133600" y="1418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Progetto finale (1)</a:t>
            </a:r>
          </a:p>
        </p:txBody>
      </p:sp>
      <p:pic>
        <p:nvPicPr>
          <p:cNvPr id="11" name="Picture 2" descr="Ingranaggio png 2 » PNG Image">
            <a:extLst>
              <a:ext uri="{FF2B5EF4-FFF2-40B4-BE49-F238E27FC236}">
                <a16:creationId xmlns:a16="http://schemas.microsoft.com/office/drawing/2014/main" id="{5DC681CA-BEEB-4E2E-8976-D1F363C01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780" y="5430109"/>
            <a:ext cx="2644484" cy="139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B330244-D397-4FB7-96A3-0A0E15BA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796" y="1030475"/>
            <a:ext cx="10546914" cy="57932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i="1" dirty="0"/>
              <a:t>Collegare:</a:t>
            </a:r>
          </a:p>
          <a:p>
            <a:pPr algn="just"/>
            <a:r>
              <a:rPr lang="it-IT" i="1" dirty="0"/>
              <a:t>3 pulsanti (A, B, C)</a:t>
            </a:r>
          </a:p>
          <a:p>
            <a:pPr algn="just"/>
            <a:r>
              <a:rPr lang="it-IT" i="1" dirty="0"/>
              <a:t>2 led (blu, verde)</a:t>
            </a:r>
          </a:p>
          <a:p>
            <a:pPr algn="just"/>
            <a:r>
              <a:rPr lang="it-IT" i="1" dirty="0"/>
              <a:t>Motore passo </a:t>
            </a:r>
            <a:r>
              <a:rPr lang="it-IT" i="1" dirty="0" err="1"/>
              <a:t>passo</a:t>
            </a:r>
            <a:endParaRPr lang="it-IT" i="1" dirty="0"/>
          </a:p>
          <a:p>
            <a:pPr marL="0" indent="0" algn="just">
              <a:buNone/>
            </a:pPr>
            <a:endParaRPr lang="it-IT" i="1" dirty="0"/>
          </a:p>
          <a:p>
            <a:pPr marL="0" indent="0" algn="just">
              <a:buNone/>
            </a:pPr>
            <a:r>
              <a:rPr lang="it-IT" i="1" dirty="0"/>
              <a:t>Il pulsante A imposta la modalità tra «automatico» e «manuale».</a:t>
            </a:r>
          </a:p>
          <a:p>
            <a:pPr marL="0" indent="0" algn="just">
              <a:buNone/>
            </a:pPr>
            <a:r>
              <a:rPr lang="it-IT" i="1" dirty="0"/>
              <a:t>Il pulsante B muove il motore in senso orario.</a:t>
            </a:r>
          </a:p>
          <a:p>
            <a:pPr marL="0" indent="0" algn="just">
              <a:buNone/>
            </a:pPr>
            <a:r>
              <a:rPr lang="it-IT" i="1" dirty="0"/>
              <a:t>Il pulsante C muove il motore in senso anti-orario.</a:t>
            </a:r>
          </a:p>
          <a:p>
            <a:pPr marL="0" indent="0" algn="just">
              <a:buNone/>
            </a:pPr>
            <a:endParaRPr lang="it-IT" i="1" dirty="0"/>
          </a:p>
          <a:p>
            <a:pPr marL="0" indent="0" algn="just">
              <a:buNone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3030608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2133600" y="1418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Progetto finale (2)</a:t>
            </a:r>
          </a:p>
        </p:txBody>
      </p:sp>
      <p:pic>
        <p:nvPicPr>
          <p:cNvPr id="11" name="Picture 2" descr="Ingranaggio png 2 » PNG Image">
            <a:extLst>
              <a:ext uri="{FF2B5EF4-FFF2-40B4-BE49-F238E27FC236}">
                <a16:creationId xmlns:a16="http://schemas.microsoft.com/office/drawing/2014/main" id="{5DC681CA-BEEB-4E2E-8976-D1F363C01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780" y="5430109"/>
            <a:ext cx="2644484" cy="139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B330244-D397-4FB7-96A3-0A0E15BA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033" y="1911927"/>
            <a:ext cx="10546914" cy="43688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it-IT" b="1" i="1" dirty="0"/>
              <a:t>Modalità automatica</a:t>
            </a:r>
          </a:p>
          <a:p>
            <a:pPr marL="0" indent="0" algn="just">
              <a:buNone/>
            </a:pPr>
            <a:r>
              <a:rPr lang="it-IT" i="1" dirty="0"/>
              <a:t>Il led blu è acceso.</a:t>
            </a:r>
          </a:p>
          <a:p>
            <a:pPr marL="0" indent="0" algn="just">
              <a:buNone/>
            </a:pPr>
            <a:r>
              <a:rPr lang="it-IT" i="1" dirty="0"/>
              <a:t>Il pulsante B muove il motore in senso orario di 90 gradi.</a:t>
            </a:r>
          </a:p>
          <a:p>
            <a:pPr marL="0" indent="0" algn="just">
              <a:buNone/>
            </a:pPr>
            <a:r>
              <a:rPr lang="it-IT" i="1" dirty="0"/>
              <a:t>Il pulsante C muove il motore in senso anti-orario di 90 gradi.</a:t>
            </a:r>
          </a:p>
          <a:p>
            <a:pPr marL="0" indent="0" algn="just">
              <a:buNone/>
            </a:pPr>
            <a:endParaRPr lang="it-IT" i="1" dirty="0"/>
          </a:p>
          <a:p>
            <a:pPr marL="0" indent="0" algn="just">
              <a:buNone/>
            </a:pPr>
            <a:r>
              <a:rPr lang="it-IT" b="1" i="1" dirty="0"/>
              <a:t>Modalità manuale</a:t>
            </a:r>
          </a:p>
          <a:p>
            <a:pPr marL="0" indent="0" algn="just">
              <a:buNone/>
            </a:pPr>
            <a:r>
              <a:rPr lang="it-IT" i="1" dirty="0"/>
              <a:t>Il led verde è acceso.</a:t>
            </a:r>
          </a:p>
          <a:p>
            <a:pPr marL="0" indent="0" algn="just">
              <a:buNone/>
            </a:pPr>
            <a:r>
              <a:rPr lang="it-IT" i="1" dirty="0"/>
              <a:t>Il pulsante B, se premuto, muove il motore in senso orario fino a che non viene rilasciato.</a:t>
            </a:r>
          </a:p>
          <a:p>
            <a:pPr marL="0" indent="0" algn="just">
              <a:buNone/>
            </a:pPr>
            <a:r>
              <a:rPr lang="it-IT" i="1" dirty="0"/>
              <a:t>Il pulsante B, se premuto, muove il motore in senso antiorario fino a che non viene rilasciato.</a:t>
            </a:r>
          </a:p>
          <a:p>
            <a:pPr marL="0" indent="0" algn="just">
              <a:buNone/>
            </a:pPr>
            <a:endParaRPr lang="it-IT" i="1" dirty="0"/>
          </a:p>
          <a:p>
            <a:pPr marL="0" indent="0" algn="just">
              <a:buNone/>
            </a:pPr>
            <a:endParaRPr lang="it-IT" i="1" dirty="0"/>
          </a:p>
          <a:p>
            <a:pPr marL="0" indent="0" algn="just">
              <a:buNone/>
            </a:pPr>
            <a:endParaRPr lang="it-IT" i="1" dirty="0"/>
          </a:p>
          <a:p>
            <a:pPr marL="0" indent="0" algn="just">
              <a:buNone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87179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142462"/>
            <a:ext cx="10018713" cy="731838"/>
          </a:xfrm>
        </p:spPr>
        <p:txBody>
          <a:bodyPr/>
          <a:lstStyle/>
          <a:p>
            <a:r>
              <a:rPr lang="it-IT" dirty="0"/>
              <a:t>Codice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997" y="1386987"/>
            <a:ext cx="7279478" cy="40840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921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604591" y="4956312"/>
            <a:ext cx="9707217" cy="993913"/>
          </a:xfrm>
        </p:spPr>
        <p:txBody>
          <a:bodyPr/>
          <a:lstStyle/>
          <a:p>
            <a:r>
              <a:rPr lang="it-IT" dirty="0"/>
              <a:t>Motori</a:t>
            </a:r>
          </a:p>
        </p:txBody>
      </p:sp>
      <p:pic>
        <p:nvPicPr>
          <p:cNvPr id="1026" name="Picture 2" descr="Risultati immagini per motori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810" y="446650"/>
            <a:ext cx="5635555" cy="422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31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971022" y="5454553"/>
            <a:ext cx="7772400" cy="1120284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Motore in corrente continua (DC)</a:t>
            </a:r>
          </a:p>
        </p:txBody>
      </p:sp>
      <p:pic>
        <p:nvPicPr>
          <p:cNvPr id="12290" name="Picture 2" descr="Risultati immagini per dc mo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649" y="332859"/>
            <a:ext cx="5898773" cy="442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04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Pilotaggio dei motori (1)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39516" y="940966"/>
            <a:ext cx="8712968" cy="2363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Per pilotare (far ruotare) i piccoli motori è possibile utilizzare semplicemente la corrente continua derivabile da una batteria a 9 Volt.</a:t>
            </a:r>
          </a:p>
          <a:p>
            <a:pPr marL="0" indent="0">
              <a:buNone/>
            </a:pPr>
            <a:r>
              <a:rPr lang="it-IT" dirty="0"/>
              <a:t>La direzione della rotazione cambia invertendo i collegamenti Alimentazione-Terra.</a:t>
            </a:r>
          </a:p>
        </p:txBody>
      </p:sp>
      <p:pic>
        <p:nvPicPr>
          <p:cNvPr id="13314" name="Picture 2" descr="Risultati immagini per dc motor batt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3304787"/>
            <a:ext cx="4392488" cy="31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503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52005C4BB6664EB1DEE2181BE5AEEF" ma:contentTypeVersion="12" ma:contentTypeDescription="Creare un nuovo documento." ma:contentTypeScope="" ma:versionID="6224908374904d7f183174b78b307301">
  <xsd:schema xmlns:xsd="http://www.w3.org/2001/XMLSchema" xmlns:xs="http://www.w3.org/2001/XMLSchema" xmlns:p="http://schemas.microsoft.com/office/2006/metadata/properties" xmlns:ns2="dcd6db91-f3da-4c9d-9940-e29c250f0b86" xmlns:ns3="ec4e113d-8d58-40d2-a88d-c5eeafee460c" targetNamespace="http://schemas.microsoft.com/office/2006/metadata/properties" ma:root="true" ma:fieldsID="e110793a93e4f49ad895331b960c4f82" ns2:_="" ns3:_="">
    <xsd:import namespace="dcd6db91-f3da-4c9d-9940-e29c250f0b86"/>
    <xsd:import namespace="ec4e113d-8d58-40d2-a88d-c5eeafee46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6db91-f3da-4c9d-9940-e29c250f0b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ag immagine" ma:readOnly="false" ma:fieldId="{5cf76f15-5ced-4ddc-b409-7134ff3c332f}" ma:taxonomyMulti="true" ma:sspId="e8e747ae-a632-4fde-8bdc-cb8b28c593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e113d-8d58-40d2-a88d-c5eeafee460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78f5519-d958-454f-895f-0b1c60fd0db8}" ma:internalName="TaxCatchAll" ma:showField="CatchAllData" ma:web="ec4e113d-8d58-40d2-a88d-c5eeafee46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cd6db91-f3da-4c9d-9940-e29c250f0b86">
      <Terms xmlns="http://schemas.microsoft.com/office/infopath/2007/PartnerControls"/>
    </lcf76f155ced4ddcb4097134ff3c332f>
    <TaxCatchAll xmlns="ec4e113d-8d58-40d2-a88d-c5eeafee460c" xsi:nil="true"/>
  </documentManagement>
</p:properties>
</file>

<file path=customXml/itemProps1.xml><?xml version="1.0" encoding="utf-8"?>
<ds:datastoreItem xmlns:ds="http://schemas.openxmlformats.org/officeDocument/2006/customXml" ds:itemID="{E16F5EA3-6681-4EF2-83B6-9F1BF6E4C33C}"/>
</file>

<file path=customXml/itemProps2.xml><?xml version="1.0" encoding="utf-8"?>
<ds:datastoreItem xmlns:ds="http://schemas.openxmlformats.org/officeDocument/2006/customXml" ds:itemID="{F31829AB-424E-4C8F-AB73-0E849F4FFEF6}"/>
</file>

<file path=customXml/itemProps3.xml><?xml version="1.0" encoding="utf-8"?>
<ds:datastoreItem xmlns:ds="http://schemas.openxmlformats.org/officeDocument/2006/customXml" ds:itemID="{F00374EA-DA30-47FC-8036-2AAC7FB9947A}"/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1740</TotalTime>
  <Words>1637</Words>
  <Application>Microsoft Office PowerPoint</Application>
  <PresentationFormat>Widescreen</PresentationFormat>
  <Paragraphs>220</Paragraphs>
  <Slides>52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52</vt:i4>
      </vt:variant>
    </vt:vector>
  </HeadingPairs>
  <TitlesOfParts>
    <vt:vector size="56" baseType="lpstr">
      <vt:lpstr>Arial</vt:lpstr>
      <vt:lpstr>Calibri</vt:lpstr>
      <vt:lpstr>Corbel</vt:lpstr>
      <vt:lpstr>Parallasse</vt:lpstr>
      <vt:lpstr>Potenziometro Motori</vt:lpstr>
      <vt:lpstr>Potenziometro</vt:lpstr>
      <vt:lpstr>Potenziometro (1/2)</vt:lpstr>
      <vt:lpstr>Potenziometro (2/2)</vt:lpstr>
      <vt:lpstr>Collegamento in circuito</vt:lpstr>
      <vt:lpstr>Codice</vt:lpstr>
      <vt:lpstr>Motori</vt:lpstr>
      <vt:lpstr>Motore in corrente continua (DC)</vt:lpstr>
      <vt:lpstr>Pilotaggio dei motori (1)</vt:lpstr>
      <vt:lpstr>Pilotaggio dei motori (2)</vt:lpstr>
      <vt:lpstr>Collegamento</vt:lpstr>
      <vt:lpstr>Codice</vt:lpstr>
      <vt:lpstr>Due sensi di marcia</vt:lpstr>
      <vt:lpstr>Ponte ad H</vt:lpstr>
      <vt:lpstr>Realizzazione</vt:lpstr>
      <vt:lpstr>Per fortuna…</vt:lpstr>
      <vt:lpstr>Circuito</vt:lpstr>
      <vt:lpstr>Codice</vt:lpstr>
      <vt:lpstr>Presentazione standard di PowerPoint</vt:lpstr>
      <vt:lpstr>Presentazione standard di PowerPoint</vt:lpstr>
      <vt:lpstr>Servo motore</vt:lpstr>
      <vt:lpstr>Funzionamento</vt:lpstr>
      <vt:lpstr>Funzioni</vt:lpstr>
      <vt:lpstr>Collegamento</vt:lpstr>
      <vt:lpstr>Codice</vt:lpstr>
      <vt:lpstr>Presentazione standard di PowerPoint</vt:lpstr>
      <vt:lpstr>Motore passo passo (stepper motor)</vt:lpstr>
      <vt:lpstr>Motore stepper</vt:lpstr>
      <vt:lpstr>Funzionamento</vt:lpstr>
      <vt:lpstr>All’interno</vt:lpstr>
      <vt:lpstr>Presentazione standard di PowerPoint</vt:lpstr>
      <vt:lpstr>Presentazione standard di PowerPoint</vt:lpstr>
      <vt:lpstr>28BYJ-48</vt:lpstr>
      <vt:lpstr>HALF/FULL STEP</vt:lpstr>
      <vt:lpstr>HALF/FULL STEP</vt:lpstr>
      <vt:lpstr>Numero di step</vt:lpstr>
      <vt:lpstr>Codice base</vt:lpstr>
      <vt:lpstr>Presentazione standard di PowerPoint</vt:lpstr>
      <vt:lpstr>Velocità</vt:lpstr>
      <vt:lpstr>Libreria BdStepper</vt:lpstr>
      <vt:lpstr>Nema 17</vt:lpstr>
      <vt:lpstr>Driver TB6600</vt:lpstr>
      <vt:lpstr>Presentazione standard di PowerPoint</vt:lpstr>
      <vt:lpstr>Configurazione del TB6600</vt:lpstr>
      <vt:lpstr>Controllo del motore</vt:lpstr>
      <vt:lpstr>Codice base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Arduino</dc:title>
  <dc:creator>Andrea Bidinost</dc:creator>
  <cp:lastModifiedBy>ANDREA BIDINOST</cp:lastModifiedBy>
  <cp:revision>52</cp:revision>
  <dcterms:created xsi:type="dcterms:W3CDTF">2020-04-14T07:43:38Z</dcterms:created>
  <dcterms:modified xsi:type="dcterms:W3CDTF">2022-04-14T11:50:22Z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0x0101009352005C4BB6664EB1DEE2181BE5AEEF</vt:lpwstr>
  </property>
</Properties>
</file>