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8"/>
  </p:notesMasterIdLst>
  <p:sldIdLst>
    <p:sldId id="256" r:id="rId2"/>
    <p:sldId id="403" r:id="rId3"/>
    <p:sldId id="402" r:id="rId4"/>
    <p:sldId id="271" r:id="rId5"/>
    <p:sldId id="260" r:id="rId6"/>
    <p:sldId id="328" r:id="rId7"/>
    <p:sldId id="302" r:id="rId8"/>
    <p:sldId id="329" r:id="rId9"/>
    <p:sldId id="396" r:id="rId10"/>
    <p:sldId id="404" r:id="rId11"/>
    <p:sldId id="330" r:id="rId12"/>
    <p:sldId id="331" r:id="rId13"/>
    <p:sldId id="332" r:id="rId14"/>
    <p:sldId id="397" r:id="rId15"/>
    <p:sldId id="333" r:id="rId16"/>
    <p:sldId id="405" r:id="rId17"/>
    <p:sldId id="398" r:id="rId18"/>
    <p:sldId id="307" r:id="rId19"/>
    <p:sldId id="308" r:id="rId20"/>
    <p:sldId id="320" r:id="rId21"/>
    <p:sldId id="321" r:id="rId22"/>
    <p:sldId id="310" r:id="rId23"/>
    <p:sldId id="311" r:id="rId24"/>
    <p:sldId id="312" r:id="rId25"/>
    <p:sldId id="313" r:id="rId26"/>
    <p:sldId id="314" r:id="rId27"/>
    <p:sldId id="315" r:id="rId28"/>
    <p:sldId id="317" r:id="rId29"/>
    <p:sldId id="319" r:id="rId30"/>
    <p:sldId id="401" r:id="rId31"/>
    <p:sldId id="406" r:id="rId32"/>
    <p:sldId id="407" r:id="rId33"/>
    <p:sldId id="409" r:id="rId34"/>
    <p:sldId id="408" r:id="rId35"/>
    <p:sldId id="410" r:id="rId36"/>
    <p:sldId id="40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IDINOST" userId="1fe09951-2d66-4612-aad4-8a1d17337cdc" providerId="ADAL" clId="{A9BA2D11-2F3E-4153-AA0B-9752758E963B}"/>
    <pc:docChg chg="modSld">
      <pc:chgData name="ANDREA BIDINOST" userId="1fe09951-2d66-4612-aad4-8a1d17337cdc" providerId="ADAL" clId="{A9BA2D11-2F3E-4153-AA0B-9752758E963B}" dt="2021-10-20T15:06:48.377" v="0" actId="20577"/>
      <pc:docMkLst>
        <pc:docMk/>
      </pc:docMkLst>
      <pc:sldChg chg="modSp mod">
        <pc:chgData name="ANDREA BIDINOST" userId="1fe09951-2d66-4612-aad4-8a1d17337cdc" providerId="ADAL" clId="{A9BA2D11-2F3E-4153-AA0B-9752758E963B}" dt="2021-10-20T15:06:48.377" v="0" actId="20577"/>
        <pc:sldMkLst>
          <pc:docMk/>
          <pc:sldMk cId="1810585981" sldId="321"/>
        </pc:sldMkLst>
        <pc:spChg chg="mod">
          <ac:chgData name="ANDREA BIDINOST" userId="1fe09951-2d66-4612-aad4-8a1d17337cdc" providerId="ADAL" clId="{A9BA2D11-2F3E-4153-AA0B-9752758E963B}" dt="2021-10-20T15:06:48.377" v="0" actId="20577"/>
          <ac:spMkLst>
            <pc:docMk/>
            <pc:sldMk cId="1810585981" sldId="321"/>
            <ac:spMk id="12" creationId="{F9ED58B7-AFEB-47E4-8764-40D88E7C96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1DC4D-34D5-4F5C-89D3-83C1C9AD5A5F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F8EC1-811E-4C0A-821D-0FA14C64BF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7464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91B126-09D5-4619-BC36-7A17F387537D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63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3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32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285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06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940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3667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270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572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18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08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996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7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12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16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672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53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AFF9-9AC4-4865-98AE-1FE039CB942D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2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6CAFF9-9AC4-4865-98AE-1FE039CB942D}" type="datetimeFigureOut">
              <a:rPr lang="it-IT" smtClean="0"/>
              <a:t>20/10/2021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5E341B-37C9-4033-8C9B-B61E2BF869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88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en/Hacking/libraryTutori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en/Reference/LiquidCrysta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38F10-72A9-4C25-AFAF-1B71A5A14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545979"/>
          </a:xfrm>
        </p:spPr>
        <p:txBody>
          <a:bodyPr>
            <a:normAutofit/>
          </a:bodyPr>
          <a:lstStyle/>
          <a:p>
            <a:r>
              <a:rPr lang="it-IT" dirty="0"/>
              <a:t>Scrivere una </a:t>
            </a:r>
            <a:br>
              <a:rPr lang="it-IT" dirty="0"/>
            </a:br>
            <a:r>
              <a:rPr lang="it-IT" dirty="0"/>
              <a:t>libreria personale</a:t>
            </a:r>
          </a:p>
        </p:txBody>
      </p:sp>
    </p:spTree>
    <p:extLst>
      <p:ext uri="{BB962C8B-B14F-4D97-AF65-F5344CB8AC3E}">
        <p14:creationId xmlns:p14="http://schemas.microsoft.com/office/powerpoint/2010/main" val="376069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2152073" y="0"/>
            <a:ext cx="8229600" cy="961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 pratica</a:t>
            </a:r>
          </a:p>
        </p:txBody>
      </p:sp>
      <p:pic>
        <p:nvPicPr>
          <p:cNvPr id="11" name="Picture 2" descr="Ingranaggio png 2 » PNG Image">
            <a:extLst>
              <a:ext uri="{FF2B5EF4-FFF2-40B4-BE49-F238E27FC236}">
                <a16:creationId xmlns:a16="http://schemas.microsoft.com/office/drawing/2014/main" id="{5DC681CA-BEEB-4E2E-8976-D1F363C01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894" y="5545055"/>
            <a:ext cx="2426370" cy="127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B330244-D397-4FB7-96A3-0A0E15BA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240" y="886451"/>
            <a:ext cx="10546914" cy="3814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TIMER:</a:t>
            </a:r>
          </a:p>
          <a:p>
            <a:r>
              <a:rPr lang="it-IT" dirty="0"/>
              <a:t>Progettare un circuito con un display a sette segmenti che svolga un conto alla rovescia a partire da 9</a:t>
            </a:r>
          </a:p>
          <a:p>
            <a:r>
              <a:rPr lang="it-IT" dirty="0"/>
              <a:t>Il conto viene avviato alla pressione di un pulsante</a:t>
            </a:r>
          </a:p>
          <a:p>
            <a:r>
              <a:rPr lang="it-IT" dirty="0"/>
              <a:t>Ad ogni numero un buzzer emette un bip; allo scadere del conto un suono alto e continuo</a:t>
            </a:r>
          </a:p>
        </p:txBody>
      </p:sp>
      <p:pic>
        <p:nvPicPr>
          <p:cNvPr id="2" name="Picture 2" descr="Cronometro Icona Timer Icona Isolato Bianco Su Bianco Backgro ...">
            <a:extLst>
              <a:ext uri="{FF2B5EF4-FFF2-40B4-BE49-F238E27FC236}">
                <a16:creationId xmlns:a16="http://schemas.microsoft.com/office/drawing/2014/main" id="{521EA9BD-1D9E-4813-B776-0168DCFA7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9F7F8"/>
              </a:clrFrom>
              <a:clrTo>
                <a:srgbClr val="F9F7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409" y="-336516"/>
            <a:ext cx="2595340" cy="259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67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57380"/>
            <a:ext cx="10018713" cy="1403059"/>
          </a:xfrm>
        </p:spPr>
        <p:txBody>
          <a:bodyPr/>
          <a:lstStyle/>
          <a:p>
            <a:r>
              <a:rPr lang="it-IT" dirty="0"/>
              <a:t>Display a 4 cifre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00019" y="1158012"/>
            <a:ext cx="5557575" cy="4709119"/>
          </a:xfrm>
        </p:spPr>
        <p:txBody>
          <a:bodyPr>
            <a:normAutofit/>
          </a:bodyPr>
          <a:lstStyle/>
          <a:p>
            <a:r>
              <a:rPr lang="it-IT" dirty="0"/>
              <a:t>Un display a 7 segmenti a singola cifra ha bisogno di ben 8 connessioni ma per uno a 4 cifre non ne servono 32</a:t>
            </a:r>
          </a:p>
          <a:p>
            <a:r>
              <a:rPr lang="it-IT" dirty="0"/>
              <a:t>Sfruttando un sistema molto simile a quello che viene definito </a:t>
            </a:r>
            <a:r>
              <a:rPr lang="it-IT" b="1" dirty="0"/>
              <a:t>multiplexer</a:t>
            </a:r>
            <a:r>
              <a:rPr lang="it-IT" dirty="0"/>
              <a:t>, è possibile ridurre il numero di connessioni necessarie a </a:t>
            </a:r>
            <a:r>
              <a:rPr lang="it-IT" b="1" dirty="0">
                <a:solidFill>
                  <a:schemeClr val="accent1"/>
                </a:solidFill>
              </a:rPr>
              <a:t>12</a:t>
            </a:r>
            <a:r>
              <a:rPr lang="it-IT" b="1" dirty="0"/>
              <a:t>: </a:t>
            </a:r>
            <a:r>
              <a:rPr lang="it-IT" b="1" dirty="0">
                <a:solidFill>
                  <a:schemeClr val="accent1"/>
                </a:solidFill>
              </a:rPr>
              <a:t>4 per selezionare la cifra da accendere e 8 per i segmenti</a:t>
            </a:r>
          </a:p>
        </p:txBody>
      </p:sp>
      <p:pic>
        <p:nvPicPr>
          <p:cNvPr id="6" name="Picture 2" descr="Risultati immagini per multiplex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124" y="2181484"/>
            <a:ext cx="3312368" cy="249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795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914400"/>
          </a:xfrm>
        </p:spPr>
        <p:txBody>
          <a:bodyPr/>
          <a:lstStyle/>
          <a:p>
            <a:r>
              <a:rPr lang="it-IT" dirty="0"/>
              <a:t>Il display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01986" y="5080134"/>
            <a:ext cx="8229600" cy="1368152"/>
          </a:xfrm>
        </p:spPr>
        <p:txBody>
          <a:bodyPr/>
          <a:lstStyle/>
          <a:p>
            <a:r>
              <a:rPr lang="it-IT" dirty="0">
                <a:solidFill>
                  <a:schemeClr val="accent1"/>
                </a:solidFill>
              </a:rPr>
              <a:t>A, B, C, D, E, F, G</a:t>
            </a:r>
            <a:r>
              <a:rPr lang="it-IT" dirty="0"/>
              <a:t>: pin che controllano i segmenti</a:t>
            </a:r>
          </a:p>
          <a:p>
            <a:r>
              <a:rPr lang="it-IT" dirty="0">
                <a:solidFill>
                  <a:schemeClr val="accent1"/>
                </a:solidFill>
              </a:rPr>
              <a:t>1, 2, 3, 4</a:t>
            </a:r>
            <a:r>
              <a:rPr lang="it-IT" dirty="0"/>
              <a:t>: pin che controllano le cifre</a:t>
            </a:r>
          </a:p>
        </p:txBody>
      </p:sp>
      <p:pic>
        <p:nvPicPr>
          <p:cNvPr id="4100" name="Picture 4" descr="Display 7 segment - 4 di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072" y="1332401"/>
            <a:ext cx="6504384" cy="354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7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67533" y="332656"/>
            <a:ext cx="10018713" cy="681606"/>
          </a:xfrm>
        </p:spPr>
        <p:txBody>
          <a:bodyPr>
            <a:normAutofit fontScale="90000"/>
          </a:bodyPr>
          <a:lstStyle/>
          <a:p>
            <a:r>
              <a:rPr lang="it-IT" dirty="0"/>
              <a:t>Funzionamento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14364" y="966428"/>
            <a:ext cx="8363272" cy="4925144"/>
          </a:xfrm>
        </p:spPr>
        <p:txBody>
          <a:bodyPr>
            <a:normAutofit/>
          </a:bodyPr>
          <a:lstStyle/>
          <a:p>
            <a:r>
              <a:rPr lang="it-IT" dirty="0"/>
              <a:t>Questa diminuzione nel numero di pin si paga a livello software</a:t>
            </a:r>
          </a:p>
          <a:p>
            <a:pPr lvl="1"/>
            <a:r>
              <a:rPr lang="it-IT" dirty="0"/>
              <a:t>Si riesce a manovrare le 4 cifre con poche connessioni semplicemente perché “accende e spegne” i singoli </a:t>
            </a:r>
            <a:r>
              <a:rPr lang="it-IT" dirty="0" err="1"/>
              <a:t>digit</a:t>
            </a:r>
            <a:r>
              <a:rPr lang="it-IT" dirty="0"/>
              <a:t>, tutti in modo molto veloce! </a:t>
            </a:r>
          </a:p>
          <a:p>
            <a:r>
              <a:rPr lang="it-IT" dirty="0"/>
              <a:t>A livello di programmazione dobbiamo</a:t>
            </a:r>
          </a:p>
          <a:p>
            <a:pPr lvl="1"/>
            <a:r>
              <a:rPr lang="it-IT" dirty="0"/>
              <a:t>Controllare ogni cifra, anche quando non viene utilizzata</a:t>
            </a:r>
          </a:p>
          <a:p>
            <a:pPr lvl="1"/>
            <a:r>
              <a:rPr lang="it-IT" dirty="0"/>
              <a:t>Introdurre un piccolo ritardo tra l’utilizzo di una cifra e l’altra, in modo che l’occhio non si accorga dell’inganno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96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90182"/>
            <a:ext cx="10018713" cy="538993"/>
          </a:xfrm>
        </p:spPr>
        <p:txBody>
          <a:bodyPr>
            <a:normAutofit fontScale="90000"/>
          </a:bodyPr>
          <a:lstStyle/>
          <a:p>
            <a:r>
              <a:rPr lang="it-IT" dirty="0"/>
              <a:t>Circuito</a:t>
            </a:r>
          </a:p>
        </p:txBody>
      </p:sp>
      <p:pic>
        <p:nvPicPr>
          <p:cNvPr id="2050" name="Picture 2" descr="Programming 4 Digit 7 Segment LED Display">
            <a:extLst>
              <a:ext uri="{FF2B5EF4-FFF2-40B4-BE49-F238E27FC236}">
                <a16:creationId xmlns:a16="http://schemas.microsoft.com/office/drawing/2014/main" id="{FDD57DDF-99D3-42C0-B208-FFC02A5C1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414" y="722240"/>
            <a:ext cx="7061432" cy="529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4DEC2CE-7755-4897-940E-8F2C8256F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268" y="6319007"/>
            <a:ext cx="8363272" cy="538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Notare che manca il collegamento al pin che controlla i punti </a:t>
            </a:r>
            <a:r>
              <a:rPr lang="it-IT" b="1" dirty="0">
                <a:solidFill>
                  <a:schemeClr val="accent1"/>
                </a:solidFill>
              </a:rPr>
              <a:t>«.»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558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2487325" y="88550"/>
            <a:ext cx="10018713" cy="870992"/>
          </a:xfrm>
        </p:spPr>
        <p:txBody>
          <a:bodyPr/>
          <a:lstStyle/>
          <a:p>
            <a:r>
              <a:rPr lang="it-IT" dirty="0"/>
              <a:t>Codice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FE84CBD-BB35-42AF-803B-A6114C1D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677" y="1243012"/>
            <a:ext cx="3038475" cy="437197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DCBCD77-256F-4E89-B179-D76B800DF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502" y="88550"/>
            <a:ext cx="4120444" cy="6858000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F65B399-36ED-4BB4-9ACE-6348ADA89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266" y="2551728"/>
            <a:ext cx="2662122" cy="1754544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 selezionare una cifra, il suo pin emetterà segnale LOW, gli altri HIGH</a:t>
            </a:r>
          </a:p>
        </p:txBody>
      </p:sp>
    </p:spTree>
    <p:extLst>
      <p:ext uri="{BB962C8B-B14F-4D97-AF65-F5344CB8AC3E}">
        <p14:creationId xmlns:p14="http://schemas.microsoft.com/office/powerpoint/2010/main" val="331790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2152073" y="0"/>
            <a:ext cx="8229600" cy="961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 pratica</a:t>
            </a:r>
          </a:p>
        </p:txBody>
      </p:sp>
      <p:pic>
        <p:nvPicPr>
          <p:cNvPr id="11" name="Picture 2" descr="Ingranaggio png 2 » PNG Image">
            <a:extLst>
              <a:ext uri="{FF2B5EF4-FFF2-40B4-BE49-F238E27FC236}">
                <a16:creationId xmlns:a16="http://schemas.microsoft.com/office/drawing/2014/main" id="{5DC681CA-BEEB-4E2E-8976-D1F363C01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894" y="5545055"/>
            <a:ext cx="2426370" cy="127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B330244-D397-4FB7-96A3-0A0E15BA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240" y="886451"/>
            <a:ext cx="10546914" cy="3814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LIBRERIA Display7_4dig:</a:t>
            </a:r>
          </a:p>
          <a:p>
            <a:r>
              <a:rPr lang="it-IT" dirty="0"/>
              <a:t>Progettare una libreria per utilizzare un display a 7 segmenti a 4 cifre in grado di impostare il valore di ogni singola cifra</a:t>
            </a:r>
          </a:p>
        </p:txBody>
      </p:sp>
      <p:pic>
        <p:nvPicPr>
          <p:cNvPr id="6" name="Picture 8" descr="Library Icon Png at Vectorified.com | Collection of Library Icon ...">
            <a:extLst>
              <a:ext uri="{FF2B5EF4-FFF2-40B4-BE49-F238E27FC236}">
                <a16:creationId xmlns:a16="http://schemas.microsoft.com/office/drawing/2014/main" id="{0FE54C44-C12C-4288-A1DB-C75F3A6EC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056" y="386878"/>
            <a:ext cx="1709742" cy="169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91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2152073" y="0"/>
            <a:ext cx="8229600" cy="961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 pratica</a:t>
            </a:r>
          </a:p>
        </p:txBody>
      </p:sp>
      <p:pic>
        <p:nvPicPr>
          <p:cNvPr id="11" name="Picture 2" descr="Ingranaggio png 2 » PNG Image">
            <a:extLst>
              <a:ext uri="{FF2B5EF4-FFF2-40B4-BE49-F238E27FC236}">
                <a16:creationId xmlns:a16="http://schemas.microsoft.com/office/drawing/2014/main" id="{5DC681CA-BEEB-4E2E-8976-D1F363C01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894" y="5545055"/>
            <a:ext cx="2426370" cy="127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B330244-D397-4FB7-96A3-0A0E15BA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421" y="1730197"/>
            <a:ext cx="10546914" cy="3814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SVEGLIA</a:t>
            </a:r>
          </a:p>
          <a:p>
            <a:pPr marL="0" indent="0">
              <a:buNone/>
            </a:pPr>
            <a:r>
              <a:rPr lang="it-IT" dirty="0"/>
              <a:t>Attraverso </a:t>
            </a:r>
            <a:r>
              <a:rPr lang="it-IT" dirty="0" err="1"/>
              <a:t>Serial.read</a:t>
            </a:r>
            <a:r>
              <a:rPr lang="it-IT" dirty="0"/>
              <a:t>() nel monitor seriale impostare un orario da visualizzare.</a:t>
            </a:r>
          </a:p>
          <a:p>
            <a:pPr marL="0" indent="0">
              <a:buNone/>
            </a:pPr>
            <a:r>
              <a:rPr lang="it-IT" dirty="0"/>
              <a:t>Ogni minuto l’orario verrà aggiornato.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6" name="Picture 2" descr="Risultati immagini per display 7 segmenti 4">
            <a:extLst>
              <a:ext uri="{FF2B5EF4-FFF2-40B4-BE49-F238E27FC236}">
                <a16:creationId xmlns:a16="http://schemas.microsoft.com/office/drawing/2014/main" id="{5D4465F4-3D69-4DEB-96AE-C3F38BD761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8" b="53636"/>
          <a:stretch/>
        </p:blipFill>
        <p:spPr bwMode="auto">
          <a:xfrm>
            <a:off x="6096000" y="942768"/>
            <a:ext cx="5602408" cy="191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341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2681336" y="3782735"/>
            <a:ext cx="8930747" cy="2110382"/>
          </a:xfrm>
        </p:spPr>
        <p:txBody>
          <a:bodyPr/>
          <a:lstStyle/>
          <a:p>
            <a:r>
              <a:rPr lang="it-IT" dirty="0"/>
              <a:t>Display LCD</a:t>
            </a:r>
          </a:p>
        </p:txBody>
      </p:sp>
      <p:pic>
        <p:nvPicPr>
          <p:cNvPr id="1026" name="Picture 2" descr="Risultati immagini per display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396" y="1100817"/>
            <a:ext cx="6072932" cy="379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064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82273"/>
          </a:xfrm>
        </p:spPr>
        <p:txBody>
          <a:bodyPr/>
          <a:lstStyle/>
          <a:p>
            <a:r>
              <a:rPr lang="it-IT" dirty="0"/>
              <a:t>Display LCD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484311" y="3120005"/>
            <a:ext cx="10018713" cy="3124201"/>
          </a:xfrm>
        </p:spPr>
        <p:txBody>
          <a:bodyPr/>
          <a:lstStyle/>
          <a:p>
            <a:r>
              <a:rPr lang="it-IT" dirty="0"/>
              <a:t>Consentono di visualizzare caratteri alfanumerici e ne esistono di diversi tipi</a:t>
            </a:r>
          </a:p>
          <a:p>
            <a:r>
              <a:rPr lang="it-IT" dirty="0"/>
              <a:t>Nel kit Arduino è presente il display HD44780, alfanumerico a 2righe e 16 colonne, con 16 piedini</a:t>
            </a:r>
          </a:p>
        </p:txBody>
      </p:sp>
      <p:pic>
        <p:nvPicPr>
          <p:cNvPr id="1026" name="Picture 2" descr="http://www.maffucci.it/wp-content/uploads/2012/02/display-lcd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605447"/>
            <a:ext cx="4042553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affucci.it/wp-content/uploads/2012/02/display-lcd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39" y="1560020"/>
            <a:ext cx="4042553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7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38F10-72A9-4C25-AFAF-1B71A5A14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44592"/>
          </a:xfrm>
        </p:spPr>
        <p:txBody>
          <a:bodyPr>
            <a:normAutofit/>
          </a:bodyPr>
          <a:lstStyle/>
          <a:p>
            <a:r>
              <a:rPr lang="it-IT" dirty="0"/>
              <a:t>Tutorial per la scrittura di una libreria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126865A-1A98-4BCC-BC5A-CD5149CAEAF3}"/>
              </a:ext>
            </a:extLst>
          </p:cNvPr>
          <p:cNvSpPr/>
          <p:nvPr/>
        </p:nvSpPr>
        <p:spPr>
          <a:xfrm>
            <a:off x="1484311" y="3915387"/>
            <a:ext cx="10018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600" dirty="0">
                <a:hlinkClick r:id="rId2"/>
              </a:rPr>
              <a:t>https://www.arduino.cc/en/Hacking/libraryTutorial</a:t>
            </a:r>
            <a:endParaRPr lang="it-IT" sz="3600" dirty="0"/>
          </a:p>
        </p:txBody>
      </p:sp>
      <p:pic>
        <p:nvPicPr>
          <p:cNvPr id="1032" name="Picture 8" descr="Library Icon Png at Vectorified.com | Collection of Library Icon ...">
            <a:extLst>
              <a:ext uri="{FF2B5EF4-FFF2-40B4-BE49-F238E27FC236}">
                <a16:creationId xmlns:a16="http://schemas.microsoft.com/office/drawing/2014/main" id="{37F59974-10E2-472F-AA65-467D73C01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6" y="2086281"/>
            <a:ext cx="1709742" cy="169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711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43034" y="-62460"/>
            <a:ext cx="10018713" cy="1448191"/>
          </a:xfrm>
        </p:spPr>
        <p:txBody>
          <a:bodyPr/>
          <a:lstStyle/>
          <a:p>
            <a:r>
              <a:rPr lang="it-IT" dirty="0"/>
              <a:t>Piedinatura del display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452312"/>
            <a:ext cx="8229600" cy="5074920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3071664" y="1844824"/>
            <a:ext cx="50405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2999656" y="180931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4A84B0"/>
                </a:solidFill>
              </a:rPr>
              <a:t>GND</a:t>
            </a:r>
          </a:p>
        </p:txBody>
      </p:sp>
      <p:sp>
        <p:nvSpPr>
          <p:cNvPr id="9" name="Rettangolo 8"/>
          <p:cNvSpPr/>
          <p:nvPr/>
        </p:nvSpPr>
        <p:spPr>
          <a:xfrm>
            <a:off x="3107668" y="2217604"/>
            <a:ext cx="50405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3012549" y="2134649"/>
            <a:ext cx="59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4A84B0"/>
                </a:solidFill>
              </a:rPr>
              <a:t>VCC</a:t>
            </a:r>
          </a:p>
        </p:txBody>
      </p:sp>
    </p:spTree>
    <p:extLst>
      <p:ext uri="{BB962C8B-B14F-4D97-AF65-F5344CB8AC3E}">
        <p14:creationId xmlns:p14="http://schemas.microsoft.com/office/powerpoint/2010/main" val="303503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43F69626-037E-4BCA-AB6A-F6C461558515}"/>
              </a:ext>
            </a:extLst>
          </p:cNvPr>
          <p:cNvSpPr txBox="1">
            <a:spLocks/>
          </p:cNvSpPr>
          <p:nvPr/>
        </p:nvSpPr>
        <p:spPr>
          <a:xfrm>
            <a:off x="1482431" y="-424481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Circuito</a:t>
            </a:r>
          </a:p>
        </p:txBody>
      </p:sp>
      <p:pic>
        <p:nvPicPr>
          <p:cNvPr id="11" name="Picture 2" descr="Risultati immagini per lcd arduino">
            <a:extLst>
              <a:ext uri="{FF2B5EF4-FFF2-40B4-BE49-F238E27FC236}">
                <a16:creationId xmlns:a16="http://schemas.microsoft.com/office/drawing/2014/main" id="{218610BE-3D79-456A-9625-C5FFB699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797" y="732835"/>
            <a:ext cx="9222441" cy="493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F9ED58B7-AFEB-47E4-8764-40D88E7C9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5468747"/>
            <a:ext cx="10018713" cy="1312835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potenziometro serve per regolare il contrasto dello schermo</a:t>
            </a:r>
          </a:p>
        </p:txBody>
      </p:sp>
    </p:spTree>
    <p:extLst>
      <p:ext uri="{BB962C8B-B14F-4D97-AF65-F5344CB8AC3E}">
        <p14:creationId xmlns:p14="http://schemas.microsoft.com/office/powerpoint/2010/main" val="1810585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09" y="232795"/>
            <a:ext cx="10018713" cy="1752599"/>
          </a:xfrm>
        </p:spPr>
        <p:txBody>
          <a:bodyPr/>
          <a:lstStyle/>
          <a:p>
            <a:r>
              <a:rPr lang="it-IT" dirty="0"/>
              <a:t>Modalità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84310" y="2197216"/>
            <a:ext cx="10018713" cy="3124201"/>
          </a:xfrm>
        </p:spPr>
        <p:txBody>
          <a:bodyPr/>
          <a:lstStyle/>
          <a:p>
            <a:r>
              <a:rPr lang="it-IT" dirty="0"/>
              <a:t>Per poter pilotare il display avete necessità di utilizzare la libreria </a:t>
            </a:r>
            <a:r>
              <a:rPr lang="it-IT" dirty="0" err="1"/>
              <a:t>LiquidCrystal.h</a:t>
            </a:r>
            <a:r>
              <a:rPr lang="it-IT" dirty="0"/>
              <a:t> che vi permette di comunicare in modalità 4 bit o 8 bit</a:t>
            </a:r>
          </a:p>
          <a:p>
            <a:r>
              <a:rPr lang="it-IT" dirty="0"/>
              <a:t>Questo vuol dire che per la trasmissione dati possono essere utilizzate 4 o 8 linee di controllo a queste si aggiungono le due linee di controllo: </a:t>
            </a:r>
            <a:r>
              <a:rPr lang="it-IT" dirty="0" err="1"/>
              <a:t>Register</a:t>
            </a:r>
            <a:r>
              <a:rPr lang="it-IT" dirty="0"/>
              <a:t> Select (RS) e </a:t>
            </a:r>
            <a:r>
              <a:rPr lang="it-IT" dirty="0" err="1"/>
              <a:t>Enable</a:t>
            </a:r>
            <a:r>
              <a:rPr lang="it-IT" dirty="0"/>
              <a:t> (E) e alla linea opzionale Read/Write (RW).</a:t>
            </a:r>
          </a:p>
        </p:txBody>
      </p:sp>
    </p:spTree>
    <p:extLst>
      <p:ext uri="{BB962C8B-B14F-4D97-AF65-F5344CB8AC3E}">
        <p14:creationId xmlns:p14="http://schemas.microsoft.com/office/powerpoint/2010/main" val="2345686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92032" y="115349"/>
            <a:ext cx="10018713" cy="1752599"/>
          </a:xfrm>
        </p:spPr>
        <p:txBody>
          <a:bodyPr/>
          <a:lstStyle/>
          <a:p>
            <a:r>
              <a:rPr lang="it-IT" dirty="0"/>
              <a:t>La libreria </a:t>
            </a:r>
            <a:r>
              <a:rPr lang="it-IT" dirty="0" err="1"/>
              <a:t>LiquidCristal.h</a:t>
            </a:r>
            <a:r>
              <a:rPr lang="it-IT" dirty="0"/>
              <a:t> - 1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47528" y="1600200"/>
            <a:ext cx="8496944" cy="4781128"/>
          </a:xfrm>
        </p:spPr>
        <p:txBody>
          <a:bodyPr>
            <a:normAutofit/>
          </a:bodyPr>
          <a:lstStyle/>
          <a:p>
            <a:r>
              <a:rPr lang="it-IT" dirty="0"/>
              <a:t>E’ già presente in Arduino-IDE</a:t>
            </a:r>
          </a:p>
          <a:p>
            <a:r>
              <a:rPr lang="it-IT" dirty="0"/>
              <a:t>Contiene le istruzioni principali che consentono di gestire un display LCD; di seguito analizzeremo le funzioni</a:t>
            </a:r>
          </a:p>
          <a:p>
            <a:pPr lvl="1"/>
            <a:r>
              <a:rPr lang="it-IT" dirty="0">
                <a:hlinkClick r:id="rId2"/>
              </a:rPr>
              <a:t>https://www.arduino.cc/en/Reference/LiquidCrystal</a:t>
            </a:r>
            <a:endParaRPr lang="it-IT" dirty="0"/>
          </a:p>
          <a:p>
            <a:pPr lvl="1"/>
            <a:endParaRPr lang="it-IT" dirty="0"/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LiquidCristal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it-IT" dirty="0"/>
              <a:t>Crea l’oggetto che ci servirà per comunicare con il display. Deve essere scritta come prima istruzione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Uso: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LiquidCristal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(7,8,9,10,11,12);</a:t>
            </a:r>
          </a:p>
          <a:p>
            <a:pPr lvl="2"/>
            <a:r>
              <a:rPr lang="it-IT" dirty="0"/>
              <a:t>Crea l’oggetto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lcd</a:t>
            </a:r>
            <a:r>
              <a:rPr lang="it-IT" dirty="0"/>
              <a:t> definendo i piedini da utilizzare per comunicare con la scheda</a:t>
            </a:r>
          </a:p>
        </p:txBody>
      </p:sp>
    </p:spTree>
    <p:extLst>
      <p:ext uri="{BB962C8B-B14F-4D97-AF65-F5344CB8AC3E}">
        <p14:creationId xmlns:p14="http://schemas.microsoft.com/office/powerpoint/2010/main" val="1698003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it-IT" dirty="0"/>
              <a:t>La libreria </a:t>
            </a:r>
            <a:r>
              <a:rPr lang="it-IT" dirty="0" err="1"/>
              <a:t>LiquidCristal.h</a:t>
            </a:r>
            <a:r>
              <a:rPr lang="it-IT" dirty="0"/>
              <a:t> - 2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it-IT" dirty="0"/>
              <a:t>Definisce le colonne e le righe utilizzate nel display</a:t>
            </a:r>
          </a:p>
          <a:p>
            <a:pPr lvl="1"/>
            <a:r>
              <a:rPr lang="it-IT" dirty="0"/>
              <a:t>Uso: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lcd.begin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(16,2);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Pulisce lo schermo dai caratteri scritti</a:t>
            </a:r>
          </a:p>
          <a:p>
            <a:pPr lvl="1"/>
            <a:r>
              <a:rPr lang="it-IT" dirty="0"/>
              <a:t>Uso: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lcd.clear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setCursor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Posiziona il cursore nel punto voluto del display (colonna, riga)</a:t>
            </a:r>
          </a:p>
          <a:p>
            <a:pPr lvl="1"/>
            <a:r>
              <a:rPr lang="it-IT" dirty="0"/>
              <a:t>Uso: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lcd.setCursor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(2,5);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2461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-266700"/>
            <a:ext cx="10018713" cy="1752599"/>
          </a:xfrm>
        </p:spPr>
        <p:txBody>
          <a:bodyPr/>
          <a:lstStyle/>
          <a:p>
            <a:r>
              <a:rPr lang="it-IT" dirty="0"/>
              <a:t>La libreria </a:t>
            </a:r>
            <a:r>
              <a:rPr lang="it-IT" dirty="0" err="1"/>
              <a:t>LiquidCristal.h</a:t>
            </a:r>
            <a:r>
              <a:rPr lang="it-IT" dirty="0"/>
              <a:t> - 3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it-IT" dirty="0"/>
              <a:t>Scrive sul display il testo tra parentesi; il dato può essere </a:t>
            </a:r>
            <a:r>
              <a:rPr lang="it-IT" dirty="0" err="1"/>
              <a:t>int</a:t>
            </a:r>
            <a:r>
              <a:rPr lang="it-IT" dirty="0"/>
              <a:t>, float, </a:t>
            </a:r>
            <a:r>
              <a:rPr lang="it-IT" dirty="0" err="1"/>
              <a:t>char</a:t>
            </a:r>
            <a:r>
              <a:rPr lang="it-IT" dirty="0"/>
              <a:t> o stringa</a:t>
            </a:r>
          </a:p>
          <a:p>
            <a:pPr lvl="1"/>
            <a:r>
              <a:rPr lang="it-IT" dirty="0"/>
              <a:t>Uso: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lcd.print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("Ciao mondo!");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Scrive sul display il carattere associato a un determinato codice esadecimale</a:t>
            </a:r>
          </a:p>
          <a:p>
            <a:pPr lvl="1"/>
            <a:r>
              <a:rPr lang="it-IT" dirty="0"/>
              <a:t>Uso: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lcd.write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(48);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home()</a:t>
            </a:r>
          </a:p>
          <a:p>
            <a:pPr lvl="1"/>
            <a:r>
              <a:rPr lang="it-IT" dirty="0"/>
              <a:t>Posiziona il cursore nella casella in alto a sinistra</a:t>
            </a:r>
          </a:p>
          <a:p>
            <a:pPr lvl="1"/>
            <a:r>
              <a:rPr lang="it-IT" dirty="0"/>
              <a:t>Uso: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lcd.home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5772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-77598"/>
            <a:ext cx="10018713" cy="1752599"/>
          </a:xfrm>
        </p:spPr>
        <p:txBody>
          <a:bodyPr/>
          <a:lstStyle/>
          <a:p>
            <a:r>
              <a:rPr lang="it-IT" dirty="0"/>
              <a:t>La libreria </a:t>
            </a:r>
            <a:r>
              <a:rPr lang="it-IT" dirty="0" err="1"/>
              <a:t>LiquidCristal.h</a:t>
            </a:r>
            <a:r>
              <a:rPr lang="it-IT" dirty="0"/>
              <a:t> - 4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noCursor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Mostra il carattere sottolineato nelle casella in cui verrà scritto il prossimo carattere oppure nasconde il cursore</a:t>
            </a:r>
          </a:p>
          <a:p>
            <a:pPr lvl="1"/>
            <a:r>
              <a:rPr lang="it-IT" dirty="0"/>
              <a:t>Uso: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lcd.cursor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lcd.noCursor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blink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it-IT" dirty="0">
                <a:cs typeface="Courier New" panose="02070309020205020404" pitchFamily="49" charset="0"/>
              </a:rPr>
              <a:t> 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noBlink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Attiva o disattiva il lampeggiamento del testo</a:t>
            </a:r>
          </a:p>
          <a:p>
            <a:pPr lvl="1"/>
            <a:r>
              <a:rPr lang="it-IT" dirty="0"/>
              <a:t>Uso: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lcd.blink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lcd.noBlink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4253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92032" y="-152399"/>
            <a:ext cx="10018713" cy="1752599"/>
          </a:xfrm>
        </p:spPr>
        <p:txBody>
          <a:bodyPr/>
          <a:lstStyle/>
          <a:p>
            <a:r>
              <a:rPr lang="it-IT" dirty="0"/>
              <a:t>La libreria </a:t>
            </a:r>
            <a:r>
              <a:rPr lang="it-IT" dirty="0" err="1"/>
              <a:t>LiquidCristal.h</a:t>
            </a:r>
            <a:r>
              <a:rPr lang="it-IT" dirty="0"/>
              <a:t> - 5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display() </a:t>
            </a:r>
            <a:r>
              <a:rPr lang="it-IT" dirty="0">
                <a:cs typeface="Courier New" panose="02070309020205020404" pitchFamily="49" charset="0"/>
              </a:rPr>
              <a:t>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noDisplay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it-IT" dirty="0"/>
              <a:t>Attiva e disattiva il display</a:t>
            </a:r>
          </a:p>
          <a:p>
            <a:pPr lvl="1"/>
            <a:r>
              <a:rPr lang="it-IT" dirty="0"/>
              <a:t>Uso: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lcd.display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dirty="0">
                <a:cs typeface="Courier New" panose="02070309020205020404" pitchFamily="49" charset="0"/>
              </a:rPr>
              <a:t>e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lcd.noDisplay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scrollDisplayLeft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o …Right()</a:t>
            </a:r>
          </a:p>
          <a:p>
            <a:pPr lvl="1"/>
            <a:r>
              <a:rPr lang="it-IT" dirty="0"/>
              <a:t>Sposta a destra o sinistra il testo e il cursore di uno spazio. Usata per effettuare animazioni</a:t>
            </a:r>
          </a:p>
          <a:p>
            <a:pPr lvl="1"/>
            <a:r>
              <a:rPr lang="it-IT" dirty="0"/>
              <a:t>Uso: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lcd.scrollDisplayLeft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            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lcd.scrollDisplayRight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endParaRPr lang="it-IT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3291281" y="5425770"/>
            <a:ext cx="6096000" cy="12241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for(i=0; i&lt;16; i++) {</a:t>
            </a:r>
          </a:p>
          <a:p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lcd.scrollDisplayRight</a:t>
            </a:r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delay(200);</a:t>
            </a:r>
          </a:p>
          <a:p>
            <a:r>
              <a:rPr lang="it-IT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8610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0421" y="-266700"/>
            <a:ext cx="10018713" cy="1752599"/>
          </a:xfrm>
        </p:spPr>
        <p:txBody>
          <a:bodyPr/>
          <a:lstStyle/>
          <a:p>
            <a:r>
              <a:rPr lang="it-IT" dirty="0"/>
              <a:t>La libreria </a:t>
            </a:r>
            <a:r>
              <a:rPr lang="it-IT" dirty="0" err="1"/>
              <a:t>LiquidCristal.h</a:t>
            </a:r>
            <a:r>
              <a:rPr lang="it-IT" dirty="0"/>
              <a:t> - 6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autoscroll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noAutoscroll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Attiva e disattiva la modalità </a:t>
            </a:r>
            <a:r>
              <a:rPr lang="it-IT" dirty="0" err="1"/>
              <a:t>autoscroll</a:t>
            </a:r>
            <a:r>
              <a:rPr lang="it-IT" dirty="0"/>
              <a:t>. </a:t>
            </a:r>
          </a:p>
          <a:p>
            <a:pPr lvl="1"/>
            <a:r>
              <a:rPr lang="it-IT" dirty="0"/>
              <a:t>Quando attiva scriverà ogni carattere nella posizione del precedente e il carattere precedente sarà spostato in avanti</a:t>
            </a:r>
          </a:p>
          <a:p>
            <a:pPr lvl="1"/>
            <a:r>
              <a:rPr lang="it-IT" dirty="0"/>
              <a:t>Uso: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lcd.autoscroll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            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lcd.noAutoscroll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leftToRight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dirty="0">
                <a:cs typeface="Courier New" panose="02070309020205020404" pitchFamily="49" charset="0"/>
              </a:rPr>
              <a:t>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rightToLeft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Attiva la modalità di scrittura da sinistra a destra o viceversa</a:t>
            </a:r>
          </a:p>
          <a:p>
            <a:pPr lvl="1"/>
            <a:r>
              <a:rPr lang="it-IT" dirty="0"/>
              <a:t>Uso: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lcd.leftToRight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              </a:t>
            </a:r>
          </a:p>
          <a:p>
            <a:pPr marL="457200" lvl="1" indent="0">
              <a:buNone/>
            </a:pP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lcd.rightToLeft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192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Codice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l="50093" t="41743" r="19382" b="15121"/>
          <a:stretch/>
        </p:blipFill>
        <p:spPr>
          <a:xfrm>
            <a:off x="3072350" y="956965"/>
            <a:ext cx="6399422" cy="508672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AD9EA459-FABA-44F9-9491-D5F1B6998987}"/>
              </a:ext>
            </a:extLst>
          </p:cNvPr>
          <p:cNvSpPr txBox="1">
            <a:spLocks/>
          </p:cNvSpPr>
          <p:nvPr/>
        </p:nvSpPr>
        <p:spPr>
          <a:xfrm>
            <a:off x="1482431" y="-424481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Codice</a:t>
            </a:r>
          </a:p>
        </p:txBody>
      </p:sp>
    </p:spTree>
    <p:extLst>
      <p:ext uri="{BB962C8B-B14F-4D97-AF65-F5344CB8AC3E}">
        <p14:creationId xmlns:p14="http://schemas.microsoft.com/office/powerpoint/2010/main" val="304461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38F10-72A9-4C25-AFAF-1B71A5A14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2048932"/>
          </a:xfrm>
        </p:spPr>
        <p:txBody>
          <a:bodyPr>
            <a:normAutofit/>
          </a:bodyPr>
          <a:lstStyle/>
          <a:p>
            <a:r>
              <a:rPr lang="it-IT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1901025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2152073" y="-111409"/>
            <a:ext cx="8229600" cy="961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 pratica</a:t>
            </a:r>
          </a:p>
        </p:txBody>
      </p:sp>
      <p:pic>
        <p:nvPicPr>
          <p:cNvPr id="11" name="Picture 2" descr="Ingranaggio png 2 » PNG Image">
            <a:extLst>
              <a:ext uri="{FF2B5EF4-FFF2-40B4-BE49-F238E27FC236}">
                <a16:creationId xmlns:a16="http://schemas.microsoft.com/office/drawing/2014/main" id="{5DC681CA-BEEB-4E2E-8976-D1F363C01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894" y="5545055"/>
            <a:ext cx="2426370" cy="127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B330244-D397-4FB7-96A3-0A0E15BA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086" y="2207492"/>
            <a:ext cx="10546914" cy="49137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i="1" dirty="0"/>
              <a:t>STAZIONE METEO</a:t>
            </a:r>
          </a:p>
          <a:p>
            <a:pPr algn="just"/>
            <a:r>
              <a:rPr lang="it-IT" i="1" dirty="0"/>
              <a:t>Mostrare nel display LCD la temperatura e l’umidità rilevate dal sensore DHT-11.</a:t>
            </a:r>
          </a:p>
          <a:p>
            <a:pPr algn="just"/>
            <a:r>
              <a:rPr lang="it-IT" i="1" dirty="0"/>
              <a:t>Mostrare successivamente la nuvolosità rilevata tramite una fotoresistenza: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i="1" dirty="0"/>
              <a:t>0- 400: molto nuvoloso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i="1" dirty="0"/>
              <a:t>400 – 600: nuvoloso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i="1" dirty="0"/>
              <a:t>600 – 800: poco nuvoloso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i="1" dirty="0"/>
              <a:t>&gt; 800: sereno</a:t>
            </a:r>
          </a:p>
          <a:p>
            <a:pPr marL="0" indent="0" algn="just">
              <a:buNone/>
            </a:pPr>
            <a:endParaRPr lang="it-IT" i="1" dirty="0"/>
          </a:p>
          <a:p>
            <a:pPr marL="0" indent="0" algn="just">
              <a:buNone/>
            </a:pPr>
            <a:endParaRPr lang="it-IT" i="1" dirty="0"/>
          </a:p>
        </p:txBody>
      </p:sp>
      <p:pic>
        <p:nvPicPr>
          <p:cNvPr id="3078" name="Picture 6" descr="Nuova webcam e stazione meteo ad Arezzo - Arezzo Meteo">
            <a:extLst>
              <a:ext uri="{FF2B5EF4-FFF2-40B4-BE49-F238E27FC236}">
                <a16:creationId xmlns:a16="http://schemas.microsoft.com/office/drawing/2014/main" id="{B1985AE5-1EF6-402C-9945-C07F17A6E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927" y="243717"/>
            <a:ext cx="3505014" cy="262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929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38F10-72A9-4C25-AFAF-1B71A5A14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730537"/>
          </a:xfrm>
        </p:spPr>
        <p:txBody>
          <a:bodyPr>
            <a:normAutofit/>
          </a:bodyPr>
          <a:lstStyle/>
          <a:p>
            <a:r>
              <a:rPr lang="it-IT" dirty="0"/>
              <a:t>Memoria</a:t>
            </a:r>
            <a:br>
              <a:rPr lang="it-IT" dirty="0"/>
            </a:br>
            <a:r>
              <a:rPr lang="it-IT" dirty="0"/>
              <a:t>EEPROM</a:t>
            </a:r>
          </a:p>
        </p:txBody>
      </p:sp>
      <p:pic>
        <p:nvPicPr>
          <p:cNvPr id="2050" name="Picture 2" descr="24LC256-I/P | Memoria EEPROM seriale Microchip 24LC256-I/P da ...">
            <a:extLst>
              <a:ext uri="{FF2B5EF4-FFF2-40B4-BE49-F238E27FC236}">
                <a16:creationId xmlns:a16="http://schemas.microsoft.com/office/drawing/2014/main" id="{1E8122C0-5CF3-40F1-BE61-C8B92A152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508" y="1635852"/>
            <a:ext cx="3135340" cy="324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515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0421" y="-266700"/>
            <a:ext cx="10018713" cy="1752599"/>
          </a:xfrm>
        </p:spPr>
        <p:txBody>
          <a:bodyPr/>
          <a:lstStyle/>
          <a:p>
            <a:r>
              <a:rPr lang="it-IT" dirty="0"/>
              <a:t>Salvare i dati in memoria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015068"/>
            <a:ext cx="9939556" cy="5620624"/>
          </a:xfrm>
        </p:spPr>
        <p:txBody>
          <a:bodyPr>
            <a:normAutofit/>
          </a:bodyPr>
          <a:lstStyle/>
          <a:p>
            <a:r>
              <a:rPr lang="it-IT" dirty="0"/>
              <a:t>Arduino dispone di una memoria di tipo </a:t>
            </a:r>
            <a:r>
              <a:rPr lang="it-IT" b="1" dirty="0">
                <a:solidFill>
                  <a:schemeClr val="accent1"/>
                </a:solidFill>
              </a:rPr>
              <a:t>EEPROM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(</a:t>
            </a:r>
            <a:r>
              <a:rPr lang="en-US" dirty="0">
                <a:solidFill>
                  <a:schemeClr val="accent1"/>
                </a:solidFill>
              </a:rPr>
              <a:t>E</a:t>
            </a:r>
            <a:r>
              <a:rPr lang="en-US" dirty="0"/>
              <a:t>lectrically </a:t>
            </a:r>
            <a:r>
              <a:rPr lang="en-US" dirty="0">
                <a:solidFill>
                  <a:schemeClr val="accent1"/>
                </a:solidFill>
              </a:rPr>
              <a:t>E</a:t>
            </a:r>
            <a:r>
              <a:rPr lang="en-US" dirty="0"/>
              <a:t>rasable </a:t>
            </a:r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dirty="0"/>
              <a:t>rogrammable 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dirty="0"/>
              <a:t>ead-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dirty="0"/>
              <a:t>nly 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emory) di</a:t>
            </a:r>
            <a:r>
              <a:rPr lang="it-IT" dirty="0">
                <a:solidFill>
                  <a:schemeClr val="accent1"/>
                </a:solidFill>
              </a:rPr>
              <a:t> grandezza 1 KB</a:t>
            </a:r>
            <a:r>
              <a:rPr lang="it-IT" dirty="0"/>
              <a:t> (1024 Bytes) utilizzabile per salvare dei valori e mantenerli anche dopo lo spegnimento.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Attraverso la libreria </a:t>
            </a:r>
            <a:r>
              <a:rPr lang="it-IT" dirty="0">
                <a:solidFill>
                  <a:schemeClr val="accent1"/>
                </a:solidFill>
              </a:rPr>
              <a:t>«</a:t>
            </a:r>
            <a:r>
              <a:rPr lang="it-IT" dirty="0" err="1">
                <a:solidFill>
                  <a:schemeClr val="accent1"/>
                </a:solidFill>
              </a:rPr>
              <a:t>EEPROM.h</a:t>
            </a:r>
            <a:r>
              <a:rPr lang="it-IT" dirty="0">
                <a:solidFill>
                  <a:schemeClr val="accent1"/>
                </a:solidFill>
              </a:rPr>
              <a:t>»  </a:t>
            </a:r>
            <a:r>
              <a:rPr lang="it-IT" dirty="0"/>
              <a:t>è possibile leggere e scrivere dei dati nella memoria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Questa memoria è vista come un «vettore», ovvero come una sequenza in cui ogni valore si trova in una determinata posizione</a:t>
            </a:r>
          </a:p>
          <a:p>
            <a:pPr marL="457200" lvl="1" indent="0">
              <a:buNone/>
            </a:pPr>
            <a:endParaRPr lang="it-IT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6634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0421" y="-266700"/>
            <a:ext cx="10018713" cy="1752599"/>
          </a:xfrm>
        </p:spPr>
        <p:txBody>
          <a:bodyPr/>
          <a:lstStyle/>
          <a:p>
            <a:r>
              <a:rPr lang="it-IT" dirty="0"/>
              <a:t>Scrivere nella memoria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79578" y="1971413"/>
            <a:ext cx="9939556" cy="4822977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EEPROM.write</a:t>
            </a:r>
            <a:r>
              <a:rPr lang="it-IT" dirty="0">
                <a:solidFill>
                  <a:schemeClr val="accent1"/>
                </a:solidFill>
              </a:rPr>
              <a:t>( </a:t>
            </a:r>
            <a:r>
              <a:rPr lang="it-IT" dirty="0" err="1">
                <a:solidFill>
                  <a:schemeClr val="accent1"/>
                </a:solidFill>
              </a:rPr>
              <a:t>addr</a:t>
            </a:r>
            <a:r>
              <a:rPr lang="it-IT" dirty="0">
                <a:solidFill>
                  <a:schemeClr val="accent1"/>
                </a:solidFill>
              </a:rPr>
              <a:t>, val) </a:t>
            </a:r>
            <a:r>
              <a:rPr lang="it-IT" dirty="0"/>
              <a:t>scrive la variabile </a:t>
            </a:r>
            <a:r>
              <a:rPr lang="it-IT" dirty="0">
                <a:solidFill>
                  <a:schemeClr val="accent1"/>
                </a:solidFill>
              </a:rPr>
              <a:t>val</a:t>
            </a:r>
            <a:r>
              <a:rPr lang="it-IT" dirty="0"/>
              <a:t> di tipo </a:t>
            </a:r>
            <a:r>
              <a:rPr lang="it-IT" dirty="0">
                <a:solidFill>
                  <a:schemeClr val="accent1"/>
                </a:solidFill>
              </a:rPr>
              <a:t>byte</a:t>
            </a:r>
            <a:r>
              <a:rPr lang="it-IT" dirty="0"/>
              <a:t> nella posizione </a:t>
            </a:r>
            <a:r>
              <a:rPr lang="it-IT" dirty="0" err="1">
                <a:solidFill>
                  <a:schemeClr val="accent1"/>
                </a:solidFill>
              </a:rPr>
              <a:t>addr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della memoria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>
                <a:solidFill>
                  <a:schemeClr val="accent1"/>
                </a:solidFill>
              </a:rPr>
              <a:t>EEPROM.put</a:t>
            </a:r>
            <a:r>
              <a:rPr lang="it-IT" dirty="0">
                <a:solidFill>
                  <a:schemeClr val="accent1"/>
                </a:solidFill>
              </a:rPr>
              <a:t>(</a:t>
            </a:r>
            <a:r>
              <a:rPr lang="it-IT" dirty="0" err="1">
                <a:solidFill>
                  <a:schemeClr val="accent1"/>
                </a:solidFill>
              </a:rPr>
              <a:t>eeAddress</a:t>
            </a:r>
            <a:r>
              <a:rPr lang="it-IT" dirty="0">
                <a:solidFill>
                  <a:schemeClr val="accent1"/>
                </a:solidFill>
              </a:rPr>
              <a:t>, f) </a:t>
            </a:r>
            <a:r>
              <a:rPr lang="it-IT" dirty="0"/>
              <a:t>scrive la variabile </a:t>
            </a:r>
            <a:r>
              <a:rPr lang="it-IT" dirty="0">
                <a:solidFill>
                  <a:schemeClr val="accent1"/>
                </a:solidFill>
              </a:rPr>
              <a:t>f</a:t>
            </a:r>
            <a:r>
              <a:rPr lang="it-IT" dirty="0"/>
              <a:t> (di tipo qualunque) nella posizione </a:t>
            </a:r>
            <a:r>
              <a:rPr lang="it-IT" dirty="0" err="1">
                <a:solidFill>
                  <a:schemeClr val="accent1"/>
                </a:solidFill>
              </a:rPr>
              <a:t>eeAddress</a:t>
            </a:r>
            <a:r>
              <a:rPr lang="it-IT" dirty="0"/>
              <a:t> della memoria.</a:t>
            </a:r>
          </a:p>
          <a:p>
            <a:r>
              <a:rPr lang="it-IT" dirty="0"/>
              <a:t>Notare che per calcolare la successiva posizione libera si incrementa </a:t>
            </a:r>
            <a:r>
              <a:rPr lang="it-IT" dirty="0" err="1">
                <a:solidFill>
                  <a:schemeClr val="accent1"/>
                </a:solidFill>
              </a:rPr>
              <a:t>eeAddress</a:t>
            </a:r>
            <a:r>
              <a:rPr lang="it-IT" dirty="0"/>
              <a:t> di </a:t>
            </a:r>
            <a:r>
              <a:rPr lang="it-IT" dirty="0" err="1">
                <a:solidFill>
                  <a:schemeClr val="accent1"/>
                </a:solidFill>
              </a:rPr>
              <a:t>sizeof</a:t>
            </a:r>
            <a:r>
              <a:rPr lang="it-IT" dirty="0">
                <a:solidFill>
                  <a:schemeClr val="accent1"/>
                </a:solidFill>
              </a:rPr>
              <a:t>(</a:t>
            </a:r>
            <a:r>
              <a:rPr lang="it-IT" dirty="0" err="1">
                <a:solidFill>
                  <a:schemeClr val="accent1"/>
                </a:solidFill>
              </a:rPr>
              <a:t>tipoDellaVariabile</a:t>
            </a:r>
            <a:r>
              <a:rPr lang="it-IT" dirty="0">
                <a:solidFill>
                  <a:schemeClr val="accent1"/>
                </a:solidFill>
              </a:rPr>
              <a:t>)</a:t>
            </a:r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9E75246-D279-4D2F-AE43-FCDDD7515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364" y="966295"/>
            <a:ext cx="3537270" cy="571524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F1EC17C-3303-4AD5-813D-9EA8C67F8D43}"/>
              </a:ext>
            </a:extLst>
          </p:cNvPr>
          <p:cNvSpPr txBox="1"/>
          <p:nvPr/>
        </p:nvSpPr>
        <p:spPr>
          <a:xfrm>
            <a:off x="5503178" y="2437478"/>
            <a:ext cx="6688822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Una variabile di tipo </a:t>
            </a:r>
            <a:r>
              <a:rPr lang="it-IT" dirty="0">
                <a:solidFill>
                  <a:schemeClr val="accent1"/>
                </a:solidFill>
              </a:rPr>
              <a:t>byte</a:t>
            </a:r>
            <a:r>
              <a:rPr lang="it-IT" dirty="0"/>
              <a:t> contiene un numero compreso tra </a:t>
            </a:r>
            <a:r>
              <a:rPr lang="it-IT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it-IT" dirty="0">
                <a:solidFill>
                  <a:schemeClr val="accent1"/>
                </a:solidFill>
              </a:rPr>
              <a:t> e 255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6532134A-7EFD-4040-BA53-22BD8C5B14BA}"/>
              </a:ext>
            </a:extLst>
          </p:cNvPr>
          <p:cNvGrpSpPr/>
          <p:nvPr/>
        </p:nvGrpSpPr>
        <p:grpSpPr>
          <a:xfrm>
            <a:off x="4453572" y="3173477"/>
            <a:ext cx="3284853" cy="1209424"/>
            <a:chOff x="4326011" y="3564058"/>
            <a:chExt cx="3284853" cy="1209424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D0994C27-266A-4CD7-AB0F-AD4A4BA71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6011" y="3613260"/>
              <a:ext cx="2387730" cy="607284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2F0A6FD4-D04E-4EEC-9E5C-AC21276B5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6011" y="4138471"/>
              <a:ext cx="3146831" cy="372651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CFD03D1B-A2DC-4D8A-9CB1-C2E4604D6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6011" y="4483642"/>
              <a:ext cx="3284853" cy="289840"/>
            </a:xfrm>
            <a:prstGeom prst="rect">
              <a:avLst/>
            </a:prstGeom>
          </p:spPr>
        </p:pic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925D160-C482-45B0-BA69-E8EB557C9FB9}"/>
                </a:ext>
              </a:extLst>
            </p:cNvPr>
            <p:cNvSpPr/>
            <p:nvPr/>
          </p:nvSpPr>
          <p:spPr>
            <a:xfrm>
              <a:off x="4326011" y="3564058"/>
              <a:ext cx="3284853" cy="1209424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16AD2F1-65A0-4C29-85FD-71C1CEF215A9}"/>
              </a:ext>
            </a:extLst>
          </p:cNvPr>
          <p:cNvSpPr txBox="1"/>
          <p:nvPr/>
        </p:nvSpPr>
        <p:spPr>
          <a:xfrm>
            <a:off x="4832059" y="6371572"/>
            <a:ext cx="735994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Utilizzare </a:t>
            </a:r>
            <a:r>
              <a:rPr lang="it-IT" dirty="0" err="1">
                <a:solidFill>
                  <a:schemeClr val="accent1"/>
                </a:solidFill>
              </a:rPr>
              <a:t>EEPROM.update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/>
              <a:t>per evitare di riscrivere un valore già presente</a:t>
            </a:r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39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0421" y="-266700"/>
            <a:ext cx="10018713" cy="1752599"/>
          </a:xfrm>
        </p:spPr>
        <p:txBody>
          <a:bodyPr/>
          <a:lstStyle/>
          <a:p>
            <a:r>
              <a:rPr lang="it-IT" dirty="0"/>
              <a:t>Svuotare la memoria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39999" y="2634143"/>
            <a:ext cx="9939556" cy="348667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EEPROM.lenght</a:t>
            </a:r>
            <a:r>
              <a:rPr lang="it-IT" dirty="0">
                <a:solidFill>
                  <a:schemeClr val="accent1"/>
                </a:solidFill>
              </a:rPr>
              <a:t>() </a:t>
            </a:r>
            <a:r>
              <a:rPr lang="it-IT" dirty="0"/>
              <a:t>è la lunghezza (in byte) della memoria</a:t>
            </a:r>
          </a:p>
          <a:p>
            <a:endParaRPr lang="it-IT" dirty="0"/>
          </a:p>
          <a:p>
            <a:endParaRPr lang="it-IT" dirty="0"/>
          </a:p>
          <a:p>
            <a:pPr marL="457200" lvl="1" indent="0">
              <a:buNone/>
            </a:pPr>
            <a:endParaRPr lang="it-IT" dirty="0"/>
          </a:p>
          <a:p>
            <a:pPr marL="457200" lvl="1" indent="0">
              <a:buNone/>
            </a:pPr>
            <a:endParaRPr lang="it-IT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FBCAE5F-57B3-435C-B2C2-A324277FD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363" y="1157681"/>
            <a:ext cx="6422828" cy="106745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DF05972-6B22-4390-97F9-991565005FA2}"/>
              </a:ext>
            </a:extLst>
          </p:cNvPr>
          <p:cNvSpPr txBox="1"/>
          <p:nvPr/>
        </p:nvSpPr>
        <p:spPr>
          <a:xfrm>
            <a:off x="8271544" y="3796495"/>
            <a:ext cx="3920455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Imposto a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it-IT" dirty="0"/>
              <a:t> tutti i byte della memoria</a:t>
            </a:r>
            <a:endParaRPr lang="it-IT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28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0421" y="-266700"/>
            <a:ext cx="10018713" cy="1752599"/>
          </a:xfrm>
        </p:spPr>
        <p:txBody>
          <a:bodyPr/>
          <a:lstStyle/>
          <a:p>
            <a:r>
              <a:rPr lang="it-IT" dirty="0"/>
              <a:t>Leggere dalla memoria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36722" y="1755397"/>
            <a:ext cx="9939556" cy="903913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value</a:t>
            </a:r>
            <a:r>
              <a:rPr lang="it-IT" dirty="0">
                <a:solidFill>
                  <a:schemeClr val="accent1"/>
                </a:solidFill>
              </a:rPr>
              <a:t> = </a:t>
            </a:r>
            <a:r>
              <a:rPr lang="it-IT" dirty="0" err="1">
                <a:solidFill>
                  <a:schemeClr val="accent1"/>
                </a:solidFill>
              </a:rPr>
              <a:t>EEPROM.read</a:t>
            </a:r>
            <a:r>
              <a:rPr lang="it-IT" dirty="0">
                <a:solidFill>
                  <a:schemeClr val="accent1"/>
                </a:solidFill>
              </a:rPr>
              <a:t>(a) </a:t>
            </a:r>
            <a:r>
              <a:rPr lang="it-IT" dirty="0"/>
              <a:t>legge il </a:t>
            </a:r>
            <a:r>
              <a:rPr lang="it-IT" dirty="0">
                <a:solidFill>
                  <a:schemeClr val="accent1"/>
                </a:solidFill>
              </a:rPr>
              <a:t>byte</a:t>
            </a:r>
            <a:r>
              <a:rPr lang="it-IT" dirty="0"/>
              <a:t> in memoria in posizione </a:t>
            </a:r>
            <a:r>
              <a:rPr lang="it-IT" dirty="0">
                <a:solidFill>
                  <a:schemeClr val="accent1"/>
                </a:solidFill>
              </a:rPr>
              <a:t>a</a:t>
            </a:r>
            <a:r>
              <a:rPr lang="it-IT" dirty="0"/>
              <a:t> e lo scrive nella variabile </a:t>
            </a:r>
            <a:r>
              <a:rPr lang="it-IT" dirty="0" err="1">
                <a:solidFill>
                  <a:schemeClr val="accent1"/>
                </a:solidFill>
              </a:rPr>
              <a:t>value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2F7A4A7-87F3-442B-B998-35C38D6B8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775" y="1132427"/>
            <a:ext cx="3725450" cy="436314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4B42AA71-BC00-41EA-A2EA-64537FCA9B7F}"/>
              </a:ext>
            </a:extLst>
          </p:cNvPr>
          <p:cNvSpPr txBox="1">
            <a:spLocks/>
          </p:cNvSpPr>
          <p:nvPr/>
        </p:nvSpPr>
        <p:spPr>
          <a:xfrm>
            <a:off x="1384081" y="4295130"/>
            <a:ext cx="9939556" cy="903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solidFill>
                  <a:schemeClr val="accent1"/>
                </a:solidFill>
              </a:rPr>
              <a:t>EEPROM.get</a:t>
            </a:r>
            <a:r>
              <a:rPr lang="it-IT" dirty="0">
                <a:solidFill>
                  <a:schemeClr val="accent1"/>
                </a:solidFill>
              </a:rPr>
              <a:t>(</a:t>
            </a:r>
            <a:r>
              <a:rPr lang="it-IT" dirty="0" err="1">
                <a:solidFill>
                  <a:schemeClr val="accent1"/>
                </a:solidFill>
              </a:rPr>
              <a:t>eeAddress</a:t>
            </a:r>
            <a:r>
              <a:rPr lang="it-IT" dirty="0">
                <a:solidFill>
                  <a:schemeClr val="accent1"/>
                </a:solidFill>
              </a:rPr>
              <a:t>, f) </a:t>
            </a:r>
            <a:r>
              <a:rPr lang="it-IT" dirty="0"/>
              <a:t>riempie la variabile </a:t>
            </a:r>
            <a:r>
              <a:rPr lang="it-IT" dirty="0">
                <a:solidFill>
                  <a:schemeClr val="accent1"/>
                </a:solidFill>
              </a:rPr>
              <a:t>f</a:t>
            </a:r>
            <a:r>
              <a:rPr lang="it-IT" dirty="0"/>
              <a:t> (di tipo qualunque) leggendo dalla memoria in posizione </a:t>
            </a:r>
            <a:r>
              <a:rPr lang="it-IT" dirty="0" err="1">
                <a:solidFill>
                  <a:schemeClr val="accent1"/>
                </a:solidFill>
              </a:rPr>
              <a:t>eeAddress</a:t>
            </a:r>
            <a:endParaRPr lang="it-IT" dirty="0">
              <a:solidFill>
                <a:schemeClr val="accent1"/>
              </a:solidFill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492CA1F6-848D-4ACF-B6F4-437001DA9B6C}"/>
              </a:ext>
            </a:extLst>
          </p:cNvPr>
          <p:cNvGrpSpPr/>
          <p:nvPr/>
        </p:nvGrpSpPr>
        <p:grpSpPr>
          <a:xfrm>
            <a:off x="4711433" y="2878032"/>
            <a:ext cx="3390134" cy="1222042"/>
            <a:chOff x="4453572" y="3160859"/>
            <a:chExt cx="3390134" cy="1222042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D66BBAC1-A2E8-4774-BAEF-5FA4D53EB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3572" y="3160859"/>
              <a:ext cx="2256861" cy="633022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42D982FB-BC86-45CF-A138-91ECBBC946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9160"/>
            <a:stretch/>
          </p:blipFill>
          <p:spPr>
            <a:xfrm>
              <a:off x="4453572" y="3796994"/>
              <a:ext cx="3047539" cy="289840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45574EEC-F27A-40A5-9D50-97EA40B8A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53572" y="4093061"/>
              <a:ext cx="3284853" cy="289840"/>
            </a:xfrm>
            <a:prstGeom prst="rect">
              <a:avLst/>
            </a:prstGeom>
          </p:spPr>
        </p:pic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FFB87D58-4200-4199-8DDB-99B0108CDC34}"/>
                </a:ext>
              </a:extLst>
            </p:cNvPr>
            <p:cNvSpPr/>
            <p:nvPr/>
          </p:nvSpPr>
          <p:spPr>
            <a:xfrm>
              <a:off x="4453572" y="3160859"/>
              <a:ext cx="3390134" cy="1222042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407069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2152073" y="-111409"/>
            <a:ext cx="8229600" cy="961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 pratica</a:t>
            </a:r>
          </a:p>
        </p:txBody>
      </p:sp>
      <p:pic>
        <p:nvPicPr>
          <p:cNvPr id="11" name="Picture 2" descr="Ingranaggio png 2 » PNG Image">
            <a:extLst>
              <a:ext uri="{FF2B5EF4-FFF2-40B4-BE49-F238E27FC236}">
                <a16:creationId xmlns:a16="http://schemas.microsoft.com/office/drawing/2014/main" id="{5DC681CA-BEEB-4E2E-8976-D1F363C01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894" y="5545055"/>
            <a:ext cx="2426370" cy="127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B330244-D397-4FB7-96A3-0A0E15BA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690" y="809439"/>
            <a:ext cx="10546914" cy="18416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i="1" dirty="0"/>
              <a:t>STAZIONE METEO (2)</a:t>
            </a:r>
          </a:p>
          <a:p>
            <a:pPr marL="0" indent="0" algn="just">
              <a:buNone/>
            </a:pPr>
            <a:r>
              <a:rPr lang="it-IT" i="1" dirty="0"/>
              <a:t>Salvare le temperature registrate dalla stazione meteo nella memoria EEPROM e mostrare la media delle temperature finora acquisite.</a:t>
            </a:r>
          </a:p>
        </p:txBody>
      </p:sp>
      <p:pic>
        <p:nvPicPr>
          <p:cNvPr id="5122" name="Picture 2" descr="Digital Thermometer Project using Arduino and LM35 Temperature ...">
            <a:extLst>
              <a:ext uri="{FF2B5EF4-FFF2-40B4-BE49-F238E27FC236}">
                <a16:creationId xmlns:a16="http://schemas.microsoft.com/office/drawing/2014/main" id="{AE345D41-E744-4313-B362-12A378B66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651136"/>
            <a:ext cx="61912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23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Display a sette segmenti</a:t>
            </a:r>
          </a:p>
        </p:txBody>
      </p:sp>
      <p:pic>
        <p:nvPicPr>
          <p:cNvPr id="2050" name="Picture 2" descr="Risultati immagini per arduino display sette segment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4" t="23019" r="26923" b="22059"/>
          <a:stretch/>
        </p:blipFill>
        <p:spPr bwMode="auto">
          <a:xfrm>
            <a:off x="4980384" y="1049809"/>
            <a:ext cx="2304257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71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Display a sette segmenti (1/2)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81200" y="1600201"/>
            <a:ext cx="6347048" cy="4525963"/>
          </a:xfrm>
        </p:spPr>
        <p:txBody>
          <a:bodyPr>
            <a:normAutofit/>
          </a:bodyPr>
          <a:lstStyle/>
          <a:p>
            <a:r>
              <a:rPr lang="it-IT" dirty="0"/>
              <a:t>Un display a 7 segmenti è tra i display più usati è realizzato da 7 segmenti ed ciascuno di essi è costituito da uno o più led disposti in modo da ottenere la disposizione indicata nelle figura</a:t>
            </a:r>
          </a:p>
          <a:p>
            <a:r>
              <a:rPr lang="it-IT" dirty="0"/>
              <a:t>I sette ingressi sono nominati con le lettere dell’alfabeto: a, b, c, d, e, f, g inoltre disponiamo di un ulteriore ingresso nominato P (</a:t>
            </a:r>
            <a:r>
              <a:rPr lang="it-IT" dirty="0" err="1"/>
              <a:t>Decimal</a:t>
            </a:r>
            <a:r>
              <a:rPr lang="it-IT" dirty="0"/>
              <a:t> Point)</a:t>
            </a:r>
          </a:p>
        </p:txBody>
      </p:sp>
      <p:pic>
        <p:nvPicPr>
          <p:cNvPr id="3074" name="Picture 2" descr="Risultati immagini per arduino display sette segmen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2132856"/>
            <a:ext cx="21717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08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01089" y="325074"/>
            <a:ext cx="10018713" cy="1752599"/>
          </a:xfrm>
        </p:spPr>
        <p:txBody>
          <a:bodyPr/>
          <a:lstStyle/>
          <a:p>
            <a:r>
              <a:rPr lang="it-IT" dirty="0"/>
              <a:t>Display a sette segmenti (2/2)</a:t>
            </a:r>
          </a:p>
        </p:txBody>
      </p:sp>
      <p:pic>
        <p:nvPicPr>
          <p:cNvPr id="2050" name="Picture 2" descr="http://www.brescianet.com/appunti/Elettronica/Arduino/corso/immagini/7Segment_S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342" y="2156693"/>
            <a:ext cx="7361316" cy="34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44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96857"/>
            <a:ext cx="10018713" cy="857774"/>
          </a:xfrm>
        </p:spPr>
        <p:txBody>
          <a:bodyPr/>
          <a:lstStyle/>
          <a:p>
            <a:r>
              <a:rPr lang="it-IT" dirty="0"/>
              <a:t>Circuito e collegamenti</a:t>
            </a:r>
          </a:p>
        </p:txBody>
      </p:sp>
      <p:pic>
        <p:nvPicPr>
          <p:cNvPr id="5122" name="Picture 2" descr="circui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29358" y="-455455"/>
            <a:ext cx="4891682" cy="806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3BD02146-71FB-4395-89A1-1CFD943F4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251" y="1315271"/>
            <a:ext cx="202873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 resistenze utilizzate sono da 220 </a:t>
            </a:r>
            <a:r>
              <a:rPr lang="el-GR" dirty="0"/>
              <a:t>Ω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920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84310" y="167527"/>
            <a:ext cx="10018713" cy="792165"/>
          </a:xfrm>
        </p:spPr>
        <p:txBody>
          <a:bodyPr/>
          <a:lstStyle/>
          <a:p>
            <a:r>
              <a:rPr lang="it-IT" dirty="0"/>
              <a:t>Codice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524000" y="1600201"/>
            <a:ext cx="4834508" cy="4525963"/>
          </a:xfrm>
        </p:spPr>
        <p:txBody>
          <a:bodyPr>
            <a:normAutofit/>
          </a:bodyPr>
          <a:lstStyle/>
          <a:p>
            <a:r>
              <a:rPr lang="it-IT" dirty="0"/>
              <a:t>Il codice è simile a quanto già visto per pilotare un LED, solo che in questo caso ne abbiamo 8</a:t>
            </a:r>
          </a:p>
          <a:p>
            <a:r>
              <a:rPr lang="it-IT" dirty="0"/>
              <a:t>È comodo crearsi una propria procedura che, in base al numero da mostrare, attivi già i LED corretti</a:t>
            </a:r>
          </a:p>
        </p:txBody>
      </p:sp>
      <p:sp>
        <p:nvSpPr>
          <p:cNvPr id="6" name="Rettangolo 5"/>
          <p:cNvSpPr/>
          <p:nvPr/>
        </p:nvSpPr>
        <p:spPr>
          <a:xfrm>
            <a:off x="6960096" y="1340768"/>
            <a:ext cx="3707904" cy="52517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a=7;</a:t>
            </a:r>
          </a:p>
          <a:p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b=6;</a:t>
            </a:r>
          </a:p>
          <a:p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c=4;</a:t>
            </a:r>
          </a:p>
          <a:p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d=2;</a:t>
            </a:r>
          </a:p>
          <a:p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e=1;</a:t>
            </a:r>
          </a:p>
          <a:p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f=9;</a:t>
            </a:r>
          </a:p>
          <a:p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g=10;</a:t>
            </a:r>
          </a:p>
          <a:p>
            <a:endParaRPr lang="it-IT" sz="1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accendi(</a:t>
            </a:r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 {</a:t>
            </a:r>
          </a:p>
          <a:p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0:</a:t>
            </a:r>
          </a:p>
          <a:p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HIGH);</a:t>
            </a:r>
          </a:p>
          <a:p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(b, HIGH);</a:t>
            </a:r>
          </a:p>
          <a:p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(c, HIGH); </a:t>
            </a:r>
          </a:p>
          <a:p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HIGH); </a:t>
            </a:r>
          </a:p>
          <a:p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(e, HIGH);</a:t>
            </a:r>
          </a:p>
          <a:p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(f, HIGH);</a:t>
            </a:r>
          </a:p>
          <a:p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(g, LOW);</a:t>
            </a:r>
          </a:p>
          <a:p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it-IT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060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/>
          <p:cNvSpPr txBox="1">
            <a:spLocks/>
          </p:cNvSpPr>
          <p:nvPr/>
        </p:nvSpPr>
        <p:spPr>
          <a:xfrm>
            <a:off x="2152073" y="0"/>
            <a:ext cx="8229600" cy="961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In pratica</a:t>
            </a:r>
          </a:p>
        </p:txBody>
      </p:sp>
      <p:pic>
        <p:nvPicPr>
          <p:cNvPr id="11" name="Picture 2" descr="Ingranaggio png 2 » PNG Image">
            <a:extLst>
              <a:ext uri="{FF2B5EF4-FFF2-40B4-BE49-F238E27FC236}">
                <a16:creationId xmlns:a16="http://schemas.microsoft.com/office/drawing/2014/main" id="{5DC681CA-BEEB-4E2E-8976-D1F363C01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894" y="5545055"/>
            <a:ext cx="2426370" cy="127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B330244-D397-4FB7-96A3-0A0E15BA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240" y="886451"/>
            <a:ext cx="10546914" cy="3814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LIBRERIA Display7:</a:t>
            </a:r>
          </a:p>
          <a:p>
            <a:r>
              <a:rPr lang="it-IT" dirty="0"/>
              <a:t>Progettare una libreria per utilizzare un display a 7 segmenti in grado di mostrare tutti i numeri da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it-IT" dirty="0"/>
              <a:t> a 9</a:t>
            </a:r>
          </a:p>
        </p:txBody>
      </p:sp>
      <p:pic>
        <p:nvPicPr>
          <p:cNvPr id="6" name="Picture 8" descr="Library Icon Png at Vectorified.com | Collection of Library Icon ...">
            <a:extLst>
              <a:ext uri="{FF2B5EF4-FFF2-40B4-BE49-F238E27FC236}">
                <a16:creationId xmlns:a16="http://schemas.microsoft.com/office/drawing/2014/main" id="{0FE54C44-C12C-4288-A1DB-C75F3A6EC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056" y="386878"/>
            <a:ext cx="1709742" cy="169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251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52005C4BB6664EB1DEE2181BE5AEEF" ma:contentTypeVersion="12" ma:contentTypeDescription="Creare un nuovo documento." ma:contentTypeScope="" ma:versionID="6224908374904d7f183174b78b307301">
  <xsd:schema xmlns:xsd="http://www.w3.org/2001/XMLSchema" xmlns:xs="http://www.w3.org/2001/XMLSchema" xmlns:p="http://schemas.microsoft.com/office/2006/metadata/properties" xmlns:ns2="dcd6db91-f3da-4c9d-9940-e29c250f0b86" xmlns:ns3="ec4e113d-8d58-40d2-a88d-c5eeafee460c" targetNamespace="http://schemas.microsoft.com/office/2006/metadata/properties" ma:root="true" ma:fieldsID="e110793a93e4f49ad895331b960c4f82" ns2:_="" ns3:_="">
    <xsd:import namespace="dcd6db91-f3da-4c9d-9940-e29c250f0b86"/>
    <xsd:import namespace="ec4e113d-8d58-40d2-a88d-c5eeafee46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6db91-f3da-4c9d-9940-e29c250f0b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e8e747ae-a632-4fde-8bdc-cb8b28c593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e113d-8d58-40d2-a88d-c5eeafee46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78f5519-d958-454f-895f-0b1c60fd0db8}" ma:internalName="TaxCatchAll" ma:showField="CatchAllData" ma:web="ec4e113d-8d58-40d2-a88d-c5eeafee46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cd6db91-f3da-4c9d-9940-e29c250f0b86">
      <Terms xmlns="http://schemas.microsoft.com/office/infopath/2007/PartnerControls"/>
    </lcf76f155ced4ddcb4097134ff3c332f>
    <TaxCatchAll xmlns="ec4e113d-8d58-40d2-a88d-c5eeafee460c" xsi:nil="true"/>
  </documentManagement>
</p:properties>
</file>

<file path=customXml/itemProps1.xml><?xml version="1.0" encoding="utf-8"?>
<ds:datastoreItem xmlns:ds="http://schemas.openxmlformats.org/officeDocument/2006/customXml" ds:itemID="{7A5984A3-70D0-4B15-8FB0-F0F2BE77935C}"/>
</file>

<file path=customXml/itemProps2.xml><?xml version="1.0" encoding="utf-8"?>
<ds:datastoreItem xmlns:ds="http://schemas.openxmlformats.org/officeDocument/2006/customXml" ds:itemID="{EDCF0FF7-DA47-45A9-99E1-6FF6F130F8DA}"/>
</file>

<file path=customXml/itemProps3.xml><?xml version="1.0" encoding="utf-8"?>
<ds:datastoreItem xmlns:ds="http://schemas.openxmlformats.org/officeDocument/2006/customXml" ds:itemID="{D7C8FD23-F4FD-46F6-8BF3-68F31528801A}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913</TotalTime>
  <Words>1494</Words>
  <Application>Microsoft Office PowerPoint</Application>
  <PresentationFormat>Widescreen</PresentationFormat>
  <Paragraphs>183</Paragraphs>
  <Slides>36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2" baseType="lpstr">
      <vt:lpstr>Arial</vt:lpstr>
      <vt:lpstr>Calibri</vt:lpstr>
      <vt:lpstr>Corbel</vt:lpstr>
      <vt:lpstr>Courier New</vt:lpstr>
      <vt:lpstr>Wingdings</vt:lpstr>
      <vt:lpstr>Parallasse</vt:lpstr>
      <vt:lpstr>Scrivere una  libreria personale</vt:lpstr>
      <vt:lpstr>Tutorial per la scrittura di una libreria</vt:lpstr>
      <vt:lpstr>Display</vt:lpstr>
      <vt:lpstr>Display a sette segmenti</vt:lpstr>
      <vt:lpstr>Display a sette segmenti (1/2)</vt:lpstr>
      <vt:lpstr>Display a sette segmenti (2/2)</vt:lpstr>
      <vt:lpstr>Circuito e collegamenti</vt:lpstr>
      <vt:lpstr>Codice</vt:lpstr>
      <vt:lpstr>Presentazione standard di PowerPoint</vt:lpstr>
      <vt:lpstr>Presentazione standard di PowerPoint</vt:lpstr>
      <vt:lpstr>Display a 4 cifre</vt:lpstr>
      <vt:lpstr>Il display</vt:lpstr>
      <vt:lpstr>Funzionamento</vt:lpstr>
      <vt:lpstr>Circuito</vt:lpstr>
      <vt:lpstr>Codice</vt:lpstr>
      <vt:lpstr>Presentazione standard di PowerPoint</vt:lpstr>
      <vt:lpstr>Presentazione standard di PowerPoint</vt:lpstr>
      <vt:lpstr>Display LCD</vt:lpstr>
      <vt:lpstr>Display LCD</vt:lpstr>
      <vt:lpstr>Piedinatura del display</vt:lpstr>
      <vt:lpstr>Presentazione standard di PowerPoint</vt:lpstr>
      <vt:lpstr>Modalità</vt:lpstr>
      <vt:lpstr>La libreria LiquidCristal.h - 1</vt:lpstr>
      <vt:lpstr>La libreria LiquidCristal.h - 2</vt:lpstr>
      <vt:lpstr>La libreria LiquidCristal.h - 3</vt:lpstr>
      <vt:lpstr>La libreria LiquidCristal.h - 4</vt:lpstr>
      <vt:lpstr>La libreria LiquidCristal.h - 5</vt:lpstr>
      <vt:lpstr>La libreria LiquidCristal.h - 6</vt:lpstr>
      <vt:lpstr>Codice</vt:lpstr>
      <vt:lpstr>Presentazione standard di PowerPoint</vt:lpstr>
      <vt:lpstr>Memoria EEPROM</vt:lpstr>
      <vt:lpstr>Salvare i dati in memoria</vt:lpstr>
      <vt:lpstr>Scrivere nella memoria</vt:lpstr>
      <vt:lpstr>Svuotare la memoria</vt:lpstr>
      <vt:lpstr>Leggere dalla memoria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Arduino</dc:title>
  <dc:creator>Andrea Bidinost</dc:creator>
  <cp:lastModifiedBy>ANDREA BIDINOST</cp:lastModifiedBy>
  <cp:revision>62</cp:revision>
  <dcterms:created xsi:type="dcterms:W3CDTF">2020-04-14T07:43:38Z</dcterms:created>
  <dcterms:modified xsi:type="dcterms:W3CDTF">2021-10-20T15:07:14Z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0x0101009352005C4BB6664EB1DEE2181BE5AEEF</vt:lpwstr>
  </property>
</Properties>
</file>