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5aaf6e740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5aaf6e740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aaf6e740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5aaf6e740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aaf6e740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aaf6e740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aaf6e740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aaf6e740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5aaf6e740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5aaf6e740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5aaf6e740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5aaf6e740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aaf6e740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5aaf6e740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aaf6e740_2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5aaf6e740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5aaf6e740_2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5aaf6e740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aaf6e740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aaf6e740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aaf6e74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aaf6e74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aaf6e740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5aaf6e740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5aaf6e740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5aaf6e740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aaf6e740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5aaf6e740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5aaf6e740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5aaf6e740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5aaf6e740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5aaf6e740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5aaf6e740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5aaf6e740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aaf6e740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aaf6e740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aaf6e74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aaf6e74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aaf6e74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5aaf6e74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5aaf6e74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5aaf6e74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aaf6e740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5aaf6e740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aaf6e740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5aaf6e740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aaf6e740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5aaf6e74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  <a:effectLst>
            <a:outerShdw blurRad="71438" rotWithShape="0" algn="bl" dir="2700000" dist="285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ercizio">
  <p:cSld name="BLANK_1">
    <p:bg>
      <p:bgPr>
        <a:gradFill>
          <a:gsLst>
            <a:gs pos="0">
              <a:srgbClr val="FFEBA9"/>
            </a:gs>
            <a:gs pos="17000">
              <a:srgbClr val="FFDF76"/>
            </a:gs>
            <a:gs pos="100000">
              <a:srgbClr val="FFD343"/>
            </a:gs>
          </a:gsLst>
          <a:lin ang="5400012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42774"/>
            <a:ext cx="862699" cy="7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⋙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♯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⋙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E415E"/>
            </a:gs>
            <a:gs pos="20000">
              <a:srgbClr val="254E71"/>
            </a:gs>
            <a:gs pos="100000">
              <a:srgbClr val="2B5B8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769175"/>
            <a:ext cx="82377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  <a:defRPr sz="1800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♯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ts val="1400"/>
              <a:buFont typeface="Courier New"/>
              <a:buChar char="■"/>
              <a:defRPr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  <a:ln cap="flat" cmpd="sng" w="9525">
            <a:solidFill>
              <a:srgbClr val="18334B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3000000" dist="38100">
              <a:srgbClr val="000000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Courier New"/>
              <a:buNone/>
              <a:defRPr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flipH="1">
            <a:off x="8595300" y="4663225"/>
            <a:ext cx="548700" cy="486600"/>
          </a:xfrm>
          <a:prstGeom prst="flowChartDelay">
            <a:avLst/>
          </a:prstGeom>
          <a:gradFill>
            <a:gsLst>
              <a:gs pos="0">
                <a:srgbClr val="FFEBA9"/>
              </a:gs>
              <a:gs pos="11000">
                <a:srgbClr val="FFDF76"/>
              </a:gs>
              <a:gs pos="100000">
                <a:srgbClr val="FFD343"/>
              </a:gs>
            </a:gsLst>
            <a:lin ang="5400012" scaled="0"/>
          </a:gradFill>
          <a:ln>
            <a:noFill/>
          </a:ln>
          <a:effectLst>
            <a:outerShdw blurRad="57150" rotWithShape="0" algn="bl" dir="1296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.to/programmerthings/language-review-python-episode-one-5hh6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devopsschool.com/blog/python-use-cases-in-real-life-explained-with-image/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netguru.com/blog/python-app-examples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python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docs.python.org/3/tutorial/index.html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www.programiz.com/python-programming/first-progra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desktop.github.com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nsights.stackoverflow.com/survey/2020#technology-databases-all-respondents4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iobe.com/tiobe-index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.to/programmerthings/language-review-python-episode-one-5hh6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www.python.org/downloads/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s://www.jetbrains.com/pycharm/download/download-thanks.html?platform=windows&amp;code=PCC" TargetMode="External"/><Relationship Id="rId6" Type="http://schemas.openxmlformats.org/officeDocument/2006/relationships/hyperlink" Target="https://www.jetbrains.com/pycharm/download/download-thanks.html?platform=windows&amp;code=PCC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online-python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Corso 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Malignani ITS Udine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73600" y="4681800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Andrea Bidinost</a:t>
            </a:r>
            <a:endParaRPr sz="18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script Python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00977" lvl="0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 programmi scritti in Python prendono il nome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00977" lvl="0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Uno script è un file con estensione “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.py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00977" lvl="0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Python fa parte della categoria dei linguaggi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interpretati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: è necessario che la macchina su cui si esegue uno script possieda un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interprete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che comprenda ed esegua riga per riga le istruzioni dello script.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00977" lvl="0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Altri linguaggi interpretati sono: Java (più o meno), Javascript, Matlab, R, php.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00977" lvl="0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 linguaggi come C, C++, Visual Basic invece si dicono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compilati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: è necessario installare nella macchina un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compilatore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che trasformi il codice sorgente in istruzioni comprensibili alla CPU.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script e l’interprete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0" y="4451725"/>
            <a:ext cx="4572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6"/>
                </a:solidFill>
              </a:rPr>
              <a:t>Fonte: </a:t>
            </a:r>
            <a:r>
              <a:rPr lang="it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dev.to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63" y="286875"/>
            <a:ext cx="8957874" cy="37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 linguaggi interpretati sono più facili da comprendere e da imparare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09550" lvl="0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Uno script può essere eseguito su qualunque macchina, purché questa possieda un interprete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09550" lvl="0" marL="3600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⋙"/>
            </a:pPr>
            <a:r>
              <a:rPr lang="i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Uno script di norma è più lento di un programma equivalente scritto in un linguaggio compilato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Vantaggi e svantaggi dell’interprete</a:t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Chi e perchè utilizza Python?</a:t>
            </a:r>
            <a:endParaRPr/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0" y="4451725"/>
            <a:ext cx="4572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6"/>
                </a:solidFill>
              </a:rPr>
              <a:t>Fonte: </a:t>
            </a:r>
            <a:r>
              <a:rPr lang="it" u="sng">
                <a:solidFill>
                  <a:srgbClr val="FFD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devopsschool</a:t>
            </a:r>
            <a:endParaRPr>
              <a:solidFill>
                <a:srgbClr val="FFD343"/>
              </a:solidFill>
            </a:endParaRPr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38" y="186700"/>
            <a:ext cx="7818525" cy="4091699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0" y="4451725"/>
            <a:ext cx="4572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6"/>
                </a:solidFill>
              </a:rPr>
              <a:t>Fonte: </a:t>
            </a:r>
            <a:r>
              <a:rPr lang="it" u="sng">
                <a:solidFill>
                  <a:srgbClr val="FFD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netguru</a:t>
            </a:r>
            <a:endParaRPr>
              <a:solidFill>
                <a:srgbClr val="FFD343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75" y="151375"/>
            <a:ext cx="7989051" cy="419425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imparare Python da soli…</a:t>
            </a:r>
            <a:endParaRPr/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Ambienti suggeriti per iniziare</a:t>
            </a:r>
            <a:endParaRPr/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87" name="Google Shape;187;p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50" y="1782300"/>
            <a:ext cx="2009949" cy="189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7950" y="3336541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5425" y="1156600"/>
            <a:ext cx="3898475" cy="1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9475" y="1656766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30699" y="3091667"/>
            <a:ext cx="1652884" cy="1652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3450" y="4362441"/>
            <a:ext cx="7810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GitHub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600" y="2026738"/>
            <a:ext cx="856924" cy="85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Perchè Python?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Prima di iniziare, utilizziamo l’ambiente GitHub per creare uno spazio in cui i nostri file saranno salvati e…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saranno disponibili online (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saranno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visibili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 chiunque (e non è un male se vogliamo farci pubblicità…)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saranno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versionati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(ogni modifica verrà tracciata per ripercorrere la storia dei file)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nella realtà si potranno creare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sotto-progetti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ed assegnarli a persone diverse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Repository e versionamento</a:t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128375"/>
            <a:ext cx="808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020"/>
              <a:t>Per creare un repository del codice</a:t>
            </a:r>
            <a:endParaRPr b="1" sz="2020"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3" name="Google Shape;213;p34">
            <a:hlinkClick r:id="rId3"/>
          </p:cNvPr>
          <p:cNvSpPr txBox="1"/>
          <p:nvPr>
            <p:ph idx="4294967295" type="subTitle"/>
          </p:nvPr>
        </p:nvSpPr>
        <p:spPr>
          <a:xfrm>
            <a:off x="311700" y="912925"/>
            <a:ext cx="3991500" cy="4863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DDDDDD"/>
                </a:solidFill>
              </a:rPr>
              <a:t>GitHub</a:t>
            </a:r>
            <a:endParaRPr>
              <a:solidFill>
                <a:srgbClr val="DDDDDD"/>
              </a:solidFill>
            </a:endParaRPr>
          </a:p>
        </p:txBody>
      </p:sp>
      <p:sp>
        <p:nvSpPr>
          <p:cNvPr id="214" name="Google Shape;214;p34">
            <a:hlinkClick r:id="rId4"/>
          </p:cNvPr>
          <p:cNvSpPr txBox="1"/>
          <p:nvPr>
            <p:ph idx="4294967295" type="subTitle"/>
          </p:nvPr>
        </p:nvSpPr>
        <p:spPr>
          <a:xfrm>
            <a:off x="4403921" y="912925"/>
            <a:ext cx="3991500" cy="4863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lt1"/>
                </a:solidFill>
              </a:rPr>
              <a:t>GitHub - Desktop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4"/>
          <p:cNvSpPr txBox="1"/>
          <p:nvPr>
            <p:ph idx="4294967295" type="subTitle"/>
          </p:nvPr>
        </p:nvSpPr>
        <p:spPr>
          <a:xfrm>
            <a:off x="276575" y="4142425"/>
            <a:ext cx="4026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it" sz="1495"/>
              <a:t>Accedere alla piattaforma e creare un proprio account per il salvataggio dei file</a:t>
            </a:r>
            <a:endParaRPr sz="1495"/>
          </a:p>
        </p:txBody>
      </p:sp>
      <p:sp>
        <p:nvSpPr>
          <p:cNvPr id="216" name="Google Shape;216;p34"/>
          <p:cNvSpPr txBox="1"/>
          <p:nvPr>
            <p:ph idx="4294967295" type="subTitle"/>
          </p:nvPr>
        </p:nvSpPr>
        <p:spPr>
          <a:xfrm>
            <a:off x="4403925" y="4142425"/>
            <a:ext cx="3991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Programma da installare nel PC per collegarsi alla piattaforma online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6325" y="993291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6250" y="993291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125" y="1810335"/>
            <a:ext cx="3008656" cy="169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 rotWithShape="1">
          <a:blip r:embed="rId7">
            <a:alphaModFix/>
          </a:blip>
          <a:srcRect b="8281" l="4571" r="3811" t="7472"/>
          <a:stretch/>
        </p:blipFill>
        <p:spPr>
          <a:xfrm>
            <a:off x="4449850" y="1698725"/>
            <a:ext cx="3899650" cy="22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Push, pull e commit</a:t>
            </a:r>
            <a:endParaRPr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1107450" y="794475"/>
            <a:ext cx="6639600" cy="41181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75" y="784713"/>
            <a:ext cx="6308958" cy="41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1285975" y="2699613"/>
            <a:ext cx="83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Verdana"/>
                <a:ea typeface="Verdana"/>
                <a:cs typeface="Verdana"/>
                <a:sym typeface="Verdana"/>
              </a:rPr>
              <a:t>Commit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5682600" y="1507313"/>
            <a:ext cx="83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Verdana"/>
                <a:ea typeface="Verdana"/>
                <a:cs typeface="Verdana"/>
                <a:sym typeface="Verdana"/>
              </a:rPr>
              <a:t>Commit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Flusso di sviluppo</a:t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7" name="Google Shape;237;p36"/>
          <p:cNvSpPr txBox="1"/>
          <p:nvPr>
            <p:ph idx="4294967295" type="subTitle"/>
          </p:nvPr>
        </p:nvSpPr>
        <p:spPr>
          <a:xfrm>
            <a:off x="311700" y="963375"/>
            <a:ext cx="2797200" cy="4743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lt1"/>
                </a:solidFill>
              </a:rPr>
              <a:t>Creo un account GitHub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36"/>
          <p:cNvSpPr txBox="1"/>
          <p:nvPr>
            <p:ph idx="4294967295" type="subTitle"/>
          </p:nvPr>
        </p:nvSpPr>
        <p:spPr>
          <a:xfrm>
            <a:off x="2187000" y="1830150"/>
            <a:ext cx="2797200" cy="6918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942">
                <a:solidFill>
                  <a:schemeClr val="lt1"/>
                </a:solidFill>
              </a:rPr>
              <a:t>Creo una cartella locale in cui salvare i progetti</a:t>
            </a:r>
            <a:endParaRPr sz="1942">
              <a:solidFill>
                <a:schemeClr val="lt1"/>
              </a:solidFill>
            </a:endParaRPr>
          </a:p>
        </p:txBody>
      </p:sp>
      <p:sp>
        <p:nvSpPr>
          <p:cNvPr id="239" name="Google Shape;239;p36"/>
          <p:cNvSpPr txBox="1"/>
          <p:nvPr>
            <p:ph idx="4294967295" type="subTitle"/>
          </p:nvPr>
        </p:nvSpPr>
        <p:spPr>
          <a:xfrm>
            <a:off x="3925275" y="2876625"/>
            <a:ext cx="2797200" cy="6918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942">
                <a:solidFill>
                  <a:schemeClr val="lt1"/>
                </a:solidFill>
              </a:rPr>
              <a:t>Con PyCharm modifico e creo file nella cartella locale</a:t>
            </a:r>
            <a:endParaRPr sz="1942">
              <a:solidFill>
                <a:schemeClr val="lt1"/>
              </a:solidFill>
            </a:endParaRPr>
          </a:p>
        </p:txBody>
      </p:sp>
      <p:sp>
        <p:nvSpPr>
          <p:cNvPr id="240" name="Google Shape;240;p36"/>
          <p:cNvSpPr txBox="1"/>
          <p:nvPr>
            <p:ph idx="4294967295" type="subTitle"/>
          </p:nvPr>
        </p:nvSpPr>
        <p:spPr>
          <a:xfrm>
            <a:off x="5745600" y="3931500"/>
            <a:ext cx="2797200" cy="6918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942">
                <a:solidFill>
                  <a:schemeClr val="lt1"/>
                </a:solidFill>
              </a:rPr>
              <a:t>Con GitHub Desktop aggiorno il repository online</a:t>
            </a:r>
            <a:endParaRPr sz="1942">
              <a:solidFill>
                <a:schemeClr val="lt1"/>
              </a:solidFill>
            </a:endParaRPr>
          </a:p>
        </p:txBody>
      </p:sp>
      <p:cxnSp>
        <p:nvCxnSpPr>
          <p:cNvPr id="241" name="Google Shape;241;p36"/>
          <p:cNvCxnSpPr>
            <a:stCxn id="237" idx="2"/>
            <a:endCxn id="238" idx="1"/>
          </p:cNvCxnSpPr>
          <p:nvPr/>
        </p:nvCxnSpPr>
        <p:spPr>
          <a:xfrm flipH="1" rot="-5400000">
            <a:off x="1579500" y="1568475"/>
            <a:ext cx="738300" cy="476700"/>
          </a:xfrm>
          <a:prstGeom prst="bentConnector2">
            <a:avLst/>
          </a:prstGeom>
          <a:noFill/>
          <a:ln cap="flat" cmpd="sng" w="28575">
            <a:solidFill>
              <a:srgbClr val="FFD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6"/>
          <p:cNvCxnSpPr>
            <a:stCxn id="238" idx="2"/>
            <a:endCxn id="239" idx="1"/>
          </p:cNvCxnSpPr>
          <p:nvPr/>
        </p:nvCxnSpPr>
        <p:spPr>
          <a:xfrm flipH="1" rot="-5400000">
            <a:off x="3405150" y="2702400"/>
            <a:ext cx="700500" cy="339600"/>
          </a:xfrm>
          <a:prstGeom prst="bentConnector2">
            <a:avLst/>
          </a:prstGeom>
          <a:noFill/>
          <a:ln cap="flat" cmpd="sng" w="28575">
            <a:solidFill>
              <a:srgbClr val="FFD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6"/>
          <p:cNvCxnSpPr>
            <a:stCxn id="239" idx="2"/>
            <a:endCxn id="240" idx="1"/>
          </p:cNvCxnSpPr>
          <p:nvPr/>
        </p:nvCxnSpPr>
        <p:spPr>
          <a:xfrm flipH="1" rot="-5400000">
            <a:off x="5180325" y="3711975"/>
            <a:ext cx="708900" cy="421800"/>
          </a:xfrm>
          <a:prstGeom prst="bentConnector2">
            <a:avLst/>
          </a:prstGeom>
          <a:noFill/>
          <a:ln cap="flat" cmpd="sng" w="28575">
            <a:solidFill>
              <a:srgbClr val="FFD343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900" y="1007181"/>
            <a:ext cx="386698" cy="38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875" y="18897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 rotWithShape="1">
          <a:blip r:embed="rId5">
            <a:alphaModFix/>
          </a:blip>
          <a:srcRect b="43092" l="11663" r="75817" t="40216"/>
          <a:stretch/>
        </p:blipFill>
        <p:spPr>
          <a:xfrm>
            <a:off x="6870925" y="2984175"/>
            <a:ext cx="476700" cy="4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88650" y="4021912"/>
            <a:ext cx="510975" cy="51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36"/>
          <p:cNvCxnSpPr>
            <a:endCxn id="246" idx="3"/>
          </p:cNvCxnSpPr>
          <p:nvPr/>
        </p:nvCxnSpPr>
        <p:spPr>
          <a:xfrm flipH="1" rot="5400000">
            <a:off x="7293475" y="3276675"/>
            <a:ext cx="702900" cy="594600"/>
          </a:xfrm>
          <a:prstGeom prst="bentConnector2">
            <a:avLst/>
          </a:prstGeom>
          <a:noFill/>
          <a:ln cap="flat" cmpd="sng" w="28575">
            <a:solidFill>
              <a:srgbClr val="FFD343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Iniziamo con…</a:t>
            </a:r>
            <a:endParaRPr/>
          </a:p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277200" y="92975"/>
            <a:ext cx="8866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Scrivere uno script in Python che:</a:t>
            </a:r>
            <a:endParaRPr sz="1800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Scrive nel terminale </a:t>
            </a:r>
            <a:r>
              <a:rPr b="1" lang="it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“MITS - UDINE”</a:t>
            </a:r>
            <a:endParaRPr b="1" sz="1800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Fa inserire un numero all’utente e lo salva in una variabile chiamata </a:t>
            </a:r>
            <a:r>
              <a:rPr b="1" lang="it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1800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Se </a:t>
            </a:r>
            <a:r>
              <a:rPr b="1" lang="it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it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 è 0, scrive nel terminale </a:t>
            </a:r>
            <a:r>
              <a:rPr b="1" lang="it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“Ho finito”</a:t>
            </a:r>
            <a:r>
              <a:rPr lang="it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, altrimenti scrive a video il nome dello sviluppatore</a:t>
            </a:r>
            <a:endParaRPr sz="1800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Se si è capaci, il nome dello sviluppatore viene scritto </a:t>
            </a:r>
            <a:r>
              <a:rPr b="1" lang="it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it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 volte</a:t>
            </a:r>
            <a:endParaRPr sz="1800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0" y="4451725"/>
            <a:ext cx="4572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6"/>
                </a:solidFill>
              </a:rPr>
              <a:t>Il nome: Monty Python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113" y="0"/>
            <a:ext cx="4379775" cy="43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4451725"/>
            <a:ext cx="4572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6"/>
                </a:solidFill>
              </a:rPr>
              <a:t>Fonte:</a:t>
            </a:r>
            <a:r>
              <a:rPr lang="it"/>
              <a:t> </a:t>
            </a:r>
            <a:r>
              <a:rPr lang="it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 Overflow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1321" l="740" r="1812" t="1487"/>
          <a:stretch/>
        </p:blipFill>
        <p:spPr>
          <a:xfrm>
            <a:off x="1170450" y="76200"/>
            <a:ext cx="6803100" cy="4328824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0" y="4451725"/>
            <a:ext cx="4572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6"/>
                </a:solidFill>
              </a:rPr>
              <a:t>Fonte:</a:t>
            </a:r>
            <a:r>
              <a:rPr lang="it"/>
              <a:t> </a:t>
            </a:r>
            <a:r>
              <a:rPr lang="it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TIOBE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25" y="336175"/>
            <a:ext cx="8696325" cy="363855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9" name="Google Shape;89;p18"/>
          <p:cNvCxnSpPr/>
          <p:nvPr/>
        </p:nvCxnSpPr>
        <p:spPr>
          <a:xfrm flipH="1" rot="10800000">
            <a:off x="7303450" y="2365575"/>
            <a:ext cx="1616700" cy="7362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0" y="4451725"/>
            <a:ext cx="4572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6"/>
                </a:solidFill>
              </a:rPr>
              <a:t>Fonte: </a:t>
            </a:r>
            <a:r>
              <a:rPr lang="it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dev.to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5250" y="160800"/>
            <a:ext cx="4833501" cy="4146924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Cosa installare?</a:t>
            </a:r>
            <a:endParaRPr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28375"/>
            <a:ext cx="808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020"/>
              <a:t>Per installare e sviluppare con Python occorrono…</a:t>
            </a:r>
            <a:endParaRPr b="1" sz="2020"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9" name="Google Shape;109;p21">
            <a:hlinkClick r:id="rId3"/>
          </p:cNvPr>
          <p:cNvSpPr txBox="1"/>
          <p:nvPr>
            <p:ph idx="4294967295" type="subTitle"/>
          </p:nvPr>
        </p:nvSpPr>
        <p:spPr>
          <a:xfrm>
            <a:off x="311700" y="912925"/>
            <a:ext cx="3991500" cy="4863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3.10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21">
            <a:hlinkClick r:id="rId5"/>
          </p:cNvPr>
          <p:cNvSpPr txBox="1"/>
          <p:nvPr>
            <p:ph idx="4294967295" type="subTitle"/>
          </p:nvPr>
        </p:nvSpPr>
        <p:spPr>
          <a:xfrm>
            <a:off x="4403921" y="912925"/>
            <a:ext cx="3991500" cy="4863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PyCharm - Community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21"/>
          <p:cNvSpPr txBox="1"/>
          <p:nvPr>
            <p:ph idx="4294967295" type="subTitle"/>
          </p:nvPr>
        </p:nvSpPr>
        <p:spPr>
          <a:xfrm>
            <a:off x="276575" y="4142425"/>
            <a:ext cx="4026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Il programma da installare nel PC per interpretare gli script</a:t>
            </a:r>
            <a:endParaRPr/>
          </a:p>
        </p:txBody>
      </p:sp>
      <p:sp>
        <p:nvSpPr>
          <p:cNvPr id="112" name="Google Shape;112;p21"/>
          <p:cNvSpPr txBox="1"/>
          <p:nvPr>
            <p:ph idx="4294967295" type="subTitle"/>
          </p:nvPr>
        </p:nvSpPr>
        <p:spPr>
          <a:xfrm>
            <a:off x="4403925" y="4142425"/>
            <a:ext cx="399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L’ambiente di sviluppo per programmare in Python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5125" y="2266000"/>
            <a:ext cx="27622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6800" y="1696550"/>
            <a:ext cx="1825725" cy="19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6325" y="993291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16250" y="993291"/>
            <a:ext cx="7810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28375"/>
            <a:ext cx="808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020"/>
              <a:t>Nel frattempo…</a:t>
            </a:r>
            <a:endParaRPr b="1" sz="2020"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3" name="Google Shape;123;p22">
            <a:hlinkClick r:id="rId3"/>
          </p:cNvPr>
          <p:cNvSpPr txBox="1"/>
          <p:nvPr>
            <p:ph idx="4294967295" type="subTitle"/>
          </p:nvPr>
        </p:nvSpPr>
        <p:spPr>
          <a:xfrm>
            <a:off x="346075" y="753250"/>
            <a:ext cx="8049300" cy="4863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lt1"/>
                </a:solidFill>
              </a:rPr>
              <a:t>online-python.com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2"/>
          <p:cNvSpPr txBox="1"/>
          <p:nvPr>
            <p:ph idx="4294967295" type="subTitle"/>
          </p:nvPr>
        </p:nvSpPr>
        <p:spPr>
          <a:xfrm>
            <a:off x="253525" y="4264225"/>
            <a:ext cx="814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Questo è uno dei tanti ambienti di programmazione online per Python, utile per imparare e testare al volo del codice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675" y="1329675"/>
            <a:ext cx="5718637" cy="284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4325" y="837266"/>
            <a:ext cx="7810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689250" y="891425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yth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