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40ced65a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40ced65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40ced65a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40ced65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0ced65a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0ced65a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78347b8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78347b8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78347b80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78347b80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78347b80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78347b80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78347b80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78347b80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78347b800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78347b80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aaf6e74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aaf6e74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aaf6e740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aaf6e740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0ced65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0ced65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0ced65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0ced65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40ced65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40ced65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0ced65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40ced65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40ced65a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40ced65a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40ced65a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40ced65a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  <a:effectLst>
            <a:outerShdw blurRad="71438" rotWithShape="0" algn="bl" dir="2700000" dist="285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ercizio">
  <p:cSld name="BLANK_1">
    <p:bg>
      <p:bgPr>
        <a:gradFill>
          <a:gsLst>
            <a:gs pos="0">
              <a:srgbClr val="FFEBA9"/>
            </a:gs>
            <a:gs pos="17000">
              <a:srgbClr val="FFDF76"/>
            </a:gs>
            <a:gs pos="100000">
              <a:srgbClr val="FFD343"/>
            </a:gs>
          </a:gsLst>
          <a:lin ang="5400012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442774"/>
            <a:ext cx="862699" cy="7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⋙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♯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⋙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E415E"/>
            </a:gs>
            <a:gs pos="20000">
              <a:srgbClr val="254E71"/>
            </a:gs>
            <a:gs pos="100000">
              <a:srgbClr val="2B5B84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769175"/>
            <a:ext cx="82377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Char char="⋙"/>
              <a:defRPr sz="1800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♯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343"/>
              </a:buClr>
              <a:buSzPts val="1400"/>
              <a:buFont typeface="Courier New"/>
              <a:buChar char="■"/>
              <a:defRPr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  <a:ln cap="flat" cmpd="sng" w="9525">
            <a:solidFill>
              <a:srgbClr val="18334B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3000000" dist="38100">
              <a:srgbClr val="000000">
                <a:alpha val="4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Courier New"/>
              <a:buNone/>
              <a:defRPr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flipH="1">
            <a:off x="8595300" y="4663225"/>
            <a:ext cx="548700" cy="486600"/>
          </a:xfrm>
          <a:prstGeom prst="flowChartDelay">
            <a:avLst/>
          </a:prstGeom>
          <a:gradFill>
            <a:gsLst>
              <a:gs pos="0">
                <a:srgbClr val="FFEBA9"/>
              </a:gs>
              <a:gs pos="11000">
                <a:srgbClr val="FFDF76"/>
              </a:gs>
              <a:gs pos="100000">
                <a:srgbClr val="FFD343"/>
              </a:gs>
            </a:gsLst>
            <a:lin ang="5400012" scaled="0"/>
          </a:gradFill>
          <a:ln>
            <a:noFill/>
          </a:ln>
          <a:effectLst>
            <a:outerShdw blurRad="57150" rotWithShape="0" algn="bl" dir="12960000" dist="3810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python/python_strings_methods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Corso Python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Sintassi e variabili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273600" y="4681800"/>
            <a:ext cx="25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Andrea Bidinost</a:t>
            </a:r>
            <a:endParaRPr sz="1800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Operazioni sui Numbers</a:t>
            </a:r>
            <a:endParaRPr sz="2500"/>
          </a:p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2" name="Google Shape;122;p23"/>
          <p:cNvSpPr txBox="1"/>
          <p:nvPr>
            <p:ph idx="4294967295" type="subTitle"/>
          </p:nvPr>
        </p:nvSpPr>
        <p:spPr>
          <a:xfrm>
            <a:off x="330450" y="843625"/>
            <a:ext cx="82422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⋙"/>
            </a:pPr>
            <a:r>
              <a:rPr lang="it"/>
              <a:t>x </a:t>
            </a:r>
            <a:r>
              <a:rPr lang="it">
                <a:solidFill>
                  <a:srgbClr val="FFD343"/>
                </a:solidFill>
              </a:rPr>
              <a:t>+</a:t>
            </a:r>
            <a:r>
              <a:rPr lang="it"/>
              <a:t> y, x </a:t>
            </a:r>
            <a:r>
              <a:rPr lang="it">
                <a:solidFill>
                  <a:srgbClr val="FFD343"/>
                </a:solidFill>
              </a:rPr>
              <a:t>- </a:t>
            </a:r>
            <a:r>
              <a:rPr lang="it"/>
              <a:t>y, x </a:t>
            </a:r>
            <a:r>
              <a:rPr lang="it">
                <a:solidFill>
                  <a:srgbClr val="FFD343"/>
                </a:solidFill>
              </a:rPr>
              <a:t>* </a:t>
            </a:r>
            <a:r>
              <a:rPr lang="it"/>
              <a:t>y, x </a:t>
            </a:r>
            <a:r>
              <a:rPr lang="it">
                <a:solidFill>
                  <a:srgbClr val="FFD343"/>
                </a:solidFill>
              </a:rPr>
              <a:t>/ </a:t>
            </a:r>
            <a:r>
              <a:rPr lang="it"/>
              <a:t>y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⋙"/>
            </a:pPr>
            <a:r>
              <a:rPr lang="it"/>
              <a:t>x </a:t>
            </a:r>
            <a:r>
              <a:rPr lang="it">
                <a:solidFill>
                  <a:srgbClr val="FFD343"/>
                </a:solidFill>
              </a:rPr>
              <a:t>%</a:t>
            </a:r>
            <a:r>
              <a:rPr lang="it"/>
              <a:t> y (modulo, resto della divisione tra x e y)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⋙"/>
            </a:pPr>
            <a:r>
              <a:rPr lang="it"/>
              <a:t>x </a:t>
            </a:r>
            <a:r>
              <a:rPr lang="it">
                <a:solidFill>
                  <a:srgbClr val="FFD343"/>
                </a:solidFill>
              </a:rPr>
              <a:t>**</a:t>
            </a:r>
            <a:r>
              <a:rPr lang="it"/>
              <a:t> y (potenza, x elevato alla y)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⋙"/>
            </a:pPr>
            <a:r>
              <a:rPr lang="it"/>
              <a:t>x </a:t>
            </a:r>
            <a:r>
              <a:rPr lang="it">
                <a:solidFill>
                  <a:srgbClr val="FFD343"/>
                </a:solidFill>
              </a:rPr>
              <a:t>//</a:t>
            </a:r>
            <a:r>
              <a:rPr lang="it"/>
              <a:t> y (divisione intera con troncamento)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Operazioni su Boolean</a:t>
            </a:r>
            <a:endParaRPr sz="2500"/>
          </a:p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9" name="Google Shape;129;p24"/>
          <p:cNvSpPr txBox="1"/>
          <p:nvPr>
            <p:ph idx="4294967295" type="subTitle"/>
          </p:nvPr>
        </p:nvSpPr>
        <p:spPr>
          <a:xfrm>
            <a:off x="330450" y="843625"/>
            <a:ext cx="82422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⋙"/>
            </a:pPr>
            <a:r>
              <a:rPr lang="it"/>
              <a:t>A </a:t>
            </a:r>
            <a:r>
              <a:rPr lang="it">
                <a:solidFill>
                  <a:srgbClr val="FFD343"/>
                </a:solidFill>
              </a:rPr>
              <a:t>and </a:t>
            </a:r>
            <a:r>
              <a:rPr lang="it"/>
              <a:t>B (vero se entrambi veri)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⋙"/>
            </a:pPr>
            <a:r>
              <a:rPr lang="it"/>
              <a:t>A </a:t>
            </a:r>
            <a:r>
              <a:rPr lang="it">
                <a:solidFill>
                  <a:srgbClr val="FFD343"/>
                </a:solidFill>
              </a:rPr>
              <a:t>or </a:t>
            </a:r>
            <a:r>
              <a:rPr lang="it"/>
              <a:t>B (vero se almeno uno è vero)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⋙"/>
            </a:pPr>
            <a:r>
              <a:rPr lang="it">
                <a:solidFill>
                  <a:srgbClr val="FFD343"/>
                </a:solidFill>
              </a:rPr>
              <a:t>not</a:t>
            </a:r>
            <a:r>
              <a:rPr lang="it">
                <a:solidFill>
                  <a:srgbClr val="FFD343"/>
                </a:solidFill>
              </a:rPr>
              <a:t> </a:t>
            </a:r>
            <a:r>
              <a:rPr lang="it"/>
              <a:t>A (opposto di A)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Operazioni su Stringhe</a:t>
            </a:r>
            <a:endParaRPr sz="2500"/>
          </a:p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175" y="835200"/>
            <a:ext cx="7177250" cy="41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String e Number</a:t>
            </a:r>
            <a:endParaRPr sz="2500"/>
          </a:p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3" name="Google Shape;143;p26"/>
          <p:cNvSpPr txBox="1"/>
          <p:nvPr>
            <p:ph idx="4294967295" type="subTitle"/>
          </p:nvPr>
        </p:nvSpPr>
        <p:spPr>
          <a:xfrm>
            <a:off x="330450" y="843625"/>
            <a:ext cx="82422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volte è utile </a:t>
            </a:r>
            <a:r>
              <a:rPr lang="it">
                <a:solidFill>
                  <a:srgbClr val="FFD343"/>
                </a:solidFill>
              </a:rPr>
              <a:t>trasformare </a:t>
            </a:r>
            <a:r>
              <a:rPr lang="it"/>
              <a:t>stringhe in numeri e viceversa. Questa operazione si chiama </a:t>
            </a:r>
            <a:r>
              <a:rPr lang="it">
                <a:solidFill>
                  <a:srgbClr val="FFD343"/>
                </a:solidFill>
              </a:rPr>
              <a:t>type cast</a:t>
            </a:r>
            <a:r>
              <a:rPr lang="it"/>
              <a:t>.</a:t>
            </a:r>
            <a:endParaRPr/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Se l’utente inserisce qualcosa nel terminale, questo è interpretato </a:t>
            </a:r>
            <a:r>
              <a:rPr lang="it">
                <a:solidFill>
                  <a:srgbClr val="FFD343"/>
                </a:solidFill>
              </a:rPr>
              <a:t>sempre come una stringa</a:t>
            </a:r>
            <a:r>
              <a:rPr lang="it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Esempi di type cast</a:t>
            </a:r>
            <a:endParaRPr sz="2500"/>
          </a:p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00" y="972900"/>
            <a:ext cx="8185800" cy="36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Convertire l’input da stringa a numero</a:t>
            </a:r>
            <a:endParaRPr sz="2500"/>
          </a:p>
        </p:txBody>
      </p:sp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8550"/>
            <a:ext cx="8242200" cy="32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155650" y="58225"/>
            <a:ext cx="83625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SIMULATORE DI CODICE FISCALE</a:t>
            </a:r>
            <a:endParaRPr b="1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Scrivere uno script in cui l’utente inserisce: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Char char="●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Char char="●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cognome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Char char="●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data di nascita (nel formato 19/04/2001)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Char char="●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comune di nascita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Lo script stamperà nel terminale due codici fiscali particolari.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Il primo è formato da: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AutoNum type="arabicPeriod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Prima lettera del nome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AutoNum type="arabicPeriod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Ultima lettera del cognome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AutoNum type="arabicPeriod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La lettera “X”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AutoNum type="arabicPeriod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Il nome del comune di nascita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Il secondo è formato da: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AutoNum type="arabicPeriod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Prime 3 lettere del nome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AutoNum type="arabicPeriod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Ultime 3 lettere del cognome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AutoNum type="arabicPeriod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Giorno di nascita + 50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Operazioni sulle stringhe</a:t>
            </a:r>
            <a:endParaRPr sz="2500"/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0" name="Google Shape;170;p30"/>
          <p:cNvSpPr txBox="1"/>
          <p:nvPr>
            <p:ph idx="4294967295" type="subTitle"/>
          </p:nvPr>
        </p:nvSpPr>
        <p:spPr>
          <a:xfrm>
            <a:off x="311700" y="1162000"/>
            <a:ext cx="8242200" cy="28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questo sito si possono trovare e testare tutte le operazioni che si possono effettuare sulle stringhe.</a:t>
            </a:r>
            <a:endParaRPr/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FFD34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W3 - Python String Methods</a:t>
            </a:r>
            <a:endParaRPr>
              <a:solidFill>
                <a:srgbClr val="FFD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scrivere in Python</a:t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Le regole del codice</a:t>
            </a:r>
            <a:endParaRPr sz="2500"/>
          </a:p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4" name="Google Shape;74;p16"/>
          <p:cNvSpPr txBox="1"/>
          <p:nvPr>
            <p:ph idx="4294967295" type="subTitle"/>
          </p:nvPr>
        </p:nvSpPr>
        <p:spPr>
          <a:xfrm>
            <a:off x="330450" y="843625"/>
            <a:ext cx="82422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⋙"/>
            </a:pPr>
            <a:r>
              <a:rPr lang="it"/>
              <a:t>Ogni riga è un’istruzione</a:t>
            </a:r>
            <a:endParaRPr/>
          </a:p>
          <a:p>
            <a:pPr indent="-31718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⋙"/>
            </a:pPr>
            <a:r>
              <a:rPr lang="it">
                <a:solidFill>
                  <a:srgbClr val="FFD343"/>
                </a:solidFill>
              </a:rPr>
              <a:t>NON </a:t>
            </a:r>
            <a:r>
              <a:rPr lang="it"/>
              <a:t>serve il “</a:t>
            </a:r>
            <a:r>
              <a:rPr lang="it">
                <a:solidFill>
                  <a:srgbClr val="FFD343"/>
                </a:solidFill>
              </a:rPr>
              <a:t>;</a:t>
            </a:r>
            <a:r>
              <a:rPr lang="it"/>
              <a:t>” alla fine della riga</a:t>
            </a:r>
            <a:endParaRPr/>
          </a:p>
          <a:p>
            <a:pPr indent="-31718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⋙"/>
            </a:pPr>
            <a:r>
              <a:rPr lang="it">
                <a:solidFill>
                  <a:srgbClr val="FFD343"/>
                </a:solidFill>
              </a:rPr>
              <a:t>NON </a:t>
            </a:r>
            <a:r>
              <a:rPr lang="it"/>
              <a:t>esistono le parentesi graffe “</a:t>
            </a:r>
            <a:r>
              <a:rPr lang="it">
                <a:solidFill>
                  <a:srgbClr val="FFD343"/>
                </a:solidFill>
              </a:rPr>
              <a:t>{ }</a:t>
            </a:r>
            <a:r>
              <a:rPr lang="it"/>
              <a:t>” (o meglio, si usano per altro)</a:t>
            </a:r>
            <a:endParaRPr/>
          </a:p>
          <a:p>
            <a:pPr indent="-31718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⋙"/>
            </a:pPr>
            <a:r>
              <a:rPr lang="it">
                <a:solidFill>
                  <a:srgbClr val="FFD343"/>
                </a:solidFill>
              </a:rPr>
              <a:t>NON </a:t>
            </a:r>
            <a:r>
              <a:rPr lang="it"/>
              <a:t>c’è differenza tra le virgolette doppie o singole (</a:t>
            </a:r>
            <a:r>
              <a:rPr lang="it">
                <a:solidFill>
                  <a:srgbClr val="FFD343"/>
                </a:solidFill>
              </a:rPr>
              <a:t>“” ‘’</a:t>
            </a:r>
            <a:r>
              <a:rPr lang="it"/>
              <a:t>)</a:t>
            </a:r>
            <a:endParaRPr/>
          </a:p>
          <a:p>
            <a:pPr indent="-31718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⋙"/>
            </a:pPr>
            <a:r>
              <a:rPr lang="it"/>
              <a:t>Quando si crea una variabile </a:t>
            </a:r>
            <a:r>
              <a:rPr lang="it">
                <a:solidFill>
                  <a:srgbClr val="FFD343"/>
                </a:solidFill>
              </a:rPr>
              <a:t>NON </a:t>
            </a:r>
            <a:r>
              <a:rPr lang="it"/>
              <a:t>serve specificarne il tipo…in effetti non serve nemmeno una riga solo per crearla</a:t>
            </a:r>
            <a:endParaRPr/>
          </a:p>
          <a:p>
            <a:pPr indent="-31718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⋙"/>
            </a:pPr>
            <a:r>
              <a:rPr lang="it"/>
              <a:t>Il codice va indentato con le tabulazioni (tasto </a:t>
            </a:r>
            <a:r>
              <a:rPr lang="it">
                <a:solidFill>
                  <a:srgbClr val="FFD343"/>
                </a:solidFill>
              </a:rPr>
              <a:t>TAB</a:t>
            </a:r>
            <a:r>
              <a:rPr lang="it"/>
              <a:t>)</a:t>
            </a:r>
            <a:endParaRPr/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Tutto questo dovrebbe </a:t>
            </a:r>
            <a:r>
              <a:rPr lang="it">
                <a:solidFill>
                  <a:srgbClr val="FFD343"/>
                </a:solidFill>
              </a:rPr>
              <a:t>semplificare </a:t>
            </a:r>
            <a:r>
              <a:rPr lang="it"/>
              <a:t>la vita allo sviluppatore e rendere il codice più </a:t>
            </a:r>
            <a:r>
              <a:rPr lang="it">
                <a:solidFill>
                  <a:srgbClr val="FFD343"/>
                </a:solidFill>
              </a:rPr>
              <a:t>leggibile</a:t>
            </a:r>
            <a:endParaRPr>
              <a:solidFill>
                <a:srgbClr val="FFD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I commenti</a:t>
            </a:r>
            <a:endParaRPr sz="2500"/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1" name="Google Shape;81;p17"/>
          <p:cNvSpPr txBox="1"/>
          <p:nvPr>
            <p:ph idx="4294967295" type="subTitle"/>
          </p:nvPr>
        </p:nvSpPr>
        <p:spPr>
          <a:xfrm>
            <a:off x="330450" y="843625"/>
            <a:ext cx="82422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rendere più comprensibile il codice è possibile inserire delle righe di commento.</a:t>
            </a:r>
            <a:endParaRPr/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 commenti che iniziano con il cancelletto </a:t>
            </a:r>
            <a:r>
              <a:rPr lang="it">
                <a:solidFill>
                  <a:srgbClr val="FFD343"/>
                </a:solidFill>
              </a:rPr>
              <a:t># </a:t>
            </a:r>
            <a:r>
              <a:rPr lang="it"/>
              <a:t>occupano una sola riga.</a:t>
            </a:r>
            <a:endParaRPr/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 commenti che iniziano con tre apici singoli </a:t>
            </a:r>
            <a:r>
              <a:rPr lang="it">
                <a:solidFill>
                  <a:srgbClr val="FFD343"/>
                </a:solidFill>
              </a:rPr>
              <a:t>‘‘‘</a:t>
            </a:r>
            <a:r>
              <a:rPr lang="it"/>
              <a:t> e terminano con </a:t>
            </a:r>
            <a:r>
              <a:rPr lang="it">
                <a:solidFill>
                  <a:srgbClr val="FFD343"/>
                </a:solidFill>
              </a:rPr>
              <a:t>‘‘‘</a:t>
            </a:r>
            <a:r>
              <a:rPr lang="it"/>
              <a:t> possono occupare più linee.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I commenti</a:t>
            </a:r>
            <a:endParaRPr sz="2500"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33" y="850175"/>
            <a:ext cx="7544950" cy="41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variabili</a:t>
            </a:r>
            <a:endParaRPr/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Cos’è una variabile</a:t>
            </a:r>
            <a:endParaRPr sz="2500"/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idx="4294967295" type="subTitle"/>
          </p:nvPr>
        </p:nvSpPr>
        <p:spPr>
          <a:xfrm>
            <a:off x="330450" y="843625"/>
            <a:ext cx="82422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variabile è un oggetto virtuale in cui possiamo memorizzare un’informazione.</a:t>
            </a:r>
            <a:endParaRPr/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Più tecnicamente, è una zona di memoria a cui viene assegnato un nome.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Creazione di una variabile</a:t>
            </a:r>
            <a:endParaRPr sz="2500"/>
          </a:p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25" y="904525"/>
            <a:ext cx="7592150" cy="3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128375"/>
            <a:ext cx="824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/>
              <a:t>Il tipo delle variabili</a:t>
            </a:r>
            <a:endParaRPr sz="2500"/>
          </a:p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4294967295" type="subTitle"/>
          </p:nvPr>
        </p:nvSpPr>
        <p:spPr>
          <a:xfrm>
            <a:off x="330450" y="843625"/>
            <a:ext cx="82422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Ogni variabile contiene un’informazione di un certo tipo.</a:t>
            </a:r>
            <a:endParaRPr/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 principali tipi sono:</a:t>
            </a:r>
            <a:endParaRPr/>
          </a:p>
          <a:p>
            <a:pPr indent="-30861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⋙"/>
            </a:pPr>
            <a:r>
              <a:rPr lang="it"/>
              <a:t>Number</a:t>
            </a:r>
            <a:endParaRPr/>
          </a:p>
          <a:p>
            <a:pPr indent="-29083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♯"/>
            </a:pPr>
            <a:r>
              <a:rPr lang="it"/>
              <a:t>Integer</a:t>
            </a:r>
            <a:endParaRPr/>
          </a:p>
          <a:p>
            <a:pPr indent="-29083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♯"/>
            </a:pPr>
            <a:r>
              <a:rPr lang="it"/>
              <a:t>Float</a:t>
            </a:r>
            <a:endParaRPr/>
          </a:p>
          <a:p>
            <a:pPr indent="-29083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♯"/>
            </a:pPr>
            <a:r>
              <a:rPr lang="it"/>
              <a:t>Complex</a:t>
            </a:r>
            <a:endParaRPr/>
          </a:p>
          <a:p>
            <a:pPr indent="-30861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⋙"/>
            </a:pPr>
            <a:r>
              <a:rPr lang="it"/>
              <a:t>String</a:t>
            </a:r>
            <a:endParaRPr/>
          </a:p>
          <a:p>
            <a:pPr indent="-30861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⋙"/>
            </a:pPr>
            <a:r>
              <a:rPr lang="it"/>
              <a:t>Boolean</a:t>
            </a:r>
            <a:endParaRPr/>
          </a:p>
          <a:p>
            <a:pPr indent="-30861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D343"/>
              </a:buClr>
              <a:buSzPct val="100000"/>
              <a:buChar char="⋙"/>
            </a:pPr>
            <a:r>
              <a:rPr lang="it">
                <a:solidFill>
                  <a:srgbClr val="FFD343"/>
                </a:solidFill>
              </a:rPr>
              <a:t>List (più avanti)</a:t>
            </a:r>
            <a:endParaRPr>
              <a:solidFill>
                <a:srgbClr val="FFD343"/>
              </a:solidFill>
            </a:endParaRPr>
          </a:p>
          <a:p>
            <a:pPr indent="-30861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D343"/>
              </a:buClr>
              <a:buSzPct val="100000"/>
              <a:buChar char="⋙"/>
            </a:pPr>
            <a:r>
              <a:rPr lang="it">
                <a:solidFill>
                  <a:srgbClr val="FFD343"/>
                </a:solidFill>
              </a:rPr>
              <a:t>Tuple (più avanti)</a:t>
            </a:r>
            <a:endParaRPr>
              <a:solidFill>
                <a:srgbClr val="FFD343"/>
              </a:solidFill>
            </a:endParaRPr>
          </a:p>
          <a:p>
            <a:pPr indent="-30861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D343"/>
              </a:buClr>
              <a:buSzPct val="100000"/>
              <a:buChar char="⋙"/>
            </a:pPr>
            <a:r>
              <a:rPr lang="it">
                <a:solidFill>
                  <a:srgbClr val="FFD343"/>
                </a:solidFill>
              </a:rPr>
              <a:t>Dictionary (più avanti)</a:t>
            </a:r>
            <a:endParaRPr>
              <a:solidFill>
                <a:srgbClr val="FFD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yth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