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 Ligh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regular.fntdata"/><Relationship Id="rId11" Type="http://schemas.openxmlformats.org/officeDocument/2006/relationships/slide" Target="slides/slide6.xml"/><Relationship Id="rId22" Type="http://schemas.openxmlformats.org/officeDocument/2006/relationships/font" Target="fonts/RobotoLight-italic.fntdata"/><Relationship Id="rId10" Type="http://schemas.openxmlformats.org/officeDocument/2006/relationships/slide" Target="slides/slide5.xml"/><Relationship Id="rId21" Type="http://schemas.openxmlformats.org/officeDocument/2006/relationships/font" Target="fonts/RobotoLigh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Ligh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833e596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833e596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833e596b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833e596b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82de6bb0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82de6bb0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82de6bb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82de6bb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82de6bb0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82de6bb0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5aaf6e740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5aaf6e740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5aaf6e740_2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5aaf6e740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82de6bb0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82de6bb0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82de6bb0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82de6bb0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82de6bb0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82de6bb0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82de6bb0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82de6bb0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82de6bb0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82de6bb0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82de6bb0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82de6bb0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gradFill>
            <a:gsLst>
              <a:gs pos="0">
                <a:srgbClr val="3776AB"/>
              </a:gs>
              <a:gs pos="100000">
                <a:srgbClr val="2D618C"/>
              </a:gs>
            </a:gsLst>
            <a:lin ang="5400012" scaled="0"/>
          </a:gradFill>
          <a:effectLst>
            <a:outerShdw blurRad="71438" rotWithShape="0" algn="bl" dir="2700000" dist="28575">
              <a:srgbClr val="000000">
                <a:alpha val="39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/>
            </a:lvl1pPr>
            <a:lvl2pPr lvl="1">
              <a:buNone/>
              <a:defRPr sz="1400"/>
            </a:lvl2pPr>
            <a:lvl3pPr lvl="2">
              <a:buNone/>
              <a:defRPr sz="1400"/>
            </a:lvl3pPr>
            <a:lvl4pPr lvl="3">
              <a:buNone/>
              <a:defRPr sz="1400"/>
            </a:lvl4pPr>
            <a:lvl5pPr lvl="4">
              <a:buNone/>
              <a:defRPr sz="1400"/>
            </a:lvl5pPr>
            <a:lvl6pPr lvl="5">
              <a:buNone/>
              <a:defRPr sz="1400"/>
            </a:lvl6pPr>
            <a:lvl7pPr lvl="6">
              <a:buNone/>
              <a:defRPr sz="1400"/>
            </a:lvl7pPr>
            <a:lvl8pPr lvl="7">
              <a:buNone/>
              <a:defRPr sz="1400"/>
            </a:lvl8pPr>
            <a:lvl9pPr lvl="8"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⋙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♯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sercizio">
  <p:cSld name="BLANK_1">
    <p:bg>
      <p:bgPr>
        <a:gradFill>
          <a:gsLst>
            <a:gs pos="0">
              <a:srgbClr val="FFEBA9"/>
            </a:gs>
            <a:gs pos="17000">
              <a:srgbClr val="FFDF76"/>
            </a:gs>
            <a:gs pos="100000">
              <a:srgbClr val="FFD343"/>
            </a:gs>
          </a:gsLst>
          <a:lin ang="5400012" scaled="0"/>
        </a:gra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53" name="Google Shape;5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442774"/>
            <a:ext cx="862699" cy="70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1917750"/>
            <a:ext cx="8520600" cy="1074900"/>
          </a:xfrm>
          <a:prstGeom prst="rect">
            <a:avLst/>
          </a:prstGeom>
          <a:gradFill>
            <a:gsLst>
              <a:gs pos="0">
                <a:srgbClr val="FFEBA9"/>
              </a:gs>
              <a:gs pos="17000">
                <a:srgbClr val="FFDF76"/>
              </a:gs>
              <a:gs pos="100000">
                <a:srgbClr val="FFD343"/>
              </a:gs>
            </a:gsLst>
            <a:lin ang="5400012" scaled="0"/>
          </a:gra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600"/>
              <a:buNone/>
              <a:defRPr sz="3600">
                <a:solidFill>
                  <a:srgbClr val="4D4D4D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600"/>
              <a:buNone/>
              <a:defRPr sz="3600">
                <a:solidFill>
                  <a:srgbClr val="4D4D4D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600"/>
              <a:buNone/>
              <a:defRPr sz="3600">
                <a:solidFill>
                  <a:srgbClr val="4D4D4D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600"/>
              <a:buNone/>
              <a:defRPr sz="3600">
                <a:solidFill>
                  <a:srgbClr val="4D4D4D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600"/>
              <a:buNone/>
              <a:defRPr sz="3600">
                <a:solidFill>
                  <a:srgbClr val="4D4D4D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600"/>
              <a:buNone/>
              <a:defRPr sz="3600">
                <a:solidFill>
                  <a:srgbClr val="4D4D4D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600"/>
              <a:buNone/>
              <a:defRPr sz="3600">
                <a:solidFill>
                  <a:srgbClr val="4D4D4D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600"/>
              <a:buNone/>
              <a:defRPr sz="3600">
                <a:solidFill>
                  <a:srgbClr val="4D4D4D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600"/>
              <a:buNone/>
              <a:defRPr sz="3600">
                <a:solidFill>
                  <a:srgbClr val="4D4D4D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/>
            </a:lvl1pPr>
            <a:lvl2pPr lvl="1">
              <a:buNone/>
              <a:defRPr sz="1400"/>
            </a:lvl2pPr>
            <a:lvl3pPr lvl="2">
              <a:buNone/>
              <a:defRPr sz="1400"/>
            </a:lvl3pPr>
            <a:lvl4pPr lvl="3">
              <a:buNone/>
              <a:defRPr sz="1400"/>
            </a:lvl4pPr>
            <a:lvl5pPr lvl="4">
              <a:buNone/>
              <a:defRPr sz="1400"/>
            </a:lvl5pPr>
            <a:lvl6pPr lvl="5">
              <a:buNone/>
              <a:defRPr sz="1400"/>
            </a:lvl6pPr>
            <a:lvl7pPr lvl="6">
              <a:buNone/>
              <a:defRPr sz="1400"/>
            </a:lvl7pPr>
            <a:lvl8pPr lvl="7">
              <a:buNone/>
              <a:defRPr sz="1400"/>
            </a:lvl8pPr>
            <a:lvl9pPr lvl="8"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769175"/>
            <a:ext cx="8231100" cy="4287600"/>
          </a:xfrm>
          <a:prstGeom prst="rect">
            <a:avLst/>
          </a:prstGeom>
          <a:gradFill>
            <a:gsLst>
              <a:gs pos="0">
                <a:srgbClr val="1E2933"/>
              </a:gs>
              <a:gs pos="98000">
                <a:srgbClr val="0F151A"/>
              </a:gs>
              <a:gs pos="100000">
                <a:schemeClr val="dk1"/>
              </a:gs>
            </a:gsLst>
            <a:path path="circle">
              <a:fillToRect b="50%" l="50%" r="50%" t="50%"/>
            </a:path>
            <a:tileRect/>
          </a:gradFill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⋙"/>
              <a:defRPr sz="1800"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♯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  <a:gradFill>
            <a:gsLst>
              <a:gs pos="0">
                <a:srgbClr val="FFEBA9"/>
              </a:gs>
              <a:gs pos="17000">
                <a:srgbClr val="FFDF76"/>
              </a:gs>
              <a:gs pos="100000">
                <a:srgbClr val="FFD343"/>
              </a:gs>
            </a:gsLst>
            <a:lin ang="5400012" scaled="0"/>
          </a:gra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/>
            </a:lvl1pPr>
            <a:lvl2pPr lvl="1">
              <a:buNone/>
              <a:defRPr sz="1400"/>
            </a:lvl2pPr>
            <a:lvl3pPr lvl="2">
              <a:buNone/>
              <a:defRPr sz="1400"/>
            </a:lvl3pPr>
            <a:lvl4pPr lvl="3">
              <a:buNone/>
              <a:defRPr sz="1400"/>
            </a:lvl4pPr>
            <a:lvl5pPr lvl="4">
              <a:buNone/>
              <a:defRPr sz="1400"/>
            </a:lvl5pPr>
            <a:lvl6pPr lvl="5">
              <a:buNone/>
              <a:defRPr sz="1400"/>
            </a:lvl6pPr>
            <a:lvl7pPr lvl="6">
              <a:buNone/>
              <a:defRPr sz="1400"/>
            </a:lvl7pPr>
            <a:lvl8pPr lvl="7">
              <a:buNone/>
              <a:defRPr sz="1400"/>
            </a:lvl8pPr>
            <a:lvl9pPr lvl="8"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12837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⋙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♯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⋙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♯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128375"/>
            <a:ext cx="8520600" cy="572700"/>
          </a:xfrm>
          <a:prstGeom prst="rect">
            <a:avLst/>
          </a:prstGeom>
          <a:gradFill>
            <a:gsLst>
              <a:gs pos="0">
                <a:srgbClr val="FFEBA9"/>
              </a:gs>
              <a:gs pos="17000">
                <a:srgbClr val="FFDF76"/>
              </a:gs>
              <a:gs pos="100000">
                <a:srgbClr val="FFD343"/>
              </a:gs>
            </a:gsLst>
            <a:lin ang="5400012" scaled="0"/>
          </a:gra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/>
            </a:lvl1pPr>
            <a:lvl2pPr lvl="1">
              <a:buNone/>
              <a:defRPr sz="1400"/>
            </a:lvl2pPr>
            <a:lvl3pPr lvl="2">
              <a:buNone/>
              <a:defRPr sz="1400"/>
            </a:lvl3pPr>
            <a:lvl4pPr lvl="3">
              <a:buNone/>
              <a:defRPr sz="1400"/>
            </a:lvl4pPr>
            <a:lvl5pPr lvl="4">
              <a:buNone/>
              <a:defRPr sz="1400"/>
            </a:lvl5pPr>
            <a:lvl6pPr lvl="5">
              <a:buNone/>
              <a:defRPr sz="1400"/>
            </a:lvl6pPr>
            <a:lvl7pPr lvl="6">
              <a:buNone/>
              <a:defRPr sz="1400"/>
            </a:lvl7pPr>
            <a:lvl8pPr lvl="7">
              <a:buNone/>
              <a:defRPr sz="1400"/>
            </a:lvl8pPr>
            <a:lvl9pPr lvl="8"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⋙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♯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/>
            </a:lvl1pPr>
            <a:lvl2pPr lvl="1">
              <a:buNone/>
              <a:defRPr sz="1400"/>
            </a:lvl2pPr>
            <a:lvl3pPr lvl="2">
              <a:buNone/>
              <a:defRPr sz="1400"/>
            </a:lvl3pPr>
            <a:lvl4pPr lvl="3">
              <a:buNone/>
              <a:defRPr sz="1400"/>
            </a:lvl4pPr>
            <a:lvl5pPr lvl="4">
              <a:buNone/>
              <a:defRPr sz="1400"/>
            </a:lvl5pPr>
            <a:lvl6pPr lvl="5">
              <a:buNone/>
              <a:defRPr sz="1400"/>
            </a:lvl6pPr>
            <a:lvl7pPr lvl="6">
              <a:buNone/>
              <a:defRPr sz="1400"/>
            </a:lvl7pPr>
            <a:lvl8pPr lvl="7">
              <a:buNone/>
              <a:defRPr sz="1400"/>
            </a:lvl8pPr>
            <a:lvl9pPr lvl="8"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⋙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♯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/>
            </a:lvl1pPr>
            <a:lvl2pPr lvl="1">
              <a:buNone/>
              <a:defRPr sz="1400"/>
            </a:lvl2pPr>
            <a:lvl3pPr lvl="2">
              <a:buNone/>
              <a:defRPr sz="1400"/>
            </a:lvl3pPr>
            <a:lvl4pPr lvl="3">
              <a:buNone/>
              <a:defRPr sz="1400"/>
            </a:lvl4pPr>
            <a:lvl5pPr lvl="4">
              <a:buNone/>
              <a:defRPr sz="1400"/>
            </a:lvl5pPr>
            <a:lvl6pPr lvl="5">
              <a:buNone/>
              <a:defRPr sz="1400"/>
            </a:lvl6pPr>
            <a:lvl7pPr lvl="6">
              <a:buNone/>
              <a:defRPr sz="1400"/>
            </a:lvl7pPr>
            <a:lvl8pPr lvl="7">
              <a:buNone/>
              <a:defRPr sz="1400"/>
            </a:lvl8pPr>
            <a:lvl9pPr lvl="8"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1E415E"/>
            </a:gs>
            <a:gs pos="20000">
              <a:srgbClr val="254E71"/>
            </a:gs>
            <a:gs pos="100000">
              <a:srgbClr val="2B5B84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311700" y="769175"/>
            <a:ext cx="8237700" cy="4287600"/>
          </a:xfrm>
          <a:prstGeom prst="rect">
            <a:avLst/>
          </a:prstGeom>
          <a:gradFill>
            <a:gsLst>
              <a:gs pos="0">
                <a:srgbClr val="1E2933"/>
              </a:gs>
              <a:gs pos="98000">
                <a:srgbClr val="0F151A"/>
              </a:gs>
              <a:gs pos="100000">
                <a:schemeClr val="dk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A611"/>
              </a:buClr>
              <a:buSzPts val="1800"/>
              <a:buFont typeface="Courier New"/>
              <a:buChar char="⋙"/>
              <a:defRPr sz="1800">
                <a:solidFill>
                  <a:srgbClr val="11A61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Courier New"/>
              <a:buChar char="♯"/>
              <a:defRPr>
                <a:solidFill>
                  <a:srgbClr val="DDDDDD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D343"/>
              </a:buClr>
              <a:buSzPts val="1400"/>
              <a:buFont typeface="Courier New"/>
              <a:buChar char="■"/>
              <a:defRPr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Courier New"/>
              <a:buChar char="●"/>
              <a:defRPr>
                <a:solidFill>
                  <a:srgbClr val="DDDDDD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Courier New"/>
              <a:buChar char="○"/>
              <a:defRPr>
                <a:solidFill>
                  <a:srgbClr val="DDDDDD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Courier New"/>
              <a:buChar char="■"/>
              <a:defRPr>
                <a:solidFill>
                  <a:srgbClr val="DDDDDD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Courier New"/>
              <a:buChar char="●"/>
              <a:defRPr>
                <a:solidFill>
                  <a:srgbClr val="DDDDDD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Courier New"/>
              <a:buChar char="○"/>
              <a:defRPr>
                <a:solidFill>
                  <a:srgbClr val="DDDDDD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Courier New"/>
              <a:buChar char="■"/>
              <a:defRPr>
                <a:solidFill>
                  <a:srgbClr val="DDDDDD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128375"/>
            <a:ext cx="8520600" cy="572700"/>
          </a:xfrm>
          <a:prstGeom prst="rect">
            <a:avLst/>
          </a:prstGeom>
          <a:gradFill>
            <a:gsLst>
              <a:gs pos="0">
                <a:srgbClr val="FFEBA9"/>
              </a:gs>
              <a:gs pos="17000">
                <a:srgbClr val="FFDF76"/>
              </a:gs>
              <a:gs pos="100000">
                <a:srgbClr val="FFD343"/>
              </a:gs>
            </a:gsLst>
            <a:lin ang="5400012" scaled="0"/>
          </a:gradFill>
          <a:ln cap="flat" cmpd="sng" w="9525">
            <a:solidFill>
              <a:srgbClr val="18334B"/>
            </a:solidFill>
            <a:prstDash val="solid"/>
            <a:round/>
            <a:headEnd len="sm" w="sm" type="none"/>
            <a:tailEnd len="sm" w="sm" type="none"/>
          </a:ln>
          <a:effectLst>
            <a:outerShdw blurRad="28575" rotWithShape="0" algn="bl" dir="3000000" dist="38100">
              <a:srgbClr val="000000">
                <a:alpha val="49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Courier New"/>
              <a:buNone/>
              <a:defRPr sz="28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Roboto Light"/>
              <a:buNone/>
              <a:defRPr sz="2800">
                <a:solidFill>
                  <a:srgbClr val="4D4D4D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Roboto Light"/>
              <a:buNone/>
              <a:defRPr sz="2800">
                <a:solidFill>
                  <a:srgbClr val="4D4D4D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Roboto Light"/>
              <a:buNone/>
              <a:defRPr sz="2800">
                <a:solidFill>
                  <a:srgbClr val="4D4D4D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Roboto Light"/>
              <a:buNone/>
              <a:defRPr sz="2800">
                <a:solidFill>
                  <a:srgbClr val="4D4D4D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Roboto Light"/>
              <a:buNone/>
              <a:defRPr sz="2800">
                <a:solidFill>
                  <a:srgbClr val="4D4D4D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Roboto Light"/>
              <a:buNone/>
              <a:defRPr sz="2800">
                <a:solidFill>
                  <a:srgbClr val="4D4D4D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Roboto Light"/>
              <a:buNone/>
              <a:defRPr sz="2800">
                <a:solidFill>
                  <a:srgbClr val="4D4D4D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Roboto Light"/>
              <a:buNone/>
              <a:defRPr sz="2800">
                <a:solidFill>
                  <a:srgbClr val="4D4D4D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flipH="1">
            <a:off x="8595300" y="4663225"/>
            <a:ext cx="548700" cy="486600"/>
          </a:xfrm>
          <a:prstGeom prst="flowChartDelay">
            <a:avLst/>
          </a:prstGeom>
          <a:gradFill>
            <a:gsLst>
              <a:gs pos="0">
                <a:srgbClr val="FFEBA9"/>
              </a:gs>
              <a:gs pos="11000">
                <a:srgbClr val="FFDF76"/>
              </a:gs>
              <a:gs pos="100000">
                <a:srgbClr val="FFD343"/>
              </a:gs>
            </a:gsLst>
            <a:lin ang="5400012" scaled="0"/>
          </a:gradFill>
          <a:ln>
            <a:noFill/>
          </a:ln>
          <a:effectLst>
            <a:outerShdw blurRad="57150" rotWithShape="0" algn="bl" dir="12960000" dist="3810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asciiart.eu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helldragon.eu/marcello/galli_python/07-Stringhe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Corso Python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Input e Output a terminale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3273600" y="4681800"/>
            <a:ext cx="259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Andrea Bidinost</a:t>
            </a:r>
            <a:endParaRPr sz="1800">
              <a:solidFill>
                <a:srgbClr val="FFD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21" name="Google Shape;121;p23"/>
          <p:cNvSpPr txBox="1"/>
          <p:nvPr/>
        </p:nvSpPr>
        <p:spPr>
          <a:xfrm>
            <a:off x="172775" y="110800"/>
            <a:ext cx="86091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 u="sng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SCRIPT 3</a:t>
            </a:r>
            <a:endParaRPr b="1" sz="1800" u="sng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Scrivere uno script che mostra a video il seguente menù: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Scegli una voce:</a:t>
            </a:r>
            <a:endParaRPr b="1"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E2933"/>
              </a:buClr>
              <a:buSzPts val="1800"/>
              <a:buFont typeface="Courier New"/>
              <a:buAutoNum type="arabicPeriod"/>
            </a:pPr>
            <a:r>
              <a:rPr b="1"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Primo</a:t>
            </a:r>
            <a:endParaRPr b="1"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E2933"/>
              </a:buClr>
              <a:buSzPts val="1800"/>
              <a:buFont typeface="Courier New"/>
              <a:buAutoNum type="arabicPeriod"/>
            </a:pPr>
            <a:r>
              <a:rPr b="1"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Secondo</a:t>
            </a:r>
            <a:endParaRPr b="1"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E2933"/>
              </a:buClr>
              <a:buSzPts val="1800"/>
              <a:buFont typeface="Courier New"/>
              <a:buAutoNum type="arabicPeriod"/>
            </a:pPr>
            <a:r>
              <a:rPr b="1"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Terzo</a:t>
            </a:r>
            <a:endParaRPr b="1"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Lo script riscriverà a video il numero digitato dall’utente.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27" name="Google Shape;127;p24"/>
          <p:cNvSpPr txBox="1"/>
          <p:nvPr/>
        </p:nvSpPr>
        <p:spPr>
          <a:xfrm>
            <a:off x="172775" y="110800"/>
            <a:ext cx="8609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 u="sng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SCRIPT 4</a:t>
            </a:r>
            <a:endParaRPr b="1" sz="1800" u="sng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Scrivere uno script che chiede all’utente di inserire due numeri con la virgola e ne mostra la media.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1917750"/>
            <a:ext cx="8520600" cy="10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Eseguire uno script da terminale</a:t>
            </a:r>
            <a:endParaRPr/>
          </a:p>
        </p:txBody>
      </p:sp>
      <p:sp>
        <p:nvSpPr>
          <p:cNvPr id="133" name="Google Shape;13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128375"/>
            <a:ext cx="8242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500"/>
              <a:t>Esecuzione da terminale</a:t>
            </a:r>
            <a:endParaRPr sz="2500"/>
          </a:p>
        </p:txBody>
      </p:sp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40" name="Google Shape;140;p26"/>
          <p:cNvSpPr txBox="1"/>
          <p:nvPr>
            <p:ph idx="4294967295" type="subTitle"/>
          </p:nvPr>
        </p:nvSpPr>
        <p:spPr>
          <a:xfrm>
            <a:off x="330450" y="843625"/>
            <a:ext cx="8242200" cy="41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11A611"/>
                </a:solidFill>
              </a:rPr>
              <a:t>Se apriamo il terminale di default del sistema operativo (Windows = prompt dei comandi, Linux = shell), ci troviamo in un ambiente che attende i nostri comandi.</a:t>
            </a:r>
            <a:endParaRPr>
              <a:solidFill>
                <a:srgbClr val="11A611"/>
              </a:solidFill>
            </a:endParaRPr>
          </a:p>
          <a:p>
            <a:pPr indent="0" lvl="0" marL="0" rtl="0" algn="just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>
                <a:solidFill>
                  <a:srgbClr val="11A611"/>
                </a:solidFill>
              </a:rPr>
              <a:t>Non ci soffermeremo su tutti i comandi possibili ma vedremo come eseguire uno script python senza utilizzare un IDE (PyCharm, python-online, etc…).</a:t>
            </a:r>
            <a:endParaRPr>
              <a:solidFill>
                <a:srgbClr val="11A61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128375"/>
            <a:ext cx="8242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500"/>
              <a:t>Esecuzione da terminale</a:t>
            </a:r>
            <a:endParaRPr sz="2500"/>
          </a:p>
        </p:txBody>
      </p:sp>
      <p:sp>
        <p:nvSpPr>
          <p:cNvPr id="146" name="Google Shape;14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47" name="Google Shape;147;p27"/>
          <p:cNvSpPr txBox="1"/>
          <p:nvPr>
            <p:ph idx="4294967295" type="subTitle"/>
          </p:nvPr>
        </p:nvSpPr>
        <p:spPr>
          <a:xfrm>
            <a:off x="330450" y="843625"/>
            <a:ext cx="8242200" cy="41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11A611"/>
                </a:solidFill>
              </a:rPr>
              <a:t>Per eseguire uno script python da terminale, digitare il seguente comando:</a:t>
            </a:r>
            <a:endParaRPr>
              <a:solidFill>
                <a:srgbClr val="11A611"/>
              </a:solidFill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11A611"/>
              </a:buClr>
              <a:buSzPts val="1800"/>
              <a:buChar char="⋙"/>
            </a:pPr>
            <a:r>
              <a:rPr lang="it">
                <a:solidFill>
                  <a:srgbClr val="11A611"/>
                </a:solidFill>
              </a:rPr>
              <a:t>py </a:t>
            </a:r>
            <a:r>
              <a:rPr i="1" lang="it">
                <a:solidFill>
                  <a:srgbClr val="FFD343"/>
                </a:solidFill>
              </a:rPr>
              <a:t>nome_script.sh</a:t>
            </a:r>
            <a:endParaRPr i="1">
              <a:solidFill>
                <a:srgbClr val="FFD343"/>
              </a:solidFill>
            </a:endParaRPr>
          </a:p>
          <a:p>
            <a:pPr indent="0" lvl="0" marL="0" rtl="0" algn="just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>
                <a:solidFill>
                  <a:srgbClr val="11A611"/>
                </a:solidFill>
              </a:rPr>
              <a:t>Questo comando </a:t>
            </a:r>
            <a:r>
              <a:rPr lang="it">
                <a:solidFill>
                  <a:srgbClr val="FFD343"/>
                </a:solidFill>
              </a:rPr>
              <a:t>funziona </a:t>
            </a:r>
            <a:r>
              <a:rPr lang="it">
                <a:solidFill>
                  <a:srgbClr val="11A611"/>
                </a:solidFill>
              </a:rPr>
              <a:t>solo se il terminale viene aperto </a:t>
            </a:r>
            <a:r>
              <a:rPr lang="it">
                <a:solidFill>
                  <a:srgbClr val="FFD343"/>
                </a:solidFill>
              </a:rPr>
              <a:t>nella stessa cartella</a:t>
            </a:r>
            <a:r>
              <a:rPr lang="it">
                <a:solidFill>
                  <a:srgbClr val="11A611"/>
                </a:solidFill>
              </a:rPr>
              <a:t> in cui si trova lo script (su Windows, entrare nella cartella, premere SHIFT + TASTO DESTRO -&gt; Apri finestra Powershell).</a:t>
            </a:r>
            <a:endParaRPr>
              <a:solidFill>
                <a:srgbClr val="11A61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917750"/>
            <a:ext cx="8520600" cy="10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Come interagire con l’utente</a:t>
            </a:r>
            <a:endParaRPr/>
          </a:p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128375"/>
            <a:ext cx="8242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500"/>
              <a:t>Il terminale</a:t>
            </a:r>
            <a:endParaRPr sz="2500"/>
          </a:p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74" name="Google Shape;74;p16"/>
          <p:cNvSpPr txBox="1"/>
          <p:nvPr>
            <p:ph idx="4294967295" type="subTitle"/>
          </p:nvPr>
        </p:nvSpPr>
        <p:spPr>
          <a:xfrm>
            <a:off x="330450" y="843625"/>
            <a:ext cx="8242200" cy="41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D343"/>
                </a:solidFill>
              </a:rPr>
              <a:t>Terminale </a:t>
            </a:r>
            <a:r>
              <a:rPr lang="it"/>
              <a:t>è il nome della finestra in cui l’utente può interagire con lo script.</a:t>
            </a:r>
            <a:endParaRPr/>
          </a:p>
          <a:p>
            <a:pPr indent="0" lvl="0" marL="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In alcuni ambienti viene chiamato:</a:t>
            </a:r>
            <a:endParaRPr/>
          </a:p>
          <a:p>
            <a:pPr indent="-334327" lvl="0" marL="45720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⋙"/>
            </a:pPr>
            <a:r>
              <a:rPr lang="it"/>
              <a:t>Shell</a:t>
            </a:r>
            <a:endParaRPr/>
          </a:p>
          <a:p>
            <a:pPr indent="-334327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⋙"/>
            </a:pPr>
            <a:r>
              <a:rPr lang="it"/>
              <a:t>Bash</a:t>
            </a:r>
            <a:endParaRPr/>
          </a:p>
          <a:p>
            <a:pPr indent="-334327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⋙"/>
            </a:pPr>
            <a:r>
              <a:rPr lang="it"/>
              <a:t>Prompt dei comandi</a:t>
            </a:r>
            <a:endParaRPr/>
          </a:p>
          <a:p>
            <a:pPr indent="-334327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⋙"/>
            </a:pPr>
            <a:r>
              <a:rPr lang="it"/>
              <a:t>Interfaccia testuale</a:t>
            </a:r>
            <a:endParaRPr/>
          </a:p>
          <a:p>
            <a:pPr indent="-334327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⋙"/>
            </a:pPr>
            <a:r>
              <a:rPr lang="it"/>
              <a:t>cmd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128375"/>
            <a:ext cx="8242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500"/>
              <a:t>Il terminale</a:t>
            </a:r>
            <a:endParaRPr sz="2500"/>
          </a:p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81" name="Google Shape;81;p17"/>
          <p:cNvSpPr txBox="1"/>
          <p:nvPr>
            <p:ph idx="4294967295" type="subTitle"/>
          </p:nvPr>
        </p:nvSpPr>
        <p:spPr>
          <a:xfrm>
            <a:off x="330450" y="843625"/>
            <a:ext cx="8242200" cy="41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D343"/>
                </a:solidFill>
              </a:rPr>
              <a:t>Terminale </a:t>
            </a:r>
            <a:r>
              <a:rPr lang="it"/>
              <a:t>è il nome della finestra in cui l’utente può interagire con lo script.</a:t>
            </a:r>
            <a:endParaRPr/>
          </a:p>
          <a:p>
            <a:pPr indent="0" lvl="0" marL="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In alcuni ambienti viene chiamato:</a:t>
            </a:r>
            <a:endParaRPr/>
          </a:p>
          <a:p>
            <a:pPr indent="-334327" lvl="0" marL="45720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⋙"/>
            </a:pPr>
            <a:r>
              <a:rPr lang="it"/>
              <a:t>Shell</a:t>
            </a:r>
            <a:endParaRPr/>
          </a:p>
          <a:p>
            <a:pPr indent="-334327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⋙"/>
            </a:pPr>
            <a:r>
              <a:rPr lang="it"/>
              <a:t>Bash</a:t>
            </a:r>
            <a:endParaRPr/>
          </a:p>
          <a:p>
            <a:pPr indent="-334327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⋙"/>
            </a:pPr>
            <a:r>
              <a:rPr lang="it"/>
              <a:t>Prompt dei comandi</a:t>
            </a:r>
            <a:endParaRPr/>
          </a:p>
          <a:p>
            <a:pPr indent="-334327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⋙"/>
            </a:pPr>
            <a:r>
              <a:rPr lang="it"/>
              <a:t>Interfaccia testuale</a:t>
            </a:r>
            <a:endParaRPr/>
          </a:p>
          <a:p>
            <a:pPr indent="-334327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⋙"/>
            </a:pPr>
            <a:r>
              <a:rPr lang="it"/>
              <a:t>cmd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128375"/>
            <a:ext cx="8242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500"/>
              <a:t>Scrivere nel terminale (Output)</a:t>
            </a:r>
            <a:endParaRPr sz="2500"/>
          </a:p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88" name="Google Shape;88;p18"/>
          <p:cNvSpPr txBox="1"/>
          <p:nvPr>
            <p:ph idx="4294967295" type="subTitle"/>
          </p:nvPr>
        </p:nvSpPr>
        <p:spPr>
          <a:xfrm>
            <a:off x="330450" y="843625"/>
            <a:ext cx="8242200" cy="41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11A611"/>
                </a:solidFill>
              </a:rPr>
              <a:t>Il comando python per scrivere del testo nel terminale è</a:t>
            </a:r>
            <a:endParaRPr>
              <a:solidFill>
                <a:srgbClr val="11A611"/>
              </a:solidFill>
            </a:endParaRPr>
          </a:p>
          <a:p>
            <a:pPr indent="0" lvl="0" marL="0" rtl="0" algn="ctr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D343"/>
                </a:solidFill>
              </a:rPr>
              <a:t>print(...)</a:t>
            </a:r>
            <a:endParaRPr>
              <a:solidFill>
                <a:srgbClr val="FFD343"/>
              </a:solidFill>
            </a:endParaRPr>
          </a:p>
          <a:p>
            <a:pPr indent="0" lvl="0" marL="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solidFill>
                  <a:srgbClr val="11A611"/>
                </a:solidFill>
              </a:rPr>
              <a:t>Nelle parentesi va scritta la stringa (o la variabile) da stampare a video.</a:t>
            </a:r>
            <a:endParaRPr>
              <a:solidFill>
                <a:srgbClr val="11A611"/>
              </a:solidFill>
            </a:endParaRPr>
          </a:p>
          <a:p>
            <a:pPr indent="0" lvl="0" marL="0" rtl="0" algn="just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>
                <a:solidFill>
                  <a:srgbClr val="11A611"/>
                </a:solidFill>
              </a:rPr>
              <a:t>Dopo ogni chiamata di print(...) il testo va direttamente a capo. </a:t>
            </a:r>
            <a:endParaRPr>
              <a:solidFill>
                <a:srgbClr val="11A61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94" name="Google Shape;94;p19"/>
          <p:cNvSpPr txBox="1"/>
          <p:nvPr/>
        </p:nvSpPr>
        <p:spPr>
          <a:xfrm>
            <a:off x="235500" y="314650"/>
            <a:ext cx="83112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 u="sng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SCRIPT 1</a:t>
            </a:r>
            <a:endParaRPr b="1" sz="1600" u="sng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Scrivere un script che disegna la seguente figura:</a:t>
            </a:r>
            <a:endParaRPr sz="16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----------------------</a:t>
            </a:r>
            <a:endParaRPr b="1" sz="16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|	NOME             |</a:t>
            </a:r>
            <a:endParaRPr b="1" sz="16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|	COGNOME          |</a:t>
            </a:r>
            <a:endParaRPr b="1" sz="16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|	ITS Malignani    |</a:t>
            </a:r>
            <a:endParaRPr b="1" sz="16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----------------------</a:t>
            </a:r>
            <a:endParaRPr b="1" sz="16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 u="sng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SCRIPT 2</a:t>
            </a:r>
            <a:endParaRPr b="1" sz="1600" u="sng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Quando si ha finito, guardare </a:t>
            </a:r>
            <a:r>
              <a:rPr b="1" lang="it" sz="1600" u="sng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questo sito</a:t>
            </a:r>
            <a:r>
              <a:rPr b="1" lang="it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it" sz="16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e scegliere un “ASCII Art”.</a:t>
            </a:r>
            <a:endParaRPr b="1" sz="16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Replicarlo in Python, utilizzando un print(...) per ogni riga.</a:t>
            </a:r>
            <a:endParaRPr b="1" sz="16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128375"/>
            <a:ext cx="8242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500"/>
              <a:t>print Avanzato</a:t>
            </a:r>
            <a:endParaRPr sz="2500"/>
          </a:p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01" name="Google Shape;101;p20"/>
          <p:cNvSpPr txBox="1"/>
          <p:nvPr>
            <p:ph idx="4294967295" type="subTitle"/>
          </p:nvPr>
        </p:nvSpPr>
        <p:spPr>
          <a:xfrm>
            <a:off x="330450" y="843625"/>
            <a:ext cx="8242200" cy="41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11A611"/>
                </a:solidFill>
              </a:rPr>
              <a:t>Il comando print(...) può essere utilizzato in maniera avanzata:</a:t>
            </a:r>
            <a:endParaRPr>
              <a:solidFill>
                <a:srgbClr val="11A611"/>
              </a:solidFill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11A611"/>
              </a:buClr>
              <a:buSzPts val="1800"/>
              <a:buChar char="⋙"/>
            </a:pPr>
            <a:r>
              <a:rPr lang="it">
                <a:solidFill>
                  <a:srgbClr val="11A611"/>
                </a:solidFill>
              </a:rPr>
              <a:t>si possono utilizzare i caratteri speciali (</a:t>
            </a:r>
            <a:r>
              <a:rPr lang="it">
                <a:solidFill>
                  <a:srgbClr val="FFD343"/>
                </a:solidFill>
              </a:rPr>
              <a:t>\n</a:t>
            </a:r>
            <a:r>
              <a:rPr lang="it">
                <a:solidFill>
                  <a:srgbClr val="11A611"/>
                </a:solidFill>
              </a:rPr>
              <a:t> = vai a capo, </a:t>
            </a:r>
            <a:r>
              <a:rPr lang="it">
                <a:solidFill>
                  <a:srgbClr val="FFD343"/>
                </a:solidFill>
              </a:rPr>
              <a:t>\t</a:t>
            </a:r>
            <a:r>
              <a:rPr lang="it">
                <a:solidFill>
                  <a:srgbClr val="11A611"/>
                </a:solidFill>
              </a:rPr>
              <a:t> = tabulazione, </a:t>
            </a:r>
            <a:r>
              <a:rPr lang="it">
                <a:solidFill>
                  <a:srgbClr val="FFD343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altri caratteri</a:t>
            </a:r>
            <a:r>
              <a:rPr lang="it">
                <a:solidFill>
                  <a:srgbClr val="11A611"/>
                </a:solidFill>
              </a:rPr>
              <a:t>)</a:t>
            </a:r>
            <a:endParaRPr>
              <a:solidFill>
                <a:srgbClr val="11A611"/>
              </a:solidFill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1A611"/>
              </a:buClr>
              <a:buSzPts val="1800"/>
              <a:buChar char="⋙"/>
            </a:pPr>
            <a:r>
              <a:rPr lang="it">
                <a:solidFill>
                  <a:srgbClr val="11A611"/>
                </a:solidFill>
              </a:rPr>
              <a:t>si possono inserire le variabili nella propria stringa, precedendola con il carattere </a:t>
            </a:r>
            <a:r>
              <a:rPr lang="it">
                <a:solidFill>
                  <a:srgbClr val="FFD343"/>
                </a:solidFill>
              </a:rPr>
              <a:t>f </a:t>
            </a:r>
            <a:r>
              <a:rPr lang="it">
                <a:solidFill>
                  <a:srgbClr val="11A611"/>
                </a:solidFill>
              </a:rPr>
              <a:t>e inserendo le variabili tra parentesi graffe</a:t>
            </a:r>
            <a:r>
              <a:rPr lang="it">
                <a:solidFill>
                  <a:srgbClr val="FFD343"/>
                </a:solidFill>
              </a:rPr>
              <a:t> {}</a:t>
            </a:r>
            <a:endParaRPr>
              <a:solidFill>
                <a:srgbClr val="FFD34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128375"/>
            <a:ext cx="8242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500"/>
              <a:t>print Avanzato</a:t>
            </a:r>
            <a:endParaRPr sz="2500"/>
          </a:p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929751"/>
            <a:ext cx="8242200" cy="1783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128375"/>
            <a:ext cx="8242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500"/>
              <a:t>Inserimento dell’utente</a:t>
            </a:r>
            <a:endParaRPr sz="2500"/>
          </a:p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15" name="Google Shape;115;p22"/>
          <p:cNvSpPr txBox="1"/>
          <p:nvPr>
            <p:ph idx="4294967295" type="subTitle"/>
          </p:nvPr>
        </p:nvSpPr>
        <p:spPr>
          <a:xfrm>
            <a:off x="330450" y="843625"/>
            <a:ext cx="8242200" cy="41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11A611"/>
                </a:solidFill>
              </a:rPr>
              <a:t>Per permettere all’utente di inserire delle informazioni si utilizza il comando</a:t>
            </a:r>
            <a:endParaRPr>
              <a:solidFill>
                <a:srgbClr val="11A611"/>
              </a:solidFill>
            </a:endParaRPr>
          </a:p>
          <a:p>
            <a:pPr indent="0" lvl="0" marL="0" rtl="0" algn="ctr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D343"/>
                </a:solidFill>
              </a:rPr>
              <a:t>variabile =</a:t>
            </a:r>
            <a:r>
              <a:rPr lang="it">
                <a:solidFill>
                  <a:srgbClr val="FFD343"/>
                </a:solidFill>
              </a:rPr>
              <a:t> input()</a:t>
            </a:r>
            <a:endParaRPr>
              <a:solidFill>
                <a:srgbClr val="FFD343"/>
              </a:solidFill>
            </a:endParaRPr>
          </a:p>
          <a:p>
            <a:pPr indent="0" lvl="0" marL="0" rtl="0" algn="just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>
                <a:solidFill>
                  <a:srgbClr val="11A611"/>
                </a:solidFill>
              </a:rPr>
              <a:t>In questo modo ciò che viene scritto dall’utente viene salvato nella variabile e sarà </a:t>
            </a:r>
            <a:r>
              <a:rPr lang="it">
                <a:solidFill>
                  <a:srgbClr val="FFD343"/>
                </a:solidFill>
              </a:rPr>
              <a:t>sempre una stringa</a:t>
            </a:r>
            <a:r>
              <a:rPr lang="it">
                <a:solidFill>
                  <a:srgbClr val="11A611"/>
                </a:solidFill>
              </a:rPr>
              <a:t>.</a:t>
            </a:r>
            <a:endParaRPr>
              <a:solidFill>
                <a:srgbClr val="11A61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ytho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