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oboto Ligh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Light-bold.fntdata"/><Relationship Id="rId30" Type="http://schemas.openxmlformats.org/officeDocument/2006/relationships/font" Target="fonts/RobotoLight-regular.fntdata"/><Relationship Id="rId11" Type="http://schemas.openxmlformats.org/officeDocument/2006/relationships/slide" Target="slides/slide6.xml"/><Relationship Id="rId33" Type="http://schemas.openxmlformats.org/officeDocument/2006/relationships/font" Target="fonts/RobotoLight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Ligh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7e95f6fe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7e95f6fe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7e95f6fe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7e95f6fe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7e95f6fe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7e95f6fe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7e95f6fe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7e95f6fe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7e95f6fe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7e95f6fe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7e95f6fe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7e95f6fe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7e95f6fe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7e95f6fe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7e95f6fe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7e95f6fe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7e95f6fe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07e95f6fe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7e95f6fe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7e95f6fe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7a9e00e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7a9e00e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7e95f6fee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07e95f6fee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7e95f6fee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07e95f6fe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07e95f6fee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07e95f6fee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7e95f6fee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07e95f6fee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07e95f6fee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07e95f6fee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5aaf6e740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5aaf6e740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7a9e00e7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7a9e00e7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7a9e00e7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7a9e00e7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7e95f6f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7e95f6f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7e95f6fe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7e95f6fe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7e95f6fe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7e95f6fe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7e95f6fe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7e95f6fe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gradFill>
            <a:gsLst>
              <a:gs pos="0">
                <a:srgbClr val="3776AB"/>
              </a:gs>
              <a:gs pos="100000">
                <a:srgbClr val="2D618C"/>
              </a:gs>
            </a:gsLst>
            <a:lin ang="5400012" scaled="0"/>
          </a:gradFill>
          <a:effectLst>
            <a:outerShdw blurRad="71438" rotWithShape="0" algn="bl" dir="2700000" dist="28575">
              <a:srgbClr val="000000">
                <a:alpha val="39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/>
            </a:lvl1pPr>
            <a:lvl2pPr lvl="1">
              <a:buNone/>
              <a:defRPr sz="1400"/>
            </a:lvl2pPr>
            <a:lvl3pPr lvl="2">
              <a:buNone/>
              <a:defRPr sz="1400"/>
            </a:lvl3pPr>
            <a:lvl4pPr lvl="3">
              <a:buNone/>
              <a:defRPr sz="1400"/>
            </a:lvl4pPr>
            <a:lvl5pPr lvl="4">
              <a:buNone/>
              <a:defRPr sz="1400"/>
            </a:lvl5pPr>
            <a:lvl6pPr lvl="5">
              <a:buNone/>
              <a:defRPr sz="1400"/>
            </a:lvl6pPr>
            <a:lvl7pPr lvl="6">
              <a:buNone/>
              <a:defRPr sz="1400"/>
            </a:lvl7pPr>
            <a:lvl8pPr lvl="7">
              <a:buNone/>
              <a:defRPr sz="1400"/>
            </a:lvl8pPr>
            <a:lvl9pPr lvl="8"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⋙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♯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sercizio">
  <p:cSld name="BLANK_1">
    <p:bg>
      <p:bgPr>
        <a:gradFill>
          <a:gsLst>
            <a:gs pos="0">
              <a:srgbClr val="FFEBA9"/>
            </a:gs>
            <a:gs pos="17000">
              <a:srgbClr val="FFDF76"/>
            </a:gs>
            <a:gs pos="100000">
              <a:srgbClr val="FFD343"/>
            </a:gs>
          </a:gsLst>
          <a:lin ang="5400012" scaled="0"/>
        </a:gra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53" name="Google Shape;5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442774"/>
            <a:ext cx="862699" cy="70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1917750"/>
            <a:ext cx="8520600" cy="1074900"/>
          </a:xfrm>
          <a:prstGeom prst="rect">
            <a:avLst/>
          </a:prstGeom>
          <a:gradFill>
            <a:gsLst>
              <a:gs pos="0">
                <a:srgbClr val="FFEBA9"/>
              </a:gs>
              <a:gs pos="17000">
                <a:srgbClr val="FFDF76"/>
              </a:gs>
              <a:gs pos="100000">
                <a:srgbClr val="FFD343"/>
              </a:gs>
            </a:gsLst>
            <a:lin ang="5400012" scaled="0"/>
          </a:gra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600"/>
              <a:buNone/>
              <a:defRPr sz="3600">
                <a:solidFill>
                  <a:srgbClr val="4D4D4D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600"/>
              <a:buNone/>
              <a:defRPr sz="3600">
                <a:solidFill>
                  <a:srgbClr val="4D4D4D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600"/>
              <a:buNone/>
              <a:defRPr sz="3600">
                <a:solidFill>
                  <a:srgbClr val="4D4D4D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600"/>
              <a:buNone/>
              <a:defRPr sz="3600">
                <a:solidFill>
                  <a:srgbClr val="4D4D4D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600"/>
              <a:buNone/>
              <a:defRPr sz="3600">
                <a:solidFill>
                  <a:srgbClr val="4D4D4D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600"/>
              <a:buNone/>
              <a:defRPr sz="3600">
                <a:solidFill>
                  <a:srgbClr val="4D4D4D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600"/>
              <a:buNone/>
              <a:defRPr sz="3600">
                <a:solidFill>
                  <a:srgbClr val="4D4D4D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600"/>
              <a:buNone/>
              <a:defRPr sz="3600">
                <a:solidFill>
                  <a:srgbClr val="4D4D4D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600"/>
              <a:buNone/>
              <a:defRPr sz="3600">
                <a:solidFill>
                  <a:srgbClr val="4D4D4D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/>
            </a:lvl1pPr>
            <a:lvl2pPr lvl="1">
              <a:buNone/>
              <a:defRPr sz="1400"/>
            </a:lvl2pPr>
            <a:lvl3pPr lvl="2">
              <a:buNone/>
              <a:defRPr sz="1400"/>
            </a:lvl3pPr>
            <a:lvl4pPr lvl="3">
              <a:buNone/>
              <a:defRPr sz="1400"/>
            </a:lvl4pPr>
            <a:lvl5pPr lvl="4">
              <a:buNone/>
              <a:defRPr sz="1400"/>
            </a:lvl5pPr>
            <a:lvl6pPr lvl="5">
              <a:buNone/>
              <a:defRPr sz="1400"/>
            </a:lvl6pPr>
            <a:lvl7pPr lvl="6">
              <a:buNone/>
              <a:defRPr sz="1400"/>
            </a:lvl7pPr>
            <a:lvl8pPr lvl="7">
              <a:buNone/>
              <a:defRPr sz="1400"/>
            </a:lvl8pPr>
            <a:lvl9pPr lvl="8"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769175"/>
            <a:ext cx="8231100" cy="4287600"/>
          </a:xfrm>
          <a:prstGeom prst="rect">
            <a:avLst/>
          </a:prstGeom>
          <a:gradFill>
            <a:gsLst>
              <a:gs pos="0">
                <a:srgbClr val="1E2933"/>
              </a:gs>
              <a:gs pos="98000">
                <a:srgbClr val="0F151A"/>
              </a:gs>
              <a:gs pos="100000">
                <a:schemeClr val="dk1"/>
              </a:gs>
            </a:gsLst>
            <a:path path="circle">
              <a:fillToRect b="50%" l="50%" r="50%" t="50%"/>
            </a:path>
            <a:tileRect/>
          </a:gradFill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⋙"/>
              <a:defRPr sz="1800"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♯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  <a:gradFill>
            <a:gsLst>
              <a:gs pos="0">
                <a:srgbClr val="FFEBA9"/>
              </a:gs>
              <a:gs pos="17000">
                <a:srgbClr val="FFDF76"/>
              </a:gs>
              <a:gs pos="100000">
                <a:srgbClr val="FFD343"/>
              </a:gs>
            </a:gsLst>
            <a:lin ang="5400012" scaled="0"/>
          </a:gra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/>
            </a:lvl1pPr>
            <a:lvl2pPr lvl="1">
              <a:buNone/>
              <a:defRPr sz="1400"/>
            </a:lvl2pPr>
            <a:lvl3pPr lvl="2">
              <a:buNone/>
              <a:defRPr sz="1400"/>
            </a:lvl3pPr>
            <a:lvl4pPr lvl="3">
              <a:buNone/>
              <a:defRPr sz="1400"/>
            </a:lvl4pPr>
            <a:lvl5pPr lvl="4">
              <a:buNone/>
              <a:defRPr sz="1400"/>
            </a:lvl5pPr>
            <a:lvl6pPr lvl="5">
              <a:buNone/>
              <a:defRPr sz="1400"/>
            </a:lvl6pPr>
            <a:lvl7pPr lvl="6">
              <a:buNone/>
              <a:defRPr sz="1400"/>
            </a:lvl7pPr>
            <a:lvl8pPr lvl="7">
              <a:buNone/>
              <a:defRPr sz="1400"/>
            </a:lvl8pPr>
            <a:lvl9pPr lvl="8"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12837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⋙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♯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⋙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♯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128375"/>
            <a:ext cx="8520600" cy="572700"/>
          </a:xfrm>
          <a:prstGeom prst="rect">
            <a:avLst/>
          </a:prstGeom>
          <a:gradFill>
            <a:gsLst>
              <a:gs pos="0">
                <a:srgbClr val="FFEBA9"/>
              </a:gs>
              <a:gs pos="17000">
                <a:srgbClr val="FFDF76"/>
              </a:gs>
              <a:gs pos="100000">
                <a:srgbClr val="FFD343"/>
              </a:gs>
            </a:gsLst>
            <a:lin ang="5400012" scaled="0"/>
          </a:gra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/>
            </a:lvl1pPr>
            <a:lvl2pPr lvl="1">
              <a:buNone/>
              <a:defRPr sz="1400"/>
            </a:lvl2pPr>
            <a:lvl3pPr lvl="2">
              <a:buNone/>
              <a:defRPr sz="1400"/>
            </a:lvl3pPr>
            <a:lvl4pPr lvl="3">
              <a:buNone/>
              <a:defRPr sz="1400"/>
            </a:lvl4pPr>
            <a:lvl5pPr lvl="4">
              <a:buNone/>
              <a:defRPr sz="1400"/>
            </a:lvl5pPr>
            <a:lvl6pPr lvl="5">
              <a:buNone/>
              <a:defRPr sz="1400"/>
            </a:lvl6pPr>
            <a:lvl7pPr lvl="6">
              <a:buNone/>
              <a:defRPr sz="1400"/>
            </a:lvl7pPr>
            <a:lvl8pPr lvl="7">
              <a:buNone/>
              <a:defRPr sz="1400"/>
            </a:lvl8pPr>
            <a:lvl9pPr lvl="8"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⋙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♯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/>
            </a:lvl1pPr>
            <a:lvl2pPr lvl="1">
              <a:buNone/>
              <a:defRPr sz="1400"/>
            </a:lvl2pPr>
            <a:lvl3pPr lvl="2">
              <a:buNone/>
              <a:defRPr sz="1400"/>
            </a:lvl3pPr>
            <a:lvl4pPr lvl="3">
              <a:buNone/>
              <a:defRPr sz="1400"/>
            </a:lvl4pPr>
            <a:lvl5pPr lvl="4">
              <a:buNone/>
              <a:defRPr sz="1400"/>
            </a:lvl5pPr>
            <a:lvl6pPr lvl="5">
              <a:buNone/>
              <a:defRPr sz="1400"/>
            </a:lvl6pPr>
            <a:lvl7pPr lvl="6">
              <a:buNone/>
              <a:defRPr sz="1400"/>
            </a:lvl7pPr>
            <a:lvl8pPr lvl="7">
              <a:buNone/>
              <a:defRPr sz="1400"/>
            </a:lvl8pPr>
            <a:lvl9pPr lvl="8"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⋙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♯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/>
            </a:lvl1pPr>
            <a:lvl2pPr lvl="1">
              <a:buNone/>
              <a:defRPr sz="1400"/>
            </a:lvl2pPr>
            <a:lvl3pPr lvl="2">
              <a:buNone/>
              <a:defRPr sz="1400"/>
            </a:lvl3pPr>
            <a:lvl4pPr lvl="3">
              <a:buNone/>
              <a:defRPr sz="1400"/>
            </a:lvl4pPr>
            <a:lvl5pPr lvl="4">
              <a:buNone/>
              <a:defRPr sz="1400"/>
            </a:lvl5pPr>
            <a:lvl6pPr lvl="5">
              <a:buNone/>
              <a:defRPr sz="1400"/>
            </a:lvl6pPr>
            <a:lvl7pPr lvl="6">
              <a:buNone/>
              <a:defRPr sz="1400"/>
            </a:lvl7pPr>
            <a:lvl8pPr lvl="7">
              <a:buNone/>
              <a:defRPr sz="1400"/>
            </a:lvl8pPr>
            <a:lvl9pPr lvl="8"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1E415E"/>
            </a:gs>
            <a:gs pos="20000">
              <a:srgbClr val="254E71"/>
            </a:gs>
            <a:gs pos="100000">
              <a:srgbClr val="2B5B84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311700" y="769175"/>
            <a:ext cx="8237700" cy="4287600"/>
          </a:xfrm>
          <a:prstGeom prst="rect">
            <a:avLst/>
          </a:prstGeom>
          <a:gradFill>
            <a:gsLst>
              <a:gs pos="0">
                <a:srgbClr val="1E2933"/>
              </a:gs>
              <a:gs pos="98000">
                <a:srgbClr val="0F151A"/>
              </a:gs>
              <a:gs pos="100000">
                <a:schemeClr val="dk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A611"/>
              </a:buClr>
              <a:buSzPts val="1800"/>
              <a:buFont typeface="Courier New"/>
              <a:buChar char="⋙"/>
              <a:defRPr sz="1800">
                <a:solidFill>
                  <a:srgbClr val="11A61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Courier New"/>
              <a:buChar char="♯"/>
              <a:defRPr>
                <a:solidFill>
                  <a:srgbClr val="DDDDDD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D343"/>
              </a:buClr>
              <a:buSzPts val="1400"/>
              <a:buFont typeface="Courier New"/>
              <a:buChar char="■"/>
              <a:defRPr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Courier New"/>
              <a:buChar char="●"/>
              <a:defRPr>
                <a:solidFill>
                  <a:srgbClr val="DDDDDD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Courier New"/>
              <a:buChar char="○"/>
              <a:defRPr>
                <a:solidFill>
                  <a:srgbClr val="DDDDDD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Courier New"/>
              <a:buChar char="■"/>
              <a:defRPr>
                <a:solidFill>
                  <a:srgbClr val="DDDDDD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Courier New"/>
              <a:buChar char="●"/>
              <a:defRPr>
                <a:solidFill>
                  <a:srgbClr val="DDDDDD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Courier New"/>
              <a:buChar char="○"/>
              <a:defRPr>
                <a:solidFill>
                  <a:srgbClr val="DDDDDD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Courier New"/>
              <a:buChar char="■"/>
              <a:defRPr>
                <a:solidFill>
                  <a:srgbClr val="DDDDDD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128375"/>
            <a:ext cx="8520600" cy="572700"/>
          </a:xfrm>
          <a:prstGeom prst="rect">
            <a:avLst/>
          </a:prstGeom>
          <a:gradFill>
            <a:gsLst>
              <a:gs pos="0">
                <a:srgbClr val="FFEBA9"/>
              </a:gs>
              <a:gs pos="17000">
                <a:srgbClr val="FFDF76"/>
              </a:gs>
              <a:gs pos="100000">
                <a:srgbClr val="FFD343"/>
              </a:gs>
            </a:gsLst>
            <a:lin ang="5400012" scaled="0"/>
          </a:gradFill>
          <a:ln cap="flat" cmpd="sng" w="9525">
            <a:solidFill>
              <a:srgbClr val="18334B"/>
            </a:solidFill>
            <a:prstDash val="solid"/>
            <a:round/>
            <a:headEnd len="sm" w="sm" type="none"/>
            <a:tailEnd len="sm" w="sm" type="none"/>
          </a:ln>
          <a:effectLst>
            <a:outerShdw blurRad="28575" rotWithShape="0" algn="bl" dir="3000000" dist="38100">
              <a:srgbClr val="000000">
                <a:alpha val="49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Courier New"/>
              <a:buNone/>
              <a:defRPr sz="28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Roboto Light"/>
              <a:buNone/>
              <a:defRPr sz="2800">
                <a:solidFill>
                  <a:srgbClr val="4D4D4D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Roboto Light"/>
              <a:buNone/>
              <a:defRPr sz="2800">
                <a:solidFill>
                  <a:srgbClr val="4D4D4D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Roboto Light"/>
              <a:buNone/>
              <a:defRPr sz="2800">
                <a:solidFill>
                  <a:srgbClr val="4D4D4D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Roboto Light"/>
              <a:buNone/>
              <a:defRPr sz="2800">
                <a:solidFill>
                  <a:srgbClr val="4D4D4D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Roboto Light"/>
              <a:buNone/>
              <a:defRPr sz="2800">
                <a:solidFill>
                  <a:srgbClr val="4D4D4D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Roboto Light"/>
              <a:buNone/>
              <a:defRPr sz="2800">
                <a:solidFill>
                  <a:srgbClr val="4D4D4D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Roboto Light"/>
              <a:buNone/>
              <a:defRPr sz="2800">
                <a:solidFill>
                  <a:srgbClr val="4D4D4D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Roboto Light"/>
              <a:buNone/>
              <a:defRPr sz="2800">
                <a:solidFill>
                  <a:srgbClr val="4D4D4D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flipH="1">
            <a:off x="8595300" y="4663225"/>
            <a:ext cx="548700" cy="486600"/>
          </a:xfrm>
          <a:prstGeom prst="flowChartDelay">
            <a:avLst/>
          </a:prstGeom>
          <a:gradFill>
            <a:gsLst>
              <a:gs pos="0">
                <a:srgbClr val="FFEBA9"/>
              </a:gs>
              <a:gs pos="11000">
                <a:srgbClr val="FFDF76"/>
              </a:gs>
              <a:gs pos="100000">
                <a:srgbClr val="FFD343"/>
              </a:gs>
            </a:gsLst>
            <a:lin ang="5400012" scaled="0"/>
          </a:gradFill>
          <a:ln>
            <a:noFill/>
          </a:ln>
          <a:effectLst>
            <a:outerShdw blurRad="57150" rotWithShape="0" algn="bl" dir="12960000" dist="3810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Corso Python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Condizioni e cicli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3273600" y="4681800"/>
            <a:ext cx="259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Andrea Bidinost</a:t>
            </a:r>
            <a:endParaRPr sz="1800">
              <a:solidFill>
                <a:srgbClr val="FFD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1917750"/>
            <a:ext cx="8520600" cy="10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L’iterazione</a:t>
            </a:r>
            <a:endParaRPr/>
          </a:p>
        </p:txBody>
      </p:sp>
      <p:sp>
        <p:nvSpPr>
          <p:cNvPr id="126" name="Google Shape;12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769175"/>
            <a:ext cx="8231100" cy="40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Nella programmazione è comune voler ripetere un certo numero di istruzioni più volte. Questa ripetizione prende il nome di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ciclo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(o iterazione).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La domanda fondamentale è: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quante volte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A seconda della risposta, esistono diversi tipi di cicli: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ripeto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per sempre</a:t>
            </a:r>
            <a:endParaRPr>
              <a:solidFill>
                <a:srgbClr val="FFD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ripeto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un certo numero di volte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noto a priori (o contenuto in una variabile)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ripeto…ma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non so per quante volte</a:t>
            </a:r>
            <a:endParaRPr>
              <a:solidFill>
                <a:srgbClr val="FFD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 diversi motivi di ripetizione</a:t>
            </a:r>
            <a:endParaRPr/>
          </a:p>
        </p:txBody>
      </p:sp>
      <p:sp>
        <p:nvSpPr>
          <p:cNvPr id="133" name="Google Shape;13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769175"/>
            <a:ext cx="8231100" cy="16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Per ripetere “per sempre” un certo numero di operazioni si utilizza un ciclo “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infinito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”.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Per costruirlo si utilizza un ciclo di tipo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e si imposta una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condizione sempre vera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Il ciclo infinito</a:t>
            </a:r>
            <a:endParaRPr/>
          </a:p>
        </p:txBody>
      </p:sp>
      <p:sp>
        <p:nvSpPr>
          <p:cNvPr id="140" name="Google Shape;14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6601" y="2452775"/>
            <a:ext cx="3210796" cy="260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47" name="Google Shape;147;p26"/>
          <p:cNvSpPr txBox="1"/>
          <p:nvPr/>
        </p:nvSpPr>
        <p:spPr>
          <a:xfrm>
            <a:off x="172775" y="157850"/>
            <a:ext cx="8468100" cy="41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Scrivere uno script che mostra all’utente per sempre il seguente menù:</a:t>
            </a:r>
            <a:endParaRPr sz="15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400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Scegli una voce:</a:t>
            </a:r>
            <a:endParaRPr b="1" sz="15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95250" lvl="0" marL="809999" rtl="0" algn="just">
              <a:spcBef>
                <a:spcPts val="0"/>
              </a:spcBef>
              <a:spcAft>
                <a:spcPts val="0"/>
              </a:spcAft>
              <a:buClr>
                <a:srgbClr val="1E2933"/>
              </a:buClr>
              <a:buSzPts val="1500"/>
              <a:buFont typeface="Courier New"/>
              <a:buAutoNum type="arabicPeriod"/>
            </a:pPr>
            <a:r>
              <a:rPr b="1" lang="it" sz="15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Scrivi ciao</a:t>
            </a:r>
            <a:endParaRPr b="1" sz="15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95250" lvl="0" marL="809999" rtl="0" algn="just">
              <a:spcBef>
                <a:spcPts val="0"/>
              </a:spcBef>
              <a:spcAft>
                <a:spcPts val="0"/>
              </a:spcAft>
              <a:buClr>
                <a:srgbClr val="1E2933"/>
              </a:buClr>
              <a:buSzPts val="1500"/>
              <a:buFont typeface="Courier New"/>
              <a:buAutoNum type="arabicPeriod"/>
            </a:pPr>
            <a:r>
              <a:rPr b="1" lang="it" sz="15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Somma</a:t>
            </a:r>
            <a:endParaRPr b="1" sz="15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95250" lvl="0" marL="809999" rtl="0" algn="just">
              <a:spcBef>
                <a:spcPts val="0"/>
              </a:spcBef>
              <a:spcAft>
                <a:spcPts val="0"/>
              </a:spcAft>
              <a:buClr>
                <a:srgbClr val="1E2933"/>
              </a:buClr>
              <a:buSzPts val="1500"/>
              <a:buFont typeface="Courier New"/>
              <a:buAutoNum type="arabicPeriod"/>
            </a:pPr>
            <a:r>
              <a:rPr b="1" lang="it" sz="15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Estrai</a:t>
            </a:r>
            <a:endParaRPr b="1" sz="15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Queste sono le operazioni da effettuare in base alla scelta:</a:t>
            </a:r>
            <a:endParaRPr sz="15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1E2933"/>
              </a:buClr>
              <a:buSzPts val="1500"/>
              <a:buFont typeface="Courier New"/>
              <a:buAutoNum type="arabicPeriod"/>
            </a:pPr>
            <a:r>
              <a:rPr lang="it" sz="15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Lo script scrive “ciao” nel terminale e attendono 2 secondi (come si imposta un’attesa in Python?)</a:t>
            </a:r>
            <a:endParaRPr sz="15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1E2933"/>
              </a:buClr>
              <a:buSzPts val="1500"/>
              <a:buFont typeface="Courier New"/>
              <a:buAutoNum type="arabicPeriod"/>
            </a:pPr>
            <a:r>
              <a:rPr lang="it" sz="15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Lo script chiede all’utente di inserire due numeri e ne mostra la somma; poi attende 2 secondi</a:t>
            </a:r>
            <a:endParaRPr sz="15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1E2933"/>
              </a:buClr>
              <a:buSzPts val="1500"/>
              <a:buFont typeface="Courier New"/>
              <a:buAutoNum type="arabicPeriod"/>
            </a:pPr>
            <a:r>
              <a:rPr lang="it" sz="15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Lo script chiede all’utente di inserire una stringa e mostra tutti i caratteri dal secondo al penultimo; poi attende 2 secondi</a:t>
            </a:r>
            <a:endParaRPr sz="15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Dopo la scelta, lo script deve mostrare nuovamente il menù e ricominciare</a:t>
            </a:r>
            <a:endParaRPr sz="15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769175"/>
            <a:ext cx="8231100" cy="41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Per ripetere delle istruzioni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un certo numero di volte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si utilizza un ciclo for (il for viene utilizzato anche per altro…vedremo).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La sintassi è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900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&lt;variabile&gt;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&lt;sequenza di numeri&gt;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solidFill>
                <a:srgbClr val="FFD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81599" lvl="0" marL="9900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&lt;istruzioni&gt;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La variabile assume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tutti i valori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della sequenza, dal primo all’ultimo.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Se la sequenza ha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N elementi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, il ciclo svolgerà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N passi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Per creare una sequenza di N valori (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da 0 a N-1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) ci si semplifica la vita utilizzando il comando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range(N)</a:t>
            </a:r>
            <a:endParaRPr>
              <a:solidFill>
                <a:srgbClr val="FFD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Il ciclo con ripetizione nota</a:t>
            </a:r>
            <a:endParaRPr/>
          </a:p>
        </p:txBody>
      </p:sp>
      <p:sp>
        <p:nvSpPr>
          <p:cNvPr id="154" name="Google Shape;15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Il ciclo con ripetizione nota</a:t>
            </a:r>
            <a:endParaRPr/>
          </a:p>
        </p:txBody>
      </p:sp>
      <p:sp>
        <p:nvSpPr>
          <p:cNvPr id="160" name="Google Shape;16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3789" y="822125"/>
            <a:ext cx="5946923" cy="423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311700" y="889738"/>
            <a:ext cx="8231100" cy="8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Questo tipo di ciclo si utilizza anche nel caso in cui il numero di ripetizioni sia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memorizzato in una variabile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>
              <a:solidFill>
                <a:srgbClr val="FFD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for .. in range(...)</a:t>
            </a:r>
            <a:endParaRPr/>
          </a:p>
        </p:txBody>
      </p:sp>
      <p:sp>
        <p:nvSpPr>
          <p:cNvPr id="168" name="Google Shape;16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800" y="2474350"/>
            <a:ext cx="7216900" cy="171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311700" y="769175"/>
            <a:ext cx="8231100" cy="41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Ci sono situazioni in cui la ripetizione di un’azione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non è nota “prima dell’inizio del ciclo”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Esempi di questo tipo sono: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25755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ripetiamo finchè non sono le 15.30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2575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ripetiamo finchè l’utente non inserisce un certo numero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2575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ripetiamo finchè l’utente non preme un tasto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2575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ripetiamo finchè il livello di batteria non scende sotto il 5%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2575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ripetiamo finchè non riceviamo un segnale in ingresso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Solitamente queste situazioni vengono modellate con un ciclo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. Il ciclo while ripete le istruzioni (entra nel ciclo / svolge un nuovo passo) ogni volta che la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condizione è vera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5" name="Google Shape;175;p30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Il ciclo con ripetizione non nota</a:t>
            </a:r>
            <a:endParaRPr/>
          </a:p>
        </p:txBody>
      </p:sp>
      <p:sp>
        <p:nvSpPr>
          <p:cNvPr id="176" name="Google Shape;17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82" name="Google Shape;182;p31"/>
          <p:cNvSpPr txBox="1"/>
          <p:nvPr/>
        </p:nvSpPr>
        <p:spPr>
          <a:xfrm>
            <a:off x="345250" y="424425"/>
            <a:ext cx="81273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Modificare lo script della slide 13 aggiungendo una nuova voce di menù: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00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4. esci</a:t>
            </a:r>
            <a:endParaRPr b="1"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Quando viene selezionata questa nuova voce, lo script scriverà “bye bye” e l’ora attuale (come si ottiene l’ora attuale in Python?).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La condizione del ciclo andrà modificata opportunamente.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idx="1" type="body"/>
          </p:nvPr>
        </p:nvSpPr>
        <p:spPr>
          <a:xfrm>
            <a:off x="311700" y="769175"/>
            <a:ext cx="8231100" cy="41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In alcune situazioni è comodo interrompere il ciclo corrente oppure saltare al prossimo passo del ciclo.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: interrompe ed esce dal ciclo corrente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: passa al prossimo passo del ciclo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Le istruzioni per modificare il comportamento del ciclo andrebbero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utilizzate in via eccezionale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, non come normale pratica di programmazione.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8" name="Google Shape;188;p32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Cicli: interruzione e salto</a:t>
            </a:r>
            <a:endParaRPr/>
          </a:p>
        </p:txBody>
      </p:sp>
      <p:sp>
        <p:nvSpPr>
          <p:cNvPr id="189" name="Google Shape;18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769175"/>
            <a:ext cx="8231100" cy="14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Le istruzioni di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selezione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(chiamate condizioni o banalmente if) e le istruzioni di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iterazione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(cicli while e for) sono chiamate “strutture di controllo del flusso” perché modificano il flusso di esecuzione del programma.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Strutture di controllo del flusso</a:t>
            </a:r>
            <a:endParaRPr/>
          </a:p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5388" y="2311475"/>
            <a:ext cx="2783720" cy="2813450"/>
          </a:xfrm>
          <a:prstGeom prst="rect">
            <a:avLst/>
          </a:prstGeom>
          <a:noFill/>
          <a:ln cap="flat" cmpd="sng" w="9525">
            <a:solidFill>
              <a:srgbClr val="FFD34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Esempio: break</a:t>
            </a:r>
            <a:endParaRPr/>
          </a:p>
        </p:txBody>
      </p:sp>
      <p:sp>
        <p:nvSpPr>
          <p:cNvPr id="195" name="Google Shape;19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96" name="Google Shape;19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438" y="869175"/>
            <a:ext cx="6535625" cy="411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Esempio: continue</a:t>
            </a:r>
            <a:endParaRPr/>
          </a:p>
        </p:txBody>
      </p:sp>
      <p:sp>
        <p:nvSpPr>
          <p:cNvPr id="202" name="Google Shape;20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203" name="Google Shape;20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0600" y="978925"/>
            <a:ext cx="6953300" cy="256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4"/>
          <p:cNvSpPr txBox="1"/>
          <p:nvPr>
            <p:ph idx="1" type="body"/>
          </p:nvPr>
        </p:nvSpPr>
        <p:spPr>
          <a:xfrm>
            <a:off x="0" y="4411800"/>
            <a:ext cx="7903800" cy="7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E’ solo un esempio forzato, meglio utilizzare le soluzioni più facili se esistono…Questo non è di certo il modo più semplice!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>
            <p:ph type="title"/>
          </p:nvPr>
        </p:nvSpPr>
        <p:spPr>
          <a:xfrm>
            <a:off x="311700" y="1917750"/>
            <a:ext cx="8520600" cy="10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CORSO FINITO!</a:t>
            </a:r>
            <a:endParaRPr/>
          </a:p>
        </p:txBody>
      </p:sp>
      <p:sp>
        <p:nvSpPr>
          <p:cNvPr id="210" name="Google Shape;210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/>
          <p:nvPr>
            <p:ph idx="1" type="body"/>
          </p:nvPr>
        </p:nvSpPr>
        <p:spPr>
          <a:xfrm>
            <a:off x="311700" y="769175"/>
            <a:ext cx="8231100" cy="41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“Qualunque algoritmo può essere realizzato utilizzando le sole tre strutture di controllo fondamentali: la sequenza, la selezione ed il ciclo”</a:t>
            </a:r>
            <a:endParaRPr i="1">
              <a:solidFill>
                <a:srgbClr val="FFD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it" sz="1600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[Corrado Böhm e Giuseppe Jacopini, 1966]</a:t>
            </a:r>
            <a:endParaRPr i="1" sz="1600">
              <a:solidFill>
                <a:srgbClr val="FFD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Con queste conoscenze potremmo già terminare il corso perché possiamo scrivere teoricamente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qualunque programma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!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Tutto il resto ci verrà in aiuto per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semplificarci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la vita nei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problemi più difficil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i.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6" name="Google Shape;216;p36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Teorema di Böhm-Jacopini</a:t>
            </a:r>
            <a:endParaRPr/>
          </a:p>
        </p:txBody>
      </p:sp>
      <p:sp>
        <p:nvSpPr>
          <p:cNvPr id="217" name="Google Shape;21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23" name="Google Shape;223;p37"/>
          <p:cNvSpPr txBox="1"/>
          <p:nvPr/>
        </p:nvSpPr>
        <p:spPr>
          <a:xfrm>
            <a:off x="266850" y="-152400"/>
            <a:ext cx="8468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4" name="Google Shape;224;p37"/>
          <p:cNvSpPr txBox="1"/>
          <p:nvPr/>
        </p:nvSpPr>
        <p:spPr>
          <a:xfrm>
            <a:off x="390200" y="146450"/>
            <a:ext cx="8468100" cy="47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u="sng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VALIDATORE DI CREDENZIALI</a:t>
            </a:r>
            <a:endParaRPr b="1" u="sng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Scrivere uno script che si comporta in questo modo:</a:t>
            </a:r>
            <a:endParaRPr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2933"/>
              </a:buClr>
              <a:buSzPts val="1400"/>
              <a:buFont typeface="Courier New"/>
              <a:buAutoNum type="arabicPeriod"/>
            </a:pPr>
            <a:r>
              <a:rPr lang="it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Quando viene avviato chiede all’utente di inserire un indirizzo email e di creare una password (inventati)</a:t>
            </a:r>
            <a:endParaRPr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2933"/>
              </a:buClr>
              <a:buSzPts val="1400"/>
              <a:buFont typeface="Courier New"/>
              <a:buAutoNum type="arabicPeriod"/>
            </a:pPr>
            <a:r>
              <a:rPr lang="it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Prima di continuare, verifica che</a:t>
            </a:r>
            <a:endParaRPr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2933"/>
              </a:buClr>
              <a:buSzPts val="1400"/>
              <a:buFont typeface="Courier New"/>
              <a:buAutoNum type="alphaLcPeriod"/>
            </a:pPr>
            <a:r>
              <a:rPr lang="it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lo username sia valido:</a:t>
            </a:r>
            <a:endParaRPr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2933"/>
              </a:buClr>
              <a:buSzPts val="1400"/>
              <a:buFont typeface="Courier New"/>
              <a:buChar char="■"/>
            </a:pPr>
            <a:r>
              <a:rPr lang="it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almeno 5 caratteri totali</a:t>
            </a:r>
            <a:endParaRPr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2933"/>
              </a:buClr>
              <a:buSzPts val="1400"/>
              <a:buFont typeface="Courier New"/>
              <a:buChar char="■"/>
            </a:pPr>
            <a:r>
              <a:rPr lang="it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esattamente un simbolo “@”</a:t>
            </a:r>
            <a:endParaRPr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2933"/>
              </a:buClr>
              <a:buSzPts val="1400"/>
              <a:buFont typeface="Courier New"/>
              <a:buChar char="■"/>
            </a:pPr>
            <a:r>
              <a:rPr lang="it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almeno un punto “.”</a:t>
            </a:r>
            <a:endParaRPr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2933"/>
              </a:buClr>
              <a:buSzPts val="1400"/>
              <a:buFont typeface="Courier New"/>
              <a:buAutoNum type="alphaLcPeriod"/>
            </a:pPr>
            <a:r>
              <a:rPr lang="it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la password sia valida:</a:t>
            </a:r>
            <a:endParaRPr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2933"/>
              </a:buClr>
              <a:buSzPts val="1400"/>
              <a:buFont typeface="Courier New"/>
              <a:buChar char="■"/>
            </a:pPr>
            <a:r>
              <a:rPr lang="it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almeno 8 caratteri</a:t>
            </a:r>
            <a:endParaRPr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2933"/>
              </a:buClr>
              <a:buSzPts val="1400"/>
              <a:buFont typeface="Courier New"/>
              <a:buChar char="■"/>
            </a:pPr>
            <a:r>
              <a:rPr lang="it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almeno una maiuscola [A-Z] e una minuscola [a-z]</a:t>
            </a:r>
            <a:endParaRPr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2933"/>
              </a:buClr>
              <a:buSzPts val="1400"/>
              <a:buFont typeface="Courier New"/>
              <a:buChar char="■"/>
            </a:pPr>
            <a:r>
              <a:rPr lang="it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almeno una cifra numerica [0-9]</a:t>
            </a:r>
            <a:endParaRPr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2933"/>
              </a:buClr>
              <a:buSzPts val="1400"/>
              <a:buFont typeface="Courier New"/>
              <a:buAutoNum type="arabicPeriod"/>
            </a:pPr>
            <a:r>
              <a:rPr lang="it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Se la verifica ha successo, chiede all’utente di inserire le credenziali, verifica che siano uguali a quelle inserite inizialmente e:</a:t>
            </a:r>
            <a:endParaRPr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2933"/>
              </a:buClr>
              <a:buSzPts val="1400"/>
              <a:buFont typeface="Courier New"/>
              <a:buAutoNum type="alphaLcPeriod"/>
            </a:pPr>
            <a:r>
              <a:rPr lang="it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se l’inserimento è corretto, termina</a:t>
            </a:r>
            <a:endParaRPr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2933"/>
              </a:buClr>
              <a:buSzPts val="1400"/>
              <a:buFont typeface="Courier New"/>
              <a:buAutoNum type="alphaLcPeriod"/>
            </a:pPr>
            <a:r>
              <a:rPr lang="it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se l’inserimento è errato, chiede di nuovo di inserire le credenziali</a:t>
            </a:r>
            <a:endParaRPr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1917750"/>
            <a:ext cx="8520600" cy="10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La selezione</a:t>
            </a:r>
            <a:endParaRPr/>
          </a:p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769175"/>
            <a:ext cx="8231100" cy="13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Per eseguire qualcosa solo se si verifica una determinata condizione si utilizza il blocco if.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Notare che dopo la condizione occorrono i due punti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it">
                <a:solidFill>
                  <a:srgbClr val="11A61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>
              <a:solidFill>
                <a:srgbClr val="11A61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La selezione semplice (if)</a:t>
            </a:r>
            <a:endParaRPr/>
          </a:p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225" y="2141375"/>
            <a:ext cx="7294050" cy="278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769175"/>
            <a:ext cx="8231100" cy="21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2426">
                <a:latin typeface="Courier New"/>
                <a:ea typeface="Courier New"/>
                <a:cs typeface="Courier New"/>
                <a:sym typeface="Courier New"/>
              </a:rPr>
              <a:t>Una condizione può essere “</a:t>
            </a:r>
            <a:r>
              <a:rPr lang="it" sz="2426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negata</a:t>
            </a:r>
            <a:r>
              <a:rPr lang="it" sz="2426">
                <a:latin typeface="Courier New"/>
                <a:ea typeface="Courier New"/>
                <a:cs typeface="Courier New"/>
                <a:sym typeface="Courier New"/>
              </a:rPr>
              <a:t>” (se è vera diventa falsa e viceversa) utilizzando la parola </a:t>
            </a:r>
            <a:r>
              <a:rPr lang="it" sz="2426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it" sz="2426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2426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2426">
                <a:latin typeface="Courier New"/>
                <a:ea typeface="Courier New"/>
                <a:cs typeface="Courier New"/>
                <a:sym typeface="Courier New"/>
              </a:rPr>
              <a:t>Due condizioni possono essere </a:t>
            </a:r>
            <a:r>
              <a:rPr lang="it" sz="2426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unite </a:t>
            </a:r>
            <a:r>
              <a:rPr lang="it" sz="2426">
                <a:latin typeface="Courier New"/>
                <a:ea typeface="Courier New"/>
                <a:cs typeface="Courier New"/>
                <a:sym typeface="Courier New"/>
              </a:rPr>
              <a:t>in due modi: utilizzando la parola </a:t>
            </a:r>
            <a:r>
              <a:rPr lang="it" sz="2426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and </a:t>
            </a:r>
            <a:r>
              <a:rPr lang="it" sz="2426">
                <a:latin typeface="Courier New"/>
                <a:ea typeface="Courier New"/>
                <a:cs typeface="Courier New"/>
                <a:sym typeface="Courier New"/>
              </a:rPr>
              <a:t>o utilizzando la parola </a:t>
            </a:r>
            <a:r>
              <a:rPr lang="it" sz="2426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it" sz="2426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Condizioni complesse</a:t>
            </a:r>
            <a:endParaRPr/>
          </a:p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b="52478" l="2391" r="0" t="0"/>
          <a:stretch/>
        </p:blipFill>
        <p:spPr>
          <a:xfrm>
            <a:off x="1322325" y="2942676"/>
            <a:ext cx="6209850" cy="182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769175"/>
            <a:ext cx="8231100" cy="40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Quando le condizioni sono multiple si utilizza la struttura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(condizione):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(condizione):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(condizione):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Notare che nell’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ultimo else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si entra solo se nessun’altra condizione è vera.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La selezione multipla(if…elif…else)</a:t>
            </a:r>
            <a:endParaRPr/>
          </a:p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La selezione multipla(if…elif…else)</a:t>
            </a:r>
            <a:endParaRPr/>
          </a:p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1435" y="810849"/>
            <a:ext cx="6371640" cy="413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11" name="Google Shape;111;p21"/>
          <p:cNvSpPr txBox="1"/>
          <p:nvPr/>
        </p:nvSpPr>
        <p:spPr>
          <a:xfrm>
            <a:off x="172775" y="157850"/>
            <a:ext cx="84681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Il cappello parlante di Harry Potter divide le persone in quattro case in base ad alcune caratteristiche: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1E2933"/>
              </a:buClr>
              <a:buSzPts val="1800"/>
              <a:buFont typeface="Courier New"/>
              <a:buChar char="■"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Grifondoro: solo persone più basse di 1 metro e 90 e che vengono da Udine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1E2933"/>
              </a:buClr>
              <a:buSzPts val="1800"/>
              <a:buFont typeface="Courier New"/>
              <a:buChar char="■"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Corvonero: solo persone comprese tra 1 metro e 1 metro e 50 che non vengono da Mortegliano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1E2933"/>
              </a:buClr>
              <a:buSzPts val="1800"/>
              <a:buFont typeface="Courier New"/>
              <a:buChar char="■"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Serpeverde: solo persone più basse di 50 cm e che vengono o da Pordenone o da Gorizia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1E2933"/>
              </a:buClr>
              <a:buSzPts val="1800"/>
              <a:buFont typeface="Courier New"/>
              <a:buChar char="■"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Tassorosso: tutti gli altri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Scrivere uno script in cui l’utente inserisce la sua altezza (suggerimento, in centimetri) e il paese di provenienza.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Lo script scriverà nel terminale la casa a cui viene assegnato l’utente.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769175"/>
            <a:ext cx="8231100" cy="12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Un altro modo comodo per modellare un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if con molti elif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è l’utilizzo di un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match-case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(in altri linguaggi, switch-case).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Selezione multipla con match-case</a:t>
            </a:r>
            <a:endParaRPr/>
          </a:p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7463" y="2107775"/>
            <a:ext cx="4373164" cy="294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" y="2107775"/>
            <a:ext cx="4222390" cy="283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ytho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