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5143500" cx="9144000"/>
  <p:notesSz cx="6858000" cy="9144000"/>
  <p:embeddedFontLst>
    <p:embeddedFont>
      <p:font typeface="Caveat"/>
      <p:regular r:id="rId32"/>
      <p:bold r:id="rId33"/>
    </p:embeddedFont>
    <p:embeddedFont>
      <p:font typeface="Roboto Light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Caveat-bold.fntdata"/><Relationship Id="rId10" Type="http://schemas.openxmlformats.org/officeDocument/2006/relationships/slide" Target="slides/slide5.xml"/><Relationship Id="rId32" Type="http://schemas.openxmlformats.org/officeDocument/2006/relationships/font" Target="fonts/Caveat-regular.fntdata"/><Relationship Id="rId13" Type="http://schemas.openxmlformats.org/officeDocument/2006/relationships/slide" Target="slides/slide8.xml"/><Relationship Id="rId35" Type="http://schemas.openxmlformats.org/officeDocument/2006/relationships/font" Target="fonts/RobotoLight-bold.fntdata"/><Relationship Id="rId12" Type="http://schemas.openxmlformats.org/officeDocument/2006/relationships/slide" Target="slides/slide7.xml"/><Relationship Id="rId34" Type="http://schemas.openxmlformats.org/officeDocument/2006/relationships/font" Target="fonts/RobotoLight-regular.fntdata"/><Relationship Id="rId15" Type="http://schemas.openxmlformats.org/officeDocument/2006/relationships/slide" Target="slides/slide10.xml"/><Relationship Id="rId37" Type="http://schemas.openxmlformats.org/officeDocument/2006/relationships/font" Target="fonts/RobotoLight-boldItalic.fntdata"/><Relationship Id="rId14" Type="http://schemas.openxmlformats.org/officeDocument/2006/relationships/slide" Target="slides/slide9.xml"/><Relationship Id="rId36" Type="http://schemas.openxmlformats.org/officeDocument/2006/relationships/font" Target="fonts/RobotoLight-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0937bee4d6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0937bee4d6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0937bee4d6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0937bee4d6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0937bee4d6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0937bee4d6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0937bee4d6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0937bee4d6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0937bee4d6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0937bee4d6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0937bee4d6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0937bee4d6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0937bee4d6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0937bee4d6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04280fe9bc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04280fe9b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094f71088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094f71088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094f71088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094f71088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05aaf6e740_2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05aaf6e740_2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094f710888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1094f710888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094f710888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1094f710888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094f710888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1094f710888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094f710888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1094f710888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094f710888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1094f710888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1094f710888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1094f710888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1094f710888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1094f710888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07a9e00e7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07a9e00e7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0937bee4d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0937bee4d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0937bee4d6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0937bee4d6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0937bee4d6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0937bee4d6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0937bee4d6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0937bee4d6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0937bee4d6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0937bee4d6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0937bee4d6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0937bee4d6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Font typeface="Roboto Light"/>
              <a:buNone/>
              <a:defRPr sz="52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Font typeface="Roboto Light"/>
              <a:buNone/>
              <a:defRPr sz="5200"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Font typeface="Roboto Light"/>
              <a:buNone/>
              <a:defRPr sz="5200"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Font typeface="Roboto Light"/>
              <a:buNone/>
              <a:defRPr sz="5200"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Font typeface="Roboto Light"/>
              <a:buNone/>
              <a:defRPr sz="5200"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Font typeface="Roboto Light"/>
              <a:buNone/>
              <a:defRPr sz="5200"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Font typeface="Roboto Light"/>
              <a:buNone/>
              <a:defRPr sz="5200"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Font typeface="Roboto Light"/>
              <a:buNone/>
              <a:defRPr sz="5200"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Font typeface="Roboto Light"/>
              <a:buNone/>
              <a:defRPr sz="52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gradFill>
            <a:gsLst>
              <a:gs pos="0">
                <a:srgbClr val="3776AB"/>
              </a:gs>
              <a:gs pos="100000">
                <a:srgbClr val="2D618C"/>
              </a:gs>
            </a:gsLst>
            <a:lin ang="5400012" scaled="0"/>
          </a:gradFill>
          <a:effectLst>
            <a:outerShdw blurRad="71438" rotWithShape="0" algn="bl" dir="2700000" dist="28575">
              <a:srgbClr val="000000">
                <a:alpha val="39000"/>
              </a:srgbClr>
            </a:outerShdw>
          </a:effectLst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 sz="1400"/>
            </a:lvl1pPr>
            <a:lvl2pPr lvl="1">
              <a:buNone/>
              <a:defRPr sz="1400"/>
            </a:lvl2pPr>
            <a:lvl3pPr lvl="2">
              <a:buNone/>
              <a:defRPr sz="1400"/>
            </a:lvl3pPr>
            <a:lvl4pPr lvl="3">
              <a:buNone/>
              <a:defRPr sz="1400"/>
            </a:lvl4pPr>
            <a:lvl5pPr lvl="4">
              <a:buNone/>
              <a:defRPr sz="1400"/>
            </a:lvl5pPr>
            <a:lvl6pPr lvl="5">
              <a:buNone/>
              <a:defRPr sz="1400"/>
            </a:lvl6pPr>
            <a:lvl7pPr lvl="6">
              <a:buNone/>
              <a:defRPr sz="1400"/>
            </a:lvl7pPr>
            <a:lvl8pPr lvl="7">
              <a:buNone/>
              <a:defRPr sz="1400"/>
            </a:lvl8pPr>
            <a:lvl9pPr lvl="8">
              <a:buNone/>
              <a:defRPr sz="14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⋙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♯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sercizio">
  <p:cSld name="BLANK_1">
    <p:bg>
      <p:bgPr>
        <a:gradFill>
          <a:gsLst>
            <a:gs pos="0">
              <a:srgbClr val="FFEBA9"/>
            </a:gs>
            <a:gs pos="17000">
              <a:srgbClr val="FFDF76"/>
            </a:gs>
            <a:gs pos="100000">
              <a:srgbClr val="FFD343"/>
            </a:gs>
          </a:gsLst>
          <a:lin ang="5400012" scaled="0"/>
        </a:gra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pic>
        <p:nvPicPr>
          <p:cNvPr id="53" name="Google Shape;53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442774"/>
            <a:ext cx="862699" cy="70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1917750"/>
            <a:ext cx="8520600" cy="1074900"/>
          </a:xfrm>
          <a:prstGeom prst="rect">
            <a:avLst/>
          </a:prstGeom>
          <a:gradFill>
            <a:gsLst>
              <a:gs pos="0">
                <a:srgbClr val="FFEBA9"/>
              </a:gs>
              <a:gs pos="17000">
                <a:srgbClr val="FFDF76"/>
              </a:gs>
              <a:gs pos="100000">
                <a:srgbClr val="FFD343"/>
              </a:gs>
            </a:gsLst>
            <a:lin ang="5400012" scaled="0"/>
          </a:gra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3600"/>
              <a:buNone/>
              <a:defRPr sz="3600">
                <a:solidFill>
                  <a:srgbClr val="4D4D4D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3600"/>
              <a:buNone/>
              <a:defRPr sz="3600">
                <a:solidFill>
                  <a:srgbClr val="4D4D4D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3600"/>
              <a:buNone/>
              <a:defRPr sz="3600">
                <a:solidFill>
                  <a:srgbClr val="4D4D4D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3600"/>
              <a:buNone/>
              <a:defRPr sz="3600">
                <a:solidFill>
                  <a:srgbClr val="4D4D4D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3600"/>
              <a:buNone/>
              <a:defRPr sz="3600">
                <a:solidFill>
                  <a:srgbClr val="4D4D4D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3600"/>
              <a:buNone/>
              <a:defRPr sz="3600">
                <a:solidFill>
                  <a:srgbClr val="4D4D4D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3600"/>
              <a:buNone/>
              <a:defRPr sz="3600">
                <a:solidFill>
                  <a:srgbClr val="4D4D4D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3600"/>
              <a:buNone/>
              <a:defRPr sz="3600">
                <a:solidFill>
                  <a:srgbClr val="4D4D4D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3600"/>
              <a:buNone/>
              <a:defRPr sz="3600">
                <a:solidFill>
                  <a:srgbClr val="4D4D4D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 sz="1400"/>
            </a:lvl1pPr>
            <a:lvl2pPr lvl="1">
              <a:buNone/>
              <a:defRPr sz="1400"/>
            </a:lvl2pPr>
            <a:lvl3pPr lvl="2">
              <a:buNone/>
              <a:defRPr sz="1400"/>
            </a:lvl3pPr>
            <a:lvl4pPr lvl="3">
              <a:buNone/>
              <a:defRPr sz="1400"/>
            </a:lvl4pPr>
            <a:lvl5pPr lvl="4">
              <a:buNone/>
              <a:defRPr sz="1400"/>
            </a:lvl5pPr>
            <a:lvl6pPr lvl="5">
              <a:buNone/>
              <a:defRPr sz="1400"/>
            </a:lvl6pPr>
            <a:lvl7pPr lvl="6">
              <a:buNone/>
              <a:defRPr sz="1400"/>
            </a:lvl7pPr>
            <a:lvl8pPr lvl="7">
              <a:buNone/>
              <a:defRPr sz="1400"/>
            </a:lvl8pPr>
            <a:lvl9pPr lvl="8">
              <a:buNone/>
              <a:defRPr sz="14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769175"/>
            <a:ext cx="8231100" cy="4287600"/>
          </a:xfrm>
          <a:prstGeom prst="rect">
            <a:avLst/>
          </a:prstGeom>
          <a:gradFill>
            <a:gsLst>
              <a:gs pos="0">
                <a:srgbClr val="1E2933"/>
              </a:gs>
              <a:gs pos="98000">
                <a:srgbClr val="0F151A"/>
              </a:gs>
              <a:gs pos="100000">
                <a:schemeClr val="dk1"/>
              </a:gs>
            </a:gsLst>
            <a:path path="circle">
              <a:fillToRect b="50%" l="50%" r="50%" t="50%"/>
            </a:path>
            <a:tileRect/>
          </a:gradFill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Light"/>
              <a:buChar char="⋙"/>
              <a:defRPr sz="1800"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175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Char char="♯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17500" lvl="2" marL="13716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Char char="■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17500" lvl="3" marL="18288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Char char="●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17500" lvl="4" marL="22860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Char char="○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17500" lvl="5" marL="2743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Char char="■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17500" lvl="6" marL="3200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Char char="●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17500" lvl="7" marL="36576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Char char="○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17500" lvl="8" marL="41148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Char char="■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128375"/>
            <a:ext cx="8231100" cy="572700"/>
          </a:xfrm>
          <a:prstGeom prst="rect">
            <a:avLst/>
          </a:prstGeom>
          <a:gradFill>
            <a:gsLst>
              <a:gs pos="0">
                <a:srgbClr val="FFEBA9"/>
              </a:gs>
              <a:gs pos="17000">
                <a:srgbClr val="FFDF76"/>
              </a:gs>
              <a:gs pos="100000">
                <a:srgbClr val="FFD343"/>
              </a:gs>
            </a:gsLst>
            <a:lin ang="5400012" scaled="0"/>
          </a:gra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2800"/>
              <a:buNone/>
              <a:defRPr>
                <a:solidFill>
                  <a:srgbClr val="4D4D4D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2800"/>
              <a:buNone/>
              <a:defRPr>
                <a:solidFill>
                  <a:srgbClr val="4D4D4D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2800"/>
              <a:buNone/>
              <a:defRPr>
                <a:solidFill>
                  <a:srgbClr val="4D4D4D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2800"/>
              <a:buNone/>
              <a:defRPr>
                <a:solidFill>
                  <a:srgbClr val="4D4D4D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2800"/>
              <a:buNone/>
              <a:defRPr>
                <a:solidFill>
                  <a:srgbClr val="4D4D4D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2800"/>
              <a:buNone/>
              <a:defRPr>
                <a:solidFill>
                  <a:srgbClr val="4D4D4D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2800"/>
              <a:buNone/>
              <a:defRPr>
                <a:solidFill>
                  <a:srgbClr val="4D4D4D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2800"/>
              <a:buNone/>
              <a:defRPr>
                <a:solidFill>
                  <a:srgbClr val="4D4D4D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2800"/>
              <a:buNone/>
              <a:defRPr>
                <a:solidFill>
                  <a:srgbClr val="4D4D4D"/>
                </a:solidFill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 sz="1400"/>
            </a:lvl1pPr>
            <a:lvl2pPr lvl="1">
              <a:buNone/>
              <a:defRPr sz="1400"/>
            </a:lvl2pPr>
            <a:lvl3pPr lvl="2">
              <a:buNone/>
              <a:defRPr sz="1400"/>
            </a:lvl3pPr>
            <a:lvl4pPr lvl="3">
              <a:buNone/>
              <a:defRPr sz="1400"/>
            </a:lvl4pPr>
            <a:lvl5pPr lvl="4">
              <a:buNone/>
              <a:defRPr sz="1400"/>
            </a:lvl5pPr>
            <a:lvl6pPr lvl="5">
              <a:buNone/>
              <a:defRPr sz="1400"/>
            </a:lvl6pPr>
            <a:lvl7pPr lvl="6">
              <a:buNone/>
              <a:defRPr sz="1400"/>
            </a:lvl7pPr>
            <a:lvl8pPr lvl="7">
              <a:buNone/>
              <a:defRPr sz="1400"/>
            </a:lvl8pPr>
            <a:lvl9pPr lvl="8">
              <a:buNone/>
              <a:defRPr sz="14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12837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⋙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♯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⋙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♯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128375"/>
            <a:ext cx="8520600" cy="572700"/>
          </a:xfrm>
          <a:prstGeom prst="rect">
            <a:avLst/>
          </a:prstGeom>
          <a:gradFill>
            <a:gsLst>
              <a:gs pos="0">
                <a:srgbClr val="FFEBA9"/>
              </a:gs>
              <a:gs pos="17000">
                <a:srgbClr val="FFDF76"/>
              </a:gs>
              <a:gs pos="100000">
                <a:srgbClr val="FFD343"/>
              </a:gs>
            </a:gsLst>
            <a:lin ang="5400012" scaled="0"/>
          </a:gra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2800"/>
              <a:buNone/>
              <a:defRPr>
                <a:solidFill>
                  <a:srgbClr val="4D4D4D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2800"/>
              <a:buNone/>
              <a:defRPr>
                <a:solidFill>
                  <a:srgbClr val="4D4D4D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2800"/>
              <a:buNone/>
              <a:defRPr>
                <a:solidFill>
                  <a:srgbClr val="4D4D4D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2800"/>
              <a:buNone/>
              <a:defRPr>
                <a:solidFill>
                  <a:srgbClr val="4D4D4D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2800"/>
              <a:buNone/>
              <a:defRPr>
                <a:solidFill>
                  <a:srgbClr val="4D4D4D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2800"/>
              <a:buNone/>
              <a:defRPr>
                <a:solidFill>
                  <a:srgbClr val="4D4D4D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2800"/>
              <a:buNone/>
              <a:defRPr>
                <a:solidFill>
                  <a:srgbClr val="4D4D4D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2800"/>
              <a:buNone/>
              <a:defRPr>
                <a:solidFill>
                  <a:srgbClr val="4D4D4D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2800"/>
              <a:buNone/>
              <a:defRPr>
                <a:solidFill>
                  <a:srgbClr val="4D4D4D"/>
                </a:solidFill>
              </a:defRPr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 sz="1400"/>
            </a:lvl1pPr>
            <a:lvl2pPr lvl="1">
              <a:buNone/>
              <a:defRPr sz="1400"/>
            </a:lvl2pPr>
            <a:lvl3pPr lvl="2">
              <a:buNone/>
              <a:defRPr sz="1400"/>
            </a:lvl3pPr>
            <a:lvl4pPr lvl="3">
              <a:buNone/>
              <a:defRPr sz="1400"/>
            </a:lvl4pPr>
            <a:lvl5pPr lvl="4">
              <a:buNone/>
              <a:defRPr sz="1400"/>
            </a:lvl5pPr>
            <a:lvl6pPr lvl="5">
              <a:buNone/>
              <a:defRPr sz="1400"/>
            </a:lvl6pPr>
            <a:lvl7pPr lvl="6">
              <a:buNone/>
              <a:defRPr sz="1400"/>
            </a:lvl7pPr>
            <a:lvl8pPr lvl="7">
              <a:buNone/>
              <a:defRPr sz="1400"/>
            </a:lvl8pPr>
            <a:lvl9pPr lvl="8">
              <a:buNone/>
              <a:defRPr sz="14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⋙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♯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 sz="1400"/>
            </a:lvl1pPr>
            <a:lvl2pPr lvl="1">
              <a:buNone/>
              <a:defRPr sz="1400"/>
            </a:lvl2pPr>
            <a:lvl3pPr lvl="2">
              <a:buNone/>
              <a:defRPr sz="1400"/>
            </a:lvl3pPr>
            <a:lvl4pPr lvl="3">
              <a:buNone/>
              <a:defRPr sz="1400"/>
            </a:lvl4pPr>
            <a:lvl5pPr lvl="4">
              <a:buNone/>
              <a:defRPr sz="1400"/>
            </a:lvl5pPr>
            <a:lvl6pPr lvl="5">
              <a:buNone/>
              <a:defRPr sz="1400"/>
            </a:lvl6pPr>
            <a:lvl7pPr lvl="6">
              <a:buNone/>
              <a:defRPr sz="1400"/>
            </a:lvl7pPr>
            <a:lvl8pPr lvl="7">
              <a:buNone/>
              <a:defRPr sz="1400"/>
            </a:lvl8pPr>
            <a:lvl9pPr lvl="8">
              <a:buNone/>
              <a:defRPr sz="14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9" name="Google Shape;39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0" name="Google Shape;40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⋙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♯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1" name="Google Shape;4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 sz="1400"/>
            </a:lvl1pPr>
            <a:lvl2pPr lvl="1">
              <a:buNone/>
              <a:defRPr sz="1400"/>
            </a:lvl2pPr>
            <a:lvl3pPr lvl="2">
              <a:buNone/>
              <a:defRPr sz="1400"/>
            </a:lvl3pPr>
            <a:lvl4pPr lvl="3">
              <a:buNone/>
              <a:defRPr sz="1400"/>
            </a:lvl4pPr>
            <a:lvl5pPr lvl="4">
              <a:buNone/>
              <a:defRPr sz="1400"/>
            </a:lvl5pPr>
            <a:lvl6pPr lvl="5">
              <a:buNone/>
              <a:defRPr sz="1400"/>
            </a:lvl6pPr>
            <a:lvl7pPr lvl="6">
              <a:buNone/>
              <a:defRPr sz="1400"/>
            </a:lvl7pPr>
            <a:lvl8pPr lvl="7">
              <a:buNone/>
              <a:defRPr sz="1400"/>
            </a:lvl8pPr>
            <a:lvl9pPr lvl="8">
              <a:buNone/>
              <a:defRPr sz="14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gradFill>
          <a:gsLst>
            <a:gs pos="0">
              <a:srgbClr val="1E415E"/>
            </a:gs>
            <a:gs pos="20000">
              <a:srgbClr val="254E71"/>
            </a:gs>
            <a:gs pos="100000">
              <a:srgbClr val="2B5B84"/>
            </a:gs>
          </a:gsLst>
          <a:lin ang="5400012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idx="1" type="body"/>
          </p:nvPr>
        </p:nvSpPr>
        <p:spPr>
          <a:xfrm>
            <a:off x="311700" y="769175"/>
            <a:ext cx="8237700" cy="4287600"/>
          </a:xfrm>
          <a:prstGeom prst="rect">
            <a:avLst/>
          </a:prstGeom>
          <a:gradFill>
            <a:gsLst>
              <a:gs pos="0">
                <a:srgbClr val="1E2933"/>
              </a:gs>
              <a:gs pos="98000">
                <a:srgbClr val="0F151A"/>
              </a:gs>
              <a:gs pos="100000">
                <a:schemeClr val="dk1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A611"/>
              </a:buClr>
              <a:buSzPts val="1800"/>
              <a:buFont typeface="Courier New"/>
              <a:buChar char="⋙"/>
              <a:defRPr sz="1800">
                <a:solidFill>
                  <a:srgbClr val="11A61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DDDDD"/>
              </a:buClr>
              <a:buSzPts val="1400"/>
              <a:buFont typeface="Courier New"/>
              <a:buChar char="♯"/>
              <a:defRPr>
                <a:solidFill>
                  <a:srgbClr val="DDDDDD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D343"/>
              </a:buClr>
              <a:buSzPts val="1400"/>
              <a:buFont typeface="Courier New"/>
              <a:buChar char="■"/>
              <a:defRPr>
                <a:solidFill>
                  <a:srgbClr val="FFD343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DDDDD"/>
              </a:buClr>
              <a:buSzPts val="1400"/>
              <a:buFont typeface="Courier New"/>
              <a:buChar char="●"/>
              <a:defRPr>
                <a:solidFill>
                  <a:srgbClr val="DDDDDD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DDDDD"/>
              </a:buClr>
              <a:buSzPts val="1400"/>
              <a:buFont typeface="Courier New"/>
              <a:buChar char="○"/>
              <a:defRPr>
                <a:solidFill>
                  <a:srgbClr val="DDDDDD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DDDDD"/>
              </a:buClr>
              <a:buSzPts val="1400"/>
              <a:buFont typeface="Courier New"/>
              <a:buChar char="■"/>
              <a:defRPr>
                <a:solidFill>
                  <a:srgbClr val="DDDDDD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DDDDD"/>
              </a:buClr>
              <a:buSzPts val="1400"/>
              <a:buFont typeface="Courier New"/>
              <a:buChar char="●"/>
              <a:defRPr>
                <a:solidFill>
                  <a:srgbClr val="DDDDDD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DDDDD"/>
              </a:buClr>
              <a:buSzPts val="1400"/>
              <a:buFont typeface="Courier New"/>
              <a:buChar char="○"/>
              <a:defRPr>
                <a:solidFill>
                  <a:srgbClr val="DDDDDD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DDDDD"/>
              </a:buClr>
              <a:buSzPts val="1400"/>
              <a:buFont typeface="Courier New"/>
              <a:buChar char="■"/>
              <a:defRPr>
                <a:solidFill>
                  <a:srgbClr val="DDDDDD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311700" y="128375"/>
            <a:ext cx="8520600" cy="572700"/>
          </a:xfrm>
          <a:prstGeom prst="rect">
            <a:avLst/>
          </a:prstGeom>
          <a:gradFill>
            <a:gsLst>
              <a:gs pos="0">
                <a:srgbClr val="FFEBA9"/>
              </a:gs>
              <a:gs pos="17000">
                <a:srgbClr val="FFDF76"/>
              </a:gs>
              <a:gs pos="100000">
                <a:srgbClr val="FFD343"/>
              </a:gs>
            </a:gsLst>
            <a:lin ang="5400012" scaled="0"/>
          </a:gradFill>
          <a:ln cap="flat" cmpd="sng" w="9525">
            <a:solidFill>
              <a:srgbClr val="18334B"/>
            </a:solidFill>
            <a:prstDash val="solid"/>
            <a:round/>
            <a:headEnd len="sm" w="sm" type="none"/>
            <a:tailEnd len="sm" w="sm" type="none"/>
          </a:ln>
          <a:effectLst>
            <a:outerShdw blurRad="28575" rotWithShape="0" algn="bl" dir="3000000" dist="38100">
              <a:srgbClr val="000000">
                <a:alpha val="49000"/>
              </a:srgbClr>
            </a:outerShdw>
          </a:effectLst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2800"/>
              <a:buFont typeface="Courier New"/>
              <a:buNone/>
              <a:defRPr sz="2800">
                <a:solidFill>
                  <a:srgbClr val="4D4D4D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2800"/>
              <a:buFont typeface="Roboto Light"/>
              <a:buNone/>
              <a:defRPr sz="2800">
                <a:solidFill>
                  <a:srgbClr val="4D4D4D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2800"/>
              <a:buFont typeface="Roboto Light"/>
              <a:buNone/>
              <a:defRPr sz="2800">
                <a:solidFill>
                  <a:srgbClr val="4D4D4D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2800"/>
              <a:buFont typeface="Roboto Light"/>
              <a:buNone/>
              <a:defRPr sz="2800">
                <a:solidFill>
                  <a:srgbClr val="4D4D4D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2800"/>
              <a:buFont typeface="Roboto Light"/>
              <a:buNone/>
              <a:defRPr sz="2800">
                <a:solidFill>
                  <a:srgbClr val="4D4D4D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2800"/>
              <a:buFont typeface="Roboto Light"/>
              <a:buNone/>
              <a:defRPr sz="2800">
                <a:solidFill>
                  <a:srgbClr val="4D4D4D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2800"/>
              <a:buFont typeface="Roboto Light"/>
              <a:buNone/>
              <a:defRPr sz="2800">
                <a:solidFill>
                  <a:srgbClr val="4D4D4D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2800"/>
              <a:buFont typeface="Roboto Light"/>
              <a:buNone/>
              <a:defRPr sz="2800">
                <a:solidFill>
                  <a:srgbClr val="4D4D4D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2800"/>
              <a:buFont typeface="Roboto Light"/>
              <a:buNone/>
              <a:defRPr sz="2800">
                <a:solidFill>
                  <a:srgbClr val="4D4D4D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9" name="Google Shape;9;p1"/>
          <p:cNvSpPr/>
          <p:nvPr/>
        </p:nvSpPr>
        <p:spPr>
          <a:xfrm flipH="1">
            <a:off x="8595300" y="4663225"/>
            <a:ext cx="548700" cy="486600"/>
          </a:xfrm>
          <a:prstGeom prst="flowChartDelay">
            <a:avLst/>
          </a:prstGeom>
          <a:gradFill>
            <a:gsLst>
              <a:gs pos="0">
                <a:srgbClr val="FFEBA9"/>
              </a:gs>
              <a:gs pos="11000">
                <a:srgbClr val="FFDF76"/>
              </a:gs>
              <a:gs pos="100000">
                <a:srgbClr val="FFD343"/>
              </a:gs>
            </a:gsLst>
            <a:lin ang="5400012" scaled="0"/>
          </a:gradFill>
          <a:ln>
            <a:noFill/>
          </a:ln>
          <a:effectLst>
            <a:outerShdw blurRad="57150" rotWithShape="0" algn="bl" dir="12960000" dist="38100">
              <a:srgbClr val="000000">
                <a:alpha val="3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pypi.org/project/colorama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Corso Python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9" name="Google Shape;59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Errori e debug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0" name="Google Shape;60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61" name="Google Shape;61;p14"/>
          <p:cNvSpPr txBox="1"/>
          <p:nvPr/>
        </p:nvSpPr>
        <p:spPr>
          <a:xfrm>
            <a:off x="3273600" y="4681800"/>
            <a:ext cx="2596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rgbClr val="FFD343"/>
                </a:solidFill>
                <a:latin typeface="Courier New"/>
                <a:ea typeface="Courier New"/>
                <a:cs typeface="Courier New"/>
                <a:sym typeface="Courier New"/>
              </a:rPr>
              <a:t>Andrea Bidinost</a:t>
            </a:r>
            <a:endParaRPr sz="1800">
              <a:solidFill>
                <a:srgbClr val="FFD34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3"/>
          <p:cNvSpPr txBox="1"/>
          <p:nvPr>
            <p:ph idx="1" type="body"/>
          </p:nvPr>
        </p:nvSpPr>
        <p:spPr>
          <a:xfrm>
            <a:off x="311700" y="769175"/>
            <a:ext cx="8231100" cy="40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Alcuni errori di logica molto comuni sono dovuti a: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just">
              <a:spcBef>
                <a:spcPts val="1200"/>
              </a:spcBef>
              <a:spcAft>
                <a:spcPts val="0"/>
              </a:spcAft>
              <a:buSzPts val="1800"/>
              <a:buFont typeface="Courier New"/>
              <a:buChar char="⋙"/>
            </a:pPr>
            <a:r>
              <a:rPr lang="it">
                <a:solidFill>
                  <a:srgbClr val="FFD343"/>
                </a:solidFill>
                <a:latin typeface="Courier New"/>
                <a:ea typeface="Courier New"/>
                <a:cs typeface="Courier New"/>
                <a:sym typeface="Courier New"/>
              </a:rPr>
              <a:t>sviste </a:t>
            </a: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(ho scritto + invece di *, ho utilizzato una variabile al posto di un’altra)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⋙"/>
            </a:pPr>
            <a:r>
              <a:rPr lang="it">
                <a:solidFill>
                  <a:srgbClr val="FFD343"/>
                </a:solidFill>
                <a:latin typeface="Courier New"/>
                <a:ea typeface="Courier New"/>
                <a:cs typeface="Courier New"/>
                <a:sym typeface="Courier New"/>
              </a:rPr>
              <a:t>cicli infiniti</a:t>
            </a: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 (per qualche motivo non mi accorgo che la condizione del ciclo è vera “per sempre”)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⋙"/>
            </a:pPr>
            <a:r>
              <a:rPr lang="it">
                <a:solidFill>
                  <a:srgbClr val="FFD343"/>
                </a:solidFill>
                <a:latin typeface="Courier New"/>
                <a:ea typeface="Courier New"/>
                <a:cs typeface="Courier New"/>
                <a:sym typeface="Courier New"/>
              </a:rPr>
              <a:t>condizioni mal formate</a:t>
            </a: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 (ho unito male condizioni diverse attraverso gli operatori and, or e not…ma sono convinto che invece sia giusto!)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⋙"/>
            </a:pPr>
            <a:r>
              <a:rPr lang="it">
                <a:solidFill>
                  <a:srgbClr val="FFD343"/>
                </a:solidFill>
                <a:latin typeface="Courier New"/>
                <a:ea typeface="Courier New"/>
                <a:cs typeface="Courier New"/>
                <a:sym typeface="Courier New"/>
              </a:rPr>
              <a:t>funzionalità inventate </a:t>
            </a: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(ho utilizzato delle parole chiave o delle funzioni che secondo me si dovrebbero comportare in un certo modo…e invece…)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6" name="Google Shape;136;p23"/>
          <p:cNvSpPr txBox="1"/>
          <p:nvPr>
            <p:ph type="title"/>
          </p:nvPr>
        </p:nvSpPr>
        <p:spPr>
          <a:xfrm>
            <a:off x="311700" y="128375"/>
            <a:ext cx="8231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Cause comuni degli errori di logica</a:t>
            </a:r>
            <a:endParaRPr/>
          </a:p>
        </p:txBody>
      </p:sp>
      <p:sp>
        <p:nvSpPr>
          <p:cNvPr id="137" name="Google Shape;137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/>
          <p:nvPr>
            <p:ph idx="1" type="body"/>
          </p:nvPr>
        </p:nvSpPr>
        <p:spPr>
          <a:xfrm>
            <a:off x="311700" y="769175"/>
            <a:ext cx="8231100" cy="432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Questa tipologia di errori è probabilmente la </a:t>
            </a:r>
            <a:r>
              <a:rPr lang="it">
                <a:solidFill>
                  <a:srgbClr val="FFD343"/>
                </a:solidFill>
                <a:latin typeface="Courier New"/>
                <a:ea typeface="Courier New"/>
                <a:cs typeface="Courier New"/>
                <a:sym typeface="Courier New"/>
              </a:rPr>
              <a:t>più difficile</a:t>
            </a: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 da identificare e da risolvere.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Gli errori di sistema non riguardano il codice sviluppato ma </a:t>
            </a:r>
            <a:r>
              <a:rPr lang="it">
                <a:solidFill>
                  <a:srgbClr val="FFD343"/>
                </a:solidFill>
                <a:latin typeface="Courier New"/>
                <a:ea typeface="Courier New"/>
                <a:cs typeface="Courier New"/>
                <a:sym typeface="Courier New"/>
              </a:rPr>
              <a:t>l’ambiente </a:t>
            </a: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in cui viene eseguito.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Uno script utilizza sempre determinate </a:t>
            </a:r>
            <a:r>
              <a:rPr lang="it">
                <a:solidFill>
                  <a:srgbClr val="FFD343"/>
                </a:solidFill>
                <a:latin typeface="Courier New"/>
                <a:ea typeface="Courier New"/>
                <a:cs typeface="Courier New"/>
                <a:sym typeface="Courier New"/>
              </a:rPr>
              <a:t>librerie </a:t>
            </a: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già presenti, viene eseguito in un certo </a:t>
            </a:r>
            <a:r>
              <a:rPr lang="it">
                <a:solidFill>
                  <a:srgbClr val="FFD343"/>
                </a:solidFill>
                <a:latin typeface="Courier New"/>
                <a:ea typeface="Courier New"/>
                <a:cs typeface="Courier New"/>
                <a:sym typeface="Courier New"/>
              </a:rPr>
              <a:t>sistema operativo</a:t>
            </a: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 e utilizza diverse </a:t>
            </a:r>
            <a:r>
              <a:rPr lang="it">
                <a:solidFill>
                  <a:srgbClr val="FFD343"/>
                </a:solidFill>
                <a:latin typeface="Courier New"/>
                <a:ea typeface="Courier New"/>
                <a:cs typeface="Courier New"/>
                <a:sym typeface="Courier New"/>
              </a:rPr>
              <a:t>risorse </a:t>
            </a: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di questo sistema.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Può capitare che particolari </a:t>
            </a:r>
            <a:r>
              <a:rPr lang="it">
                <a:solidFill>
                  <a:srgbClr val="FFD343"/>
                </a:solidFill>
                <a:latin typeface="Courier New"/>
                <a:ea typeface="Courier New"/>
                <a:cs typeface="Courier New"/>
                <a:sym typeface="Courier New"/>
              </a:rPr>
              <a:t>combinazioni </a:t>
            </a: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di script+librerie+risorse non siano compatibili e portino ad errori </a:t>
            </a:r>
            <a:r>
              <a:rPr lang="it">
                <a:solidFill>
                  <a:srgbClr val="FFD343"/>
                </a:solidFill>
                <a:latin typeface="Courier New"/>
                <a:ea typeface="Courier New"/>
                <a:cs typeface="Courier New"/>
                <a:sym typeface="Courier New"/>
              </a:rPr>
              <a:t>non previsti e mai individuati</a:t>
            </a: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Anche per questi errori si ricorre al </a:t>
            </a:r>
            <a:r>
              <a:rPr lang="it">
                <a:solidFill>
                  <a:srgbClr val="FFD343"/>
                </a:solidFill>
                <a:latin typeface="Courier New"/>
                <a:ea typeface="Courier New"/>
                <a:cs typeface="Courier New"/>
                <a:sym typeface="Courier New"/>
              </a:rPr>
              <a:t>test su diverse piattaforme</a:t>
            </a: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…ma non è mai abbastanza.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Si da quindi la possibilità all’utente finale di inviare una richiesta di supporto (o una </a:t>
            </a:r>
            <a:r>
              <a:rPr lang="it">
                <a:solidFill>
                  <a:srgbClr val="FFD343"/>
                </a:solidFill>
                <a:latin typeface="Courier New"/>
                <a:ea typeface="Courier New"/>
                <a:cs typeface="Courier New"/>
                <a:sym typeface="Courier New"/>
              </a:rPr>
              <a:t>segnalazione</a:t>
            </a: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) e si risolve il problema </a:t>
            </a:r>
            <a:r>
              <a:rPr lang="it">
                <a:solidFill>
                  <a:srgbClr val="FFD343"/>
                </a:solidFill>
                <a:latin typeface="Courier New"/>
                <a:ea typeface="Courier New"/>
                <a:cs typeface="Courier New"/>
                <a:sym typeface="Courier New"/>
              </a:rPr>
              <a:t>caso per caso</a:t>
            </a: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3" name="Google Shape;143;p24"/>
          <p:cNvSpPr txBox="1"/>
          <p:nvPr>
            <p:ph type="title"/>
          </p:nvPr>
        </p:nvSpPr>
        <p:spPr>
          <a:xfrm>
            <a:off x="311700" y="128375"/>
            <a:ext cx="8231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Gli errori di sistema</a:t>
            </a:r>
            <a:endParaRPr/>
          </a:p>
        </p:txBody>
      </p:sp>
      <p:sp>
        <p:nvSpPr>
          <p:cNvPr id="144" name="Google Shape;14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5"/>
          <p:cNvSpPr txBox="1"/>
          <p:nvPr>
            <p:ph type="title"/>
          </p:nvPr>
        </p:nvSpPr>
        <p:spPr>
          <a:xfrm>
            <a:off x="311700" y="1917750"/>
            <a:ext cx="8520600" cy="107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Come proteggersi dagli errori</a:t>
            </a:r>
            <a:endParaRPr/>
          </a:p>
        </p:txBody>
      </p:sp>
      <p:sp>
        <p:nvSpPr>
          <p:cNvPr id="150" name="Google Shape;150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6"/>
          <p:cNvSpPr txBox="1"/>
          <p:nvPr>
            <p:ph idx="1" type="body"/>
          </p:nvPr>
        </p:nvSpPr>
        <p:spPr>
          <a:xfrm>
            <a:off x="311700" y="769175"/>
            <a:ext cx="8231100" cy="40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Gli errori nascono spesso in codici lunghi e complessi.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i="1" lang="it">
                <a:solidFill>
                  <a:srgbClr val="FFD343"/>
                </a:solidFill>
                <a:latin typeface="Courier New"/>
                <a:ea typeface="Courier New"/>
                <a:cs typeface="Courier New"/>
                <a:sym typeface="Courier New"/>
              </a:rPr>
              <a:t>“Prima scrivo tutto il codice, </a:t>
            </a:r>
            <a:endParaRPr i="1">
              <a:solidFill>
                <a:srgbClr val="FFD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i="1" lang="it">
                <a:solidFill>
                  <a:srgbClr val="FFD343"/>
                </a:solidFill>
                <a:latin typeface="Courier New"/>
                <a:ea typeface="Courier New"/>
                <a:cs typeface="Courier New"/>
                <a:sym typeface="Courier New"/>
              </a:rPr>
              <a:t>poi lo eseguo per vedere se va.”</a:t>
            </a:r>
            <a:endParaRPr i="1">
              <a:solidFill>
                <a:srgbClr val="FFD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r">
              <a:spcBef>
                <a:spcPts val="1200"/>
              </a:spcBef>
              <a:spcAft>
                <a:spcPts val="0"/>
              </a:spcAft>
              <a:buNone/>
            </a:pPr>
            <a:r>
              <a:rPr lang="it" sz="1600">
                <a:solidFill>
                  <a:srgbClr val="FFD343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it" sz="1600">
                <a:solidFill>
                  <a:srgbClr val="FFD343"/>
                </a:solidFill>
                <a:latin typeface="Courier New"/>
                <a:ea typeface="Courier New"/>
                <a:cs typeface="Courier New"/>
                <a:sym typeface="Courier New"/>
              </a:rPr>
              <a:t>Strategia di sviluppo infantile]</a:t>
            </a:r>
            <a:endParaRPr sz="1600">
              <a:solidFill>
                <a:srgbClr val="FFD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Questa idea può funzionare per script piccoli e che risolvono problemi facili.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Un buon codice viene sviluppato seguendo due possibili approcci: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just">
              <a:spcBef>
                <a:spcPts val="1200"/>
              </a:spcBef>
              <a:spcAft>
                <a:spcPts val="0"/>
              </a:spcAft>
              <a:buSzPts val="1800"/>
              <a:buFont typeface="Courier New"/>
              <a:buChar char="⋙"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top-down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⋙"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bottom-up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6" name="Google Shape;156;p26"/>
          <p:cNvSpPr txBox="1"/>
          <p:nvPr>
            <p:ph type="title"/>
          </p:nvPr>
        </p:nvSpPr>
        <p:spPr>
          <a:xfrm>
            <a:off x="311700" y="128375"/>
            <a:ext cx="8231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Strategie di sviluppo</a:t>
            </a:r>
            <a:endParaRPr/>
          </a:p>
        </p:txBody>
      </p:sp>
      <p:sp>
        <p:nvSpPr>
          <p:cNvPr id="157" name="Google Shape;157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7"/>
          <p:cNvSpPr txBox="1"/>
          <p:nvPr>
            <p:ph idx="1" type="body"/>
          </p:nvPr>
        </p:nvSpPr>
        <p:spPr>
          <a:xfrm>
            <a:off x="311700" y="769175"/>
            <a:ext cx="8231100" cy="40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it">
                <a:solidFill>
                  <a:srgbClr val="FFD343"/>
                </a:solidFill>
                <a:latin typeface="Courier New"/>
                <a:ea typeface="Courier New"/>
                <a:cs typeface="Courier New"/>
                <a:sym typeface="Courier New"/>
              </a:rPr>
              <a:t>“Scrivo prima il grosso del codice, </a:t>
            </a:r>
            <a:endParaRPr i="1">
              <a:solidFill>
                <a:srgbClr val="FFD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i="1" lang="it">
                <a:solidFill>
                  <a:srgbClr val="FFD343"/>
                </a:solidFill>
                <a:latin typeface="Courier New"/>
                <a:ea typeface="Courier New"/>
                <a:cs typeface="Courier New"/>
                <a:sym typeface="Courier New"/>
              </a:rPr>
              <a:t>facendo finta che i dettagli funzionino già”</a:t>
            </a:r>
            <a:endParaRPr i="1">
              <a:solidFill>
                <a:srgbClr val="FFD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r">
              <a:spcBef>
                <a:spcPts val="1200"/>
              </a:spcBef>
              <a:spcAft>
                <a:spcPts val="0"/>
              </a:spcAft>
              <a:buNone/>
            </a:pPr>
            <a:r>
              <a:rPr lang="it" sz="1600">
                <a:solidFill>
                  <a:srgbClr val="FFD343"/>
                </a:solidFill>
                <a:latin typeface="Courier New"/>
                <a:ea typeface="Courier New"/>
                <a:cs typeface="Courier New"/>
                <a:sym typeface="Courier New"/>
              </a:rPr>
              <a:t>[Top-Down]</a:t>
            </a:r>
            <a:endParaRPr sz="1600">
              <a:solidFill>
                <a:srgbClr val="FFD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it">
                <a:solidFill>
                  <a:srgbClr val="11A611"/>
                </a:solidFill>
                <a:latin typeface="Courier New"/>
                <a:ea typeface="Courier New"/>
                <a:cs typeface="Courier New"/>
                <a:sym typeface="Courier New"/>
              </a:rPr>
              <a:t>Con questa strategia si sviluppa prima la “cornice” del codice, la si prova e solo quando si è certi che sia tutto a posto si prosegue sviluppando di volta in volta una piccola parte in più…testandola prima di continuare con lo sviluppo.</a:t>
            </a:r>
            <a:endParaRPr>
              <a:solidFill>
                <a:srgbClr val="11A61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it">
                <a:solidFill>
                  <a:srgbClr val="11A611"/>
                </a:solidFill>
                <a:latin typeface="Courier New"/>
                <a:ea typeface="Courier New"/>
                <a:cs typeface="Courier New"/>
                <a:sym typeface="Courier New"/>
              </a:rPr>
              <a:t>E’ la strategia più intuitiva e si adatta a pic</a:t>
            </a: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coli script</a:t>
            </a:r>
            <a:r>
              <a:rPr lang="it">
                <a:solidFill>
                  <a:srgbClr val="11A61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endParaRPr>
              <a:solidFill>
                <a:srgbClr val="11A61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3" name="Google Shape;163;p27"/>
          <p:cNvSpPr txBox="1"/>
          <p:nvPr>
            <p:ph type="title"/>
          </p:nvPr>
        </p:nvSpPr>
        <p:spPr>
          <a:xfrm>
            <a:off x="311700" y="128375"/>
            <a:ext cx="8231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Approccio Top-Down</a:t>
            </a:r>
            <a:endParaRPr/>
          </a:p>
        </p:txBody>
      </p:sp>
      <p:sp>
        <p:nvSpPr>
          <p:cNvPr id="164" name="Google Shape;164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170" name="Google Shape;170;p28"/>
          <p:cNvSpPr txBox="1"/>
          <p:nvPr/>
        </p:nvSpPr>
        <p:spPr>
          <a:xfrm>
            <a:off x="224825" y="67225"/>
            <a:ext cx="8468100" cy="46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rgbClr val="1E2933"/>
                </a:solidFill>
                <a:latin typeface="Courier New"/>
                <a:ea typeface="Courier New"/>
                <a:cs typeface="Courier New"/>
                <a:sym typeface="Courier New"/>
              </a:rPr>
              <a:t>Sviluppare una calcolatrice che permetta all’utente di svolgere le 4 operazioni fondamentali (+,*,-,/) con approccio Top-Down:</a:t>
            </a:r>
            <a:endParaRPr sz="1800">
              <a:solidFill>
                <a:srgbClr val="1E29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E29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1E2933"/>
              </a:buClr>
              <a:buSzPts val="1800"/>
              <a:buFont typeface="Courier New"/>
              <a:buAutoNum type="arabicPeriod"/>
            </a:pPr>
            <a:r>
              <a:rPr lang="it" sz="1800">
                <a:solidFill>
                  <a:srgbClr val="1E2933"/>
                </a:solidFill>
                <a:latin typeface="Courier New"/>
                <a:ea typeface="Courier New"/>
                <a:cs typeface="Courier New"/>
                <a:sym typeface="Courier New"/>
              </a:rPr>
              <a:t>Sviluppare inizialmente il menù (e testarlo)</a:t>
            </a:r>
            <a:endParaRPr sz="1800">
              <a:solidFill>
                <a:srgbClr val="1E29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1E2933"/>
              </a:buClr>
              <a:buSzPts val="1800"/>
              <a:buFont typeface="Courier New"/>
              <a:buAutoNum type="arabicPeriod"/>
            </a:pPr>
            <a:r>
              <a:rPr lang="it" sz="1800">
                <a:solidFill>
                  <a:srgbClr val="1E2933"/>
                </a:solidFill>
                <a:latin typeface="Courier New"/>
                <a:ea typeface="Courier New"/>
                <a:cs typeface="Courier New"/>
                <a:sym typeface="Courier New"/>
              </a:rPr>
              <a:t>POI sviluppare la parte relativa all’uscita dallo script (e testarla)</a:t>
            </a:r>
            <a:endParaRPr sz="1800">
              <a:solidFill>
                <a:srgbClr val="1E29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1E2933"/>
              </a:buClr>
              <a:buSzPts val="1800"/>
              <a:buFont typeface="Courier New"/>
              <a:buAutoNum type="arabicPeriod"/>
            </a:pPr>
            <a:r>
              <a:rPr lang="it" sz="1800">
                <a:solidFill>
                  <a:srgbClr val="1E2933"/>
                </a:solidFill>
                <a:latin typeface="Courier New"/>
                <a:ea typeface="Courier New"/>
                <a:cs typeface="Courier New"/>
                <a:sym typeface="Courier New"/>
              </a:rPr>
              <a:t>POI sviluppare la parte relativa alla somma (e testarla)</a:t>
            </a:r>
            <a:endParaRPr sz="1800">
              <a:solidFill>
                <a:srgbClr val="1E29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1E2933"/>
              </a:buClr>
              <a:buSzPts val="1800"/>
              <a:buFont typeface="Courier New"/>
              <a:buAutoNum type="arabicPeriod"/>
            </a:pPr>
            <a:r>
              <a:rPr lang="it" sz="1800">
                <a:solidFill>
                  <a:srgbClr val="1E2933"/>
                </a:solidFill>
                <a:latin typeface="Courier New"/>
                <a:ea typeface="Courier New"/>
                <a:cs typeface="Courier New"/>
                <a:sym typeface="Courier New"/>
              </a:rPr>
              <a:t>POI sviluppare la parte relativa alla moltiplicazione (e testarla)</a:t>
            </a:r>
            <a:endParaRPr sz="1800">
              <a:solidFill>
                <a:srgbClr val="1E29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1E2933"/>
              </a:buClr>
              <a:buSzPts val="1800"/>
              <a:buFont typeface="Courier New"/>
              <a:buAutoNum type="arabicPeriod"/>
            </a:pPr>
            <a:r>
              <a:rPr lang="it" sz="1800">
                <a:solidFill>
                  <a:srgbClr val="1E2933"/>
                </a:solidFill>
                <a:latin typeface="Courier New"/>
                <a:ea typeface="Courier New"/>
                <a:cs typeface="Courier New"/>
                <a:sym typeface="Courier New"/>
              </a:rPr>
              <a:t>POI sviluppare la parte relativa alla sottrazione(e testarla)</a:t>
            </a:r>
            <a:endParaRPr sz="1800">
              <a:solidFill>
                <a:srgbClr val="1E29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1E2933"/>
              </a:buClr>
              <a:buSzPts val="1800"/>
              <a:buFont typeface="Courier New"/>
              <a:buAutoNum type="arabicPeriod"/>
            </a:pPr>
            <a:r>
              <a:rPr lang="it" sz="1800">
                <a:solidFill>
                  <a:srgbClr val="1E2933"/>
                </a:solidFill>
                <a:latin typeface="Courier New"/>
                <a:ea typeface="Courier New"/>
                <a:cs typeface="Courier New"/>
                <a:sym typeface="Courier New"/>
              </a:rPr>
              <a:t>POI sviluppare la parte relativa alla divisione(e testarla)</a:t>
            </a:r>
            <a:endParaRPr sz="1800">
              <a:solidFill>
                <a:srgbClr val="1E29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1E2933"/>
              </a:buClr>
              <a:buSzPts val="1800"/>
              <a:buFont typeface="Courier New"/>
              <a:buAutoNum type="arabicPeriod"/>
            </a:pPr>
            <a:r>
              <a:rPr lang="it" sz="1800">
                <a:solidFill>
                  <a:srgbClr val="1E2933"/>
                </a:solidFill>
                <a:latin typeface="Courier New"/>
                <a:ea typeface="Courier New"/>
                <a:cs typeface="Courier New"/>
                <a:sym typeface="Courier New"/>
              </a:rPr>
              <a:t>Alla fine, testare tutto personalmente e farlo testare a un compagno</a:t>
            </a:r>
            <a:endParaRPr sz="1800">
              <a:solidFill>
                <a:srgbClr val="1E293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9"/>
          <p:cNvSpPr txBox="1"/>
          <p:nvPr>
            <p:ph type="title"/>
          </p:nvPr>
        </p:nvSpPr>
        <p:spPr>
          <a:xfrm>
            <a:off x="311700" y="128375"/>
            <a:ext cx="8231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Approccio Bottom-Up</a:t>
            </a:r>
            <a:endParaRPr/>
          </a:p>
        </p:txBody>
      </p:sp>
      <p:sp>
        <p:nvSpPr>
          <p:cNvPr id="176" name="Google Shape;176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177" name="Google Shape;177;p29"/>
          <p:cNvSpPr txBox="1"/>
          <p:nvPr>
            <p:ph idx="1" type="body"/>
          </p:nvPr>
        </p:nvSpPr>
        <p:spPr>
          <a:xfrm>
            <a:off x="311700" y="769175"/>
            <a:ext cx="8231100" cy="428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it">
                <a:solidFill>
                  <a:srgbClr val="FFD343"/>
                </a:solidFill>
                <a:latin typeface="Courier New"/>
                <a:ea typeface="Courier New"/>
                <a:cs typeface="Courier New"/>
                <a:sym typeface="Courier New"/>
              </a:rPr>
              <a:t>“Scrivo prima le funzionalità più piccole </a:t>
            </a:r>
            <a:endParaRPr i="1">
              <a:solidFill>
                <a:srgbClr val="FFD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i="1" lang="it">
                <a:solidFill>
                  <a:srgbClr val="FFD343"/>
                </a:solidFill>
                <a:latin typeface="Courier New"/>
                <a:ea typeface="Courier New"/>
                <a:cs typeface="Courier New"/>
                <a:sym typeface="Courier New"/>
              </a:rPr>
              <a:t>e poi le metto insieme”</a:t>
            </a:r>
            <a:endParaRPr i="1">
              <a:solidFill>
                <a:srgbClr val="FFD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r">
              <a:spcBef>
                <a:spcPts val="1200"/>
              </a:spcBef>
              <a:spcAft>
                <a:spcPts val="0"/>
              </a:spcAft>
              <a:buNone/>
            </a:pPr>
            <a:r>
              <a:rPr lang="it" sz="1600">
                <a:solidFill>
                  <a:srgbClr val="FFD343"/>
                </a:solidFill>
                <a:latin typeface="Courier New"/>
                <a:ea typeface="Courier New"/>
                <a:cs typeface="Courier New"/>
                <a:sym typeface="Courier New"/>
              </a:rPr>
              <a:t>[Bottom-Up]</a:t>
            </a:r>
            <a:endParaRPr sz="1600">
              <a:solidFill>
                <a:srgbClr val="FFD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it">
                <a:solidFill>
                  <a:srgbClr val="11A611"/>
                </a:solidFill>
                <a:latin typeface="Courier New"/>
                <a:ea typeface="Courier New"/>
                <a:cs typeface="Courier New"/>
                <a:sym typeface="Courier New"/>
              </a:rPr>
              <a:t>Con questa strategia si svilupp</a:t>
            </a: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ano prima le micro-funzionalità del codice e poi le si uniscono per arrivare alla versione completa finale.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E’ l’approccio comune nei progetti più complessi, in cui a persone diverse si delegano parti del codice diverse e solo dopo il test di queste micro-funzioni si unisce tutto il lavoro.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0"/>
          <p:cNvSpPr txBox="1"/>
          <p:nvPr>
            <p:ph type="title"/>
          </p:nvPr>
        </p:nvSpPr>
        <p:spPr>
          <a:xfrm>
            <a:off x="311700" y="128375"/>
            <a:ext cx="8231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Esempio di approccio Bottom-Up</a:t>
            </a:r>
            <a:endParaRPr/>
          </a:p>
        </p:txBody>
      </p:sp>
      <p:sp>
        <p:nvSpPr>
          <p:cNvPr id="183" name="Google Shape;183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184" name="Google Shape;184;p30"/>
          <p:cNvSpPr txBox="1"/>
          <p:nvPr>
            <p:ph idx="1" type="body"/>
          </p:nvPr>
        </p:nvSpPr>
        <p:spPr>
          <a:xfrm>
            <a:off x="311700" y="769175"/>
            <a:ext cx="8231100" cy="428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11A611"/>
                </a:solidFill>
                <a:latin typeface="Courier New"/>
                <a:ea typeface="Courier New"/>
                <a:cs typeface="Courier New"/>
                <a:sym typeface="Courier New"/>
              </a:rPr>
              <a:t>Nel progetto della slide 15 (calcolatrice) l’approccio Bottom-</a:t>
            </a: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U</a:t>
            </a:r>
            <a:r>
              <a:rPr lang="it">
                <a:solidFill>
                  <a:srgbClr val="11A611"/>
                </a:solidFill>
                <a:latin typeface="Courier New"/>
                <a:ea typeface="Courier New"/>
                <a:cs typeface="Courier New"/>
                <a:sym typeface="Courier New"/>
              </a:rPr>
              <a:t>p avrebbe previsto le seguenti fasi:</a:t>
            </a:r>
            <a:endParaRPr>
              <a:solidFill>
                <a:srgbClr val="11A61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11A611"/>
              </a:buClr>
              <a:buSzPts val="1800"/>
              <a:buFont typeface="Courier New"/>
              <a:buAutoNum type="arabicPeriod"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lang="it">
                <a:solidFill>
                  <a:srgbClr val="11A611"/>
                </a:solidFill>
                <a:latin typeface="Courier New"/>
                <a:ea typeface="Courier New"/>
                <a:cs typeface="Courier New"/>
                <a:sym typeface="Courier New"/>
              </a:rPr>
              <a:t>viluppare la parte relativa all’uscita dallo script (e testarla)</a:t>
            </a:r>
            <a:endParaRPr>
              <a:solidFill>
                <a:srgbClr val="11A61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A611"/>
              </a:buClr>
              <a:buSzPts val="1800"/>
              <a:buFont typeface="Courier New"/>
              <a:buAutoNum type="arabicPeriod"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lang="it">
                <a:solidFill>
                  <a:srgbClr val="11A611"/>
                </a:solidFill>
                <a:latin typeface="Courier New"/>
                <a:ea typeface="Courier New"/>
                <a:cs typeface="Courier New"/>
                <a:sym typeface="Courier New"/>
              </a:rPr>
              <a:t>viluppare la parte relativa alla somma (e testarla)</a:t>
            </a:r>
            <a:endParaRPr>
              <a:solidFill>
                <a:srgbClr val="11A61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A611"/>
              </a:buClr>
              <a:buSzPts val="1800"/>
              <a:buFont typeface="Courier New"/>
              <a:buAutoNum type="arabicPeriod"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lang="it">
                <a:solidFill>
                  <a:srgbClr val="11A611"/>
                </a:solidFill>
                <a:latin typeface="Courier New"/>
                <a:ea typeface="Courier New"/>
                <a:cs typeface="Courier New"/>
                <a:sym typeface="Courier New"/>
              </a:rPr>
              <a:t>viluppare la parte relativa alla moltiplicazione (e testarla)</a:t>
            </a:r>
            <a:endParaRPr>
              <a:solidFill>
                <a:srgbClr val="11A61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A611"/>
              </a:buClr>
              <a:buSzPts val="1800"/>
              <a:buFont typeface="Courier New"/>
              <a:buAutoNum type="arabicPeriod"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lang="it">
                <a:solidFill>
                  <a:srgbClr val="11A611"/>
                </a:solidFill>
                <a:latin typeface="Courier New"/>
                <a:ea typeface="Courier New"/>
                <a:cs typeface="Courier New"/>
                <a:sym typeface="Courier New"/>
              </a:rPr>
              <a:t>viluppare la parte relativa alla sottrazione(e testarla)</a:t>
            </a:r>
            <a:endParaRPr>
              <a:solidFill>
                <a:srgbClr val="11A61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A611"/>
              </a:buClr>
              <a:buSzPts val="1800"/>
              <a:buFont typeface="Courier New"/>
              <a:buAutoNum type="arabicPeriod"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lang="it">
                <a:solidFill>
                  <a:srgbClr val="11A611"/>
                </a:solidFill>
                <a:latin typeface="Courier New"/>
                <a:ea typeface="Courier New"/>
                <a:cs typeface="Courier New"/>
                <a:sym typeface="Courier New"/>
              </a:rPr>
              <a:t>viluppare la parte relativa alla divisione(e testarla)</a:t>
            </a:r>
            <a:endParaRPr>
              <a:solidFill>
                <a:srgbClr val="11A61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A611"/>
              </a:buClr>
              <a:buSzPts val="1800"/>
              <a:buFont typeface="Courier New"/>
              <a:buAutoNum type="arabicPeriod"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POI sviluppare il menù (e testarlo)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AutoNum type="arabicPeriod"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1"/>
          <p:cNvSpPr txBox="1"/>
          <p:nvPr>
            <p:ph type="title"/>
          </p:nvPr>
        </p:nvSpPr>
        <p:spPr>
          <a:xfrm>
            <a:off x="311700" y="1917750"/>
            <a:ext cx="8520600" cy="107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Come individuare gli errori</a:t>
            </a:r>
            <a:endParaRPr/>
          </a:p>
        </p:txBody>
      </p:sp>
      <p:sp>
        <p:nvSpPr>
          <p:cNvPr id="190" name="Google Shape;190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2"/>
          <p:cNvSpPr txBox="1"/>
          <p:nvPr>
            <p:ph type="title"/>
          </p:nvPr>
        </p:nvSpPr>
        <p:spPr>
          <a:xfrm>
            <a:off x="311700" y="128375"/>
            <a:ext cx="8231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Individuazione di un errore</a:t>
            </a:r>
            <a:endParaRPr/>
          </a:p>
        </p:txBody>
      </p:sp>
      <p:sp>
        <p:nvSpPr>
          <p:cNvPr id="196" name="Google Shape;196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197" name="Google Shape;197;p32"/>
          <p:cNvSpPr txBox="1"/>
          <p:nvPr>
            <p:ph idx="1" type="body"/>
          </p:nvPr>
        </p:nvSpPr>
        <p:spPr>
          <a:xfrm>
            <a:off x="311700" y="769175"/>
            <a:ext cx="8231100" cy="428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Per “individuare un errore” si intende </a:t>
            </a:r>
            <a:r>
              <a:rPr lang="it">
                <a:solidFill>
                  <a:srgbClr val="FFD343"/>
                </a:solidFill>
                <a:latin typeface="Courier New"/>
                <a:ea typeface="Courier New"/>
                <a:cs typeface="Courier New"/>
                <a:sym typeface="Courier New"/>
              </a:rPr>
              <a:t>trovare la riga</a:t>
            </a: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 (o le righe) di codice che generano il comportamento sbagliato.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Negli errori di </a:t>
            </a:r>
            <a:r>
              <a:rPr lang="it">
                <a:solidFill>
                  <a:srgbClr val="FFD343"/>
                </a:solidFill>
                <a:latin typeface="Courier New"/>
                <a:ea typeface="Courier New"/>
                <a:cs typeface="Courier New"/>
                <a:sym typeface="Courier New"/>
              </a:rPr>
              <a:t>sintassi</a:t>
            </a: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, questo compito viene svolto dal </a:t>
            </a:r>
            <a:r>
              <a:rPr lang="it">
                <a:solidFill>
                  <a:srgbClr val="FFD343"/>
                </a:solidFill>
                <a:latin typeface="Courier New"/>
                <a:ea typeface="Courier New"/>
                <a:cs typeface="Courier New"/>
                <a:sym typeface="Courier New"/>
              </a:rPr>
              <a:t>parser</a:t>
            </a: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Negli errori di </a:t>
            </a:r>
            <a:r>
              <a:rPr lang="it">
                <a:solidFill>
                  <a:srgbClr val="FFD343"/>
                </a:solidFill>
                <a:latin typeface="Courier New"/>
                <a:ea typeface="Courier New"/>
                <a:cs typeface="Courier New"/>
                <a:sym typeface="Courier New"/>
              </a:rPr>
              <a:t>logica</a:t>
            </a: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, ci sono principalmente due strumenti: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⋙"/>
            </a:pPr>
            <a:r>
              <a:rPr lang="it">
                <a:solidFill>
                  <a:srgbClr val="FFD343"/>
                </a:solidFill>
                <a:latin typeface="Courier New"/>
                <a:ea typeface="Courier New"/>
                <a:cs typeface="Courier New"/>
                <a:sym typeface="Courier New"/>
              </a:rPr>
              <a:t>rileggere </a:t>
            </a: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più volte il codice (strumento più artigianale)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⋙"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utilizzare il </a:t>
            </a:r>
            <a:r>
              <a:rPr lang="it">
                <a:solidFill>
                  <a:srgbClr val="FFD343"/>
                </a:solidFill>
                <a:latin typeface="Courier New"/>
                <a:ea typeface="Courier New"/>
                <a:cs typeface="Courier New"/>
                <a:sym typeface="Courier New"/>
              </a:rPr>
              <a:t>debugger</a:t>
            </a:r>
            <a:endParaRPr>
              <a:solidFill>
                <a:srgbClr val="FFD34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1917750"/>
            <a:ext cx="8520600" cy="107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Gli errori</a:t>
            </a:r>
            <a:endParaRPr/>
          </a:p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3"/>
          <p:cNvSpPr txBox="1"/>
          <p:nvPr>
            <p:ph type="title"/>
          </p:nvPr>
        </p:nvSpPr>
        <p:spPr>
          <a:xfrm>
            <a:off x="311700" y="128375"/>
            <a:ext cx="8231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 break point</a:t>
            </a:r>
            <a:endParaRPr/>
          </a:p>
        </p:txBody>
      </p:sp>
      <p:sp>
        <p:nvSpPr>
          <p:cNvPr id="203" name="Google Shape;203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204" name="Google Shape;204;p33"/>
          <p:cNvSpPr txBox="1"/>
          <p:nvPr>
            <p:ph idx="1" type="body"/>
          </p:nvPr>
        </p:nvSpPr>
        <p:spPr>
          <a:xfrm>
            <a:off x="311700" y="769175"/>
            <a:ext cx="8231100" cy="428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Lo sviluppatore può forzare il programma ad interrompersi in determinati punti.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Questi punti di interruzione si chiamano </a:t>
            </a:r>
            <a:r>
              <a:rPr lang="it">
                <a:solidFill>
                  <a:srgbClr val="FFD343"/>
                </a:solidFill>
                <a:latin typeface="Courier New"/>
                <a:ea typeface="Courier New"/>
                <a:cs typeface="Courier New"/>
                <a:sym typeface="Courier New"/>
              </a:rPr>
              <a:t>break-point</a:t>
            </a: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Una volta impostato un punto di interruzione, si può analizzare la situazione: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⋙"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comprendendo se l’errore si verifica </a:t>
            </a:r>
            <a:r>
              <a:rPr lang="it">
                <a:solidFill>
                  <a:srgbClr val="FFD343"/>
                </a:solidFill>
                <a:latin typeface="Courier New"/>
                <a:ea typeface="Courier New"/>
                <a:cs typeface="Courier New"/>
                <a:sym typeface="Courier New"/>
              </a:rPr>
              <a:t>prima o dopo quella riga</a:t>
            </a:r>
            <a:endParaRPr>
              <a:solidFill>
                <a:srgbClr val="FFD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⋙"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verificando che il valore assunto da tutte le </a:t>
            </a:r>
            <a:r>
              <a:rPr lang="it">
                <a:solidFill>
                  <a:srgbClr val="FFD343"/>
                </a:solidFill>
                <a:latin typeface="Courier New"/>
                <a:ea typeface="Courier New"/>
                <a:cs typeface="Courier New"/>
                <a:sym typeface="Courier New"/>
              </a:rPr>
              <a:t>variabili </a:t>
            </a: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sia coerente con ciò che ci si aspetta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⋙"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verificando il valore logico di una </a:t>
            </a:r>
            <a:r>
              <a:rPr lang="it">
                <a:solidFill>
                  <a:srgbClr val="FFD343"/>
                </a:solidFill>
                <a:latin typeface="Courier New"/>
                <a:ea typeface="Courier New"/>
                <a:cs typeface="Courier New"/>
                <a:sym typeface="Courier New"/>
              </a:rPr>
              <a:t>condizione</a:t>
            </a:r>
            <a:endParaRPr>
              <a:solidFill>
                <a:srgbClr val="FFD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⋙"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contando il numero di passi di un </a:t>
            </a:r>
            <a:r>
              <a:rPr lang="it">
                <a:solidFill>
                  <a:srgbClr val="FFD343"/>
                </a:solidFill>
                <a:latin typeface="Courier New"/>
                <a:ea typeface="Courier New"/>
                <a:cs typeface="Courier New"/>
                <a:sym typeface="Courier New"/>
              </a:rPr>
              <a:t>ciclo</a:t>
            </a:r>
            <a:endParaRPr>
              <a:solidFill>
                <a:srgbClr val="FFD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A611"/>
              </a:buClr>
              <a:buSzPts val="1800"/>
              <a:buFont typeface="Courier New"/>
              <a:buChar char="⋙"/>
            </a:pPr>
            <a:r>
              <a:rPr lang="it">
                <a:solidFill>
                  <a:srgbClr val="11A611"/>
                </a:solidFill>
                <a:latin typeface="Courier New"/>
                <a:ea typeface="Courier New"/>
                <a:cs typeface="Courier New"/>
                <a:sym typeface="Courier New"/>
              </a:rPr>
              <a:t>…</a:t>
            </a:r>
            <a:endParaRPr>
              <a:solidFill>
                <a:srgbClr val="11A61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4"/>
          <p:cNvSpPr txBox="1"/>
          <p:nvPr>
            <p:ph type="title"/>
          </p:nvPr>
        </p:nvSpPr>
        <p:spPr>
          <a:xfrm>
            <a:off x="311700" y="128375"/>
            <a:ext cx="8231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 break point</a:t>
            </a:r>
            <a:endParaRPr/>
          </a:p>
        </p:txBody>
      </p:sp>
      <p:sp>
        <p:nvSpPr>
          <p:cNvPr id="210" name="Google Shape;210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pic>
        <p:nvPicPr>
          <p:cNvPr id="211" name="Google Shape;21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8618" y="1762125"/>
            <a:ext cx="5166775" cy="1869125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34"/>
          <p:cNvSpPr/>
          <p:nvPr/>
        </p:nvSpPr>
        <p:spPr>
          <a:xfrm>
            <a:off x="2342575" y="2527700"/>
            <a:ext cx="353100" cy="952200"/>
          </a:xfrm>
          <a:prstGeom prst="rect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34"/>
          <p:cNvSpPr/>
          <p:nvPr/>
        </p:nvSpPr>
        <p:spPr>
          <a:xfrm>
            <a:off x="2342713" y="3933825"/>
            <a:ext cx="4498800" cy="802800"/>
          </a:xfrm>
          <a:prstGeom prst="rect">
            <a:avLst/>
          </a:prstGeom>
          <a:solidFill>
            <a:schemeClr val="accent4"/>
          </a:solidFill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Per inserire un break-point premere con il tasto sinistro del mouse accanto al numero della riga corrispondente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14" name="Google Shape;214;p34"/>
          <p:cNvCxnSpPr>
            <a:stCxn id="213" idx="1"/>
            <a:endCxn id="212" idx="1"/>
          </p:cNvCxnSpPr>
          <p:nvPr/>
        </p:nvCxnSpPr>
        <p:spPr>
          <a:xfrm flipH="1" rot="10800000">
            <a:off x="2342713" y="3003825"/>
            <a:ext cx="600" cy="1331400"/>
          </a:xfrm>
          <a:prstGeom prst="bentConnector3">
            <a:avLst>
              <a:gd fmla="val -39710417" name="adj1"/>
            </a:avLst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5"/>
          <p:cNvSpPr txBox="1"/>
          <p:nvPr>
            <p:ph type="title"/>
          </p:nvPr>
        </p:nvSpPr>
        <p:spPr>
          <a:xfrm>
            <a:off x="311700" y="128375"/>
            <a:ext cx="8231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La modalità debug</a:t>
            </a:r>
            <a:endParaRPr/>
          </a:p>
        </p:txBody>
      </p:sp>
      <p:sp>
        <p:nvSpPr>
          <p:cNvPr id="220" name="Google Shape;220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221" name="Google Shape;221;p35"/>
          <p:cNvSpPr txBox="1"/>
          <p:nvPr>
            <p:ph idx="1" type="body"/>
          </p:nvPr>
        </p:nvSpPr>
        <p:spPr>
          <a:xfrm>
            <a:off x="311700" y="769175"/>
            <a:ext cx="8231100" cy="428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11A611"/>
                </a:solidFill>
                <a:latin typeface="Courier New"/>
                <a:ea typeface="Courier New"/>
                <a:cs typeface="Courier New"/>
                <a:sym typeface="Courier New"/>
              </a:rPr>
              <a:t>Una volta impostati i break-point, è necessario avviare il programma nella modalità adatta per fermarsi in quei punti</a:t>
            </a:r>
            <a:endParaRPr>
              <a:solidFill>
                <a:srgbClr val="11A61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1A61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11A611"/>
                </a:solidFill>
                <a:latin typeface="Courier New"/>
                <a:ea typeface="Courier New"/>
                <a:cs typeface="Courier New"/>
                <a:sym typeface="Courier New"/>
              </a:rPr>
              <a:t>Questa modalità si chiama “modalità debug”.</a:t>
            </a:r>
            <a:endParaRPr>
              <a:solidFill>
                <a:srgbClr val="11A61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1A61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1A61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1A61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1A61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1A61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11A611"/>
                </a:solidFill>
                <a:latin typeface="Courier New"/>
                <a:ea typeface="Courier New"/>
                <a:cs typeface="Courier New"/>
                <a:sym typeface="Courier New"/>
              </a:rPr>
              <a:t>In questa modalità il programma si fermerà ad ogni break point e accanto al terminale compariranno molti più pulsanti.</a:t>
            </a:r>
            <a:endParaRPr>
              <a:solidFill>
                <a:srgbClr val="11A61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22" name="Google Shape;22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21963" y="2160788"/>
            <a:ext cx="2124075" cy="447675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35"/>
          <p:cNvSpPr/>
          <p:nvPr/>
        </p:nvSpPr>
        <p:spPr>
          <a:xfrm>
            <a:off x="4393275" y="2250375"/>
            <a:ext cx="353100" cy="261000"/>
          </a:xfrm>
          <a:prstGeom prst="rect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35"/>
          <p:cNvSpPr/>
          <p:nvPr/>
        </p:nvSpPr>
        <p:spPr>
          <a:xfrm>
            <a:off x="2622375" y="2695575"/>
            <a:ext cx="2124000" cy="393600"/>
          </a:xfrm>
          <a:prstGeom prst="rect">
            <a:avLst/>
          </a:prstGeom>
          <a:solidFill>
            <a:schemeClr val="accent4"/>
          </a:solidFill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Esecuzione normale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5" name="Google Shape;225;p35"/>
          <p:cNvSpPr/>
          <p:nvPr/>
        </p:nvSpPr>
        <p:spPr>
          <a:xfrm>
            <a:off x="4746375" y="2250375"/>
            <a:ext cx="353100" cy="261000"/>
          </a:xfrm>
          <a:prstGeom prst="rect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35"/>
          <p:cNvSpPr/>
          <p:nvPr/>
        </p:nvSpPr>
        <p:spPr>
          <a:xfrm>
            <a:off x="4901100" y="2695575"/>
            <a:ext cx="2282400" cy="393600"/>
          </a:xfrm>
          <a:prstGeom prst="rect">
            <a:avLst/>
          </a:prstGeom>
          <a:solidFill>
            <a:schemeClr val="accent4"/>
          </a:solidFill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Esecuzione in debug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27" name="Google Shape;227;p35"/>
          <p:cNvCxnSpPr>
            <a:stCxn id="223" idx="1"/>
            <a:endCxn id="224" idx="0"/>
          </p:cNvCxnSpPr>
          <p:nvPr/>
        </p:nvCxnSpPr>
        <p:spPr>
          <a:xfrm flipH="1">
            <a:off x="3684375" y="2380875"/>
            <a:ext cx="708900" cy="314700"/>
          </a:xfrm>
          <a:prstGeom prst="bentConnector2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8" name="Google Shape;228;p35"/>
          <p:cNvCxnSpPr>
            <a:stCxn id="225" idx="3"/>
            <a:endCxn id="226" idx="0"/>
          </p:cNvCxnSpPr>
          <p:nvPr/>
        </p:nvCxnSpPr>
        <p:spPr>
          <a:xfrm>
            <a:off x="5099475" y="2380875"/>
            <a:ext cx="942900" cy="314700"/>
          </a:xfrm>
          <a:prstGeom prst="bentConnector2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6"/>
          <p:cNvSpPr txBox="1"/>
          <p:nvPr>
            <p:ph type="title"/>
          </p:nvPr>
        </p:nvSpPr>
        <p:spPr>
          <a:xfrm>
            <a:off x="311700" y="128375"/>
            <a:ext cx="8231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La modalità debug - Console</a:t>
            </a:r>
            <a:endParaRPr/>
          </a:p>
        </p:txBody>
      </p:sp>
      <p:sp>
        <p:nvSpPr>
          <p:cNvPr id="234" name="Google Shape;234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pic>
        <p:nvPicPr>
          <p:cNvPr id="235" name="Google Shape;235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7555" y="1289700"/>
            <a:ext cx="4465250" cy="3053375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36"/>
          <p:cNvSpPr/>
          <p:nvPr/>
        </p:nvSpPr>
        <p:spPr>
          <a:xfrm>
            <a:off x="4120325" y="2331088"/>
            <a:ext cx="353100" cy="261000"/>
          </a:xfrm>
          <a:prstGeom prst="rect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36"/>
          <p:cNvSpPr/>
          <p:nvPr/>
        </p:nvSpPr>
        <p:spPr>
          <a:xfrm>
            <a:off x="168300" y="2244700"/>
            <a:ext cx="2579400" cy="433800"/>
          </a:xfrm>
          <a:prstGeom prst="rect">
            <a:avLst/>
          </a:prstGeom>
          <a:solidFill>
            <a:schemeClr val="accent4"/>
          </a:solidFill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Prossimo break-point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38" name="Google Shape;238;p36"/>
          <p:cNvCxnSpPr>
            <a:stCxn id="236" idx="1"/>
            <a:endCxn id="237" idx="3"/>
          </p:cNvCxnSpPr>
          <p:nvPr/>
        </p:nvCxnSpPr>
        <p:spPr>
          <a:xfrm flipH="1">
            <a:off x="2747825" y="2461588"/>
            <a:ext cx="1372500" cy="600"/>
          </a:xfrm>
          <a:prstGeom prst="bentConnector3">
            <a:avLst>
              <a:gd fmla="val 50005" name="adj1"/>
            </a:avLst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9" name="Google Shape;239;p36"/>
          <p:cNvSpPr/>
          <p:nvPr/>
        </p:nvSpPr>
        <p:spPr>
          <a:xfrm>
            <a:off x="4120325" y="2939125"/>
            <a:ext cx="353100" cy="261000"/>
          </a:xfrm>
          <a:prstGeom prst="rect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36"/>
          <p:cNvSpPr/>
          <p:nvPr/>
        </p:nvSpPr>
        <p:spPr>
          <a:xfrm>
            <a:off x="168300" y="2852713"/>
            <a:ext cx="2579400" cy="433800"/>
          </a:xfrm>
          <a:prstGeom prst="rect">
            <a:avLst/>
          </a:prstGeom>
          <a:solidFill>
            <a:schemeClr val="accent4"/>
          </a:solidFill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Uscita dall’esecuzione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41" name="Google Shape;241;p36"/>
          <p:cNvCxnSpPr>
            <a:stCxn id="239" idx="1"/>
            <a:endCxn id="240" idx="3"/>
          </p:cNvCxnSpPr>
          <p:nvPr/>
        </p:nvCxnSpPr>
        <p:spPr>
          <a:xfrm flipH="1">
            <a:off x="2747825" y="3069625"/>
            <a:ext cx="1372500" cy="600"/>
          </a:xfrm>
          <a:prstGeom prst="bentConnector3">
            <a:avLst>
              <a:gd fmla="val 50005" name="adj1"/>
            </a:avLst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2" name="Google Shape;242;p36"/>
          <p:cNvSpPr/>
          <p:nvPr/>
        </p:nvSpPr>
        <p:spPr>
          <a:xfrm>
            <a:off x="5380700" y="1656150"/>
            <a:ext cx="813600" cy="327900"/>
          </a:xfrm>
          <a:prstGeom prst="rect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36"/>
          <p:cNvSpPr/>
          <p:nvPr/>
        </p:nvSpPr>
        <p:spPr>
          <a:xfrm>
            <a:off x="168300" y="942525"/>
            <a:ext cx="2664000" cy="393600"/>
          </a:xfrm>
          <a:prstGeom prst="rect">
            <a:avLst/>
          </a:prstGeom>
          <a:solidFill>
            <a:schemeClr val="accent4"/>
          </a:solidFill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Modalità Console attiva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44" name="Google Shape;244;p36"/>
          <p:cNvCxnSpPr>
            <a:stCxn id="242" idx="0"/>
            <a:endCxn id="243" idx="3"/>
          </p:cNvCxnSpPr>
          <p:nvPr/>
        </p:nvCxnSpPr>
        <p:spPr>
          <a:xfrm flipH="1" rot="5400000">
            <a:off x="4051400" y="-79950"/>
            <a:ext cx="516900" cy="2955300"/>
          </a:xfrm>
          <a:prstGeom prst="bentConnector2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5" name="Google Shape;245;p36"/>
          <p:cNvSpPr/>
          <p:nvPr/>
        </p:nvSpPr>
        <p:spPr>
          <a:xfrm>
            <a:off x="4120325" y="3619325"/>
            <a:ext cx="353100" cy="261000"/>
          </a:xfrm>
          <a:prstGeom prst="rect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36"/>
          <p:cNvSpPr/>
          <p:nvPr/>
        </p:nvSpPr>
        <p:spPr>
          <a:xfrm>
            <a:off x="168300" y="3532925"/>
            <a:ext cx="2731200" cy="433800"/>
          </a:xfrm>
          <a:prstGeom prst="rect">
            <a:avLst/>
          </a:prstGeom>
          <a:solidFill>
            <a:schemeClr val="accent4"/>
          </a:solidFill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Disattiva i break-point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47" name="Google Shape;247;p36"/>
          <p:cNvCxnSpPr>
            <a:stCxn id="245" idx="1"/>
            <a:endCxn id="246" idx="3"/>
          </p:cNvCxnSpPr>
          <p:nvPr/>
        </p:nvCxnSpPr>
        <p:spPr>
          <a:xfrm flipH="1">
            <a:off x="2899625" y="3749825"/>
            <a:ext cx="1220700" cy="600"/>
          </a:xfrm>
          <a:prstGeom prst="bentConnector3">
            <a:avLst>
              <a:gd fmla="val 50005" name="adj1"/>
            </a:avLst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8" name="Google Shape;248;p36"/>
          <p:cNvSpPr/>
          <p:nvPr/>
        </p:nvSpPr>
        <p:spPr>
          <a:xfrm>
            <a:off x="4793800" y="3966725"/>
            <a:ext cx="1316400" cy="261000"/>
          </a:xfrm>
          <a:prstGeom prst="rect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36"/>
          <p:cNvSpPr/>
          <p:nvPr/>
        </p:nvSpPr>
        <p:spPr>
          <a:xfrm>
            <a:off x="168300" y="4522875"/>
            <a:ext cx="6723300" cy="393600"/>
          </a:xfrm>
          <a:prstGeom prst="rect">
            <a:avLst/>
          </a:prstGeom>
          <a:solidFill>
            <a:schemeClr val="accent4"/>
          </a:solidFill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Possibilità di digitare delle istruzioni a “esecuzione ferma”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50" name="Google Shape;250;p36"/>
          <p:cNvCxnSpPr>
            <a:stCxn id="248" idx="3"/>
            <a:endCxn id="249" idx="3"/>
          </p:cNvCxnSpPr>
          <p:nvPr/>
        </p:nvCxnSpPr>
        <p:spPr>
          <a:xfrm>
            <a:off x="6110200" y="4097225"/>
            <a:ext cx="781500" cy="622500"/>
          </a:xfrm>
          <a:prstGeom prst="bentConnector3">
            <a:avLst>
              <a:gd fmla="val 130457" name="adj1"/>
            </a:avLst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7"/>
          <p:cNvSpPr txBox="1"/>
          <p:nvPr>
            <p:ph type="title"/>
          </p:nvPr>
        </p:nvSpPr>
        <p:spPr>
          <a:xfrm>
            <a:off x="311700" y="128375"/>
            <a:ext cx="8231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La modalità debug - Debug</a:t>
            </a:r>
            <a:endParaRPr/>
          </a:p>
        </p:txBody>
      </p:sp>
      <p:sp>
        <p:nvSpPr>
          <p:cNvPr id="256" name="Google Shape;256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257" name="Google Shape;257;p37"/>
          <p:cNvSpPr/>
          <p:nvPr/>
        </p:nvSpPr>
        <p:spPr>
          <a:xfrm>
            <a:off x="6388075" y="1822425"/>
            <a:ext cx="2024700" cy="2254200"/>
          </a:xfrm>
          <a:prstGeom prst="rect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37"/>
          <p:cNvSpPr/>
          <p:nvPr/>
        </p:nvSpPr>
        <p:spPr>
          <a:xfrm>
            <a:off x="311675" y="2703528"/>
            <a:ext cx="2377800" cy="492000"/>
          </a:xfrm>
          <a:prstGeom prst="rect">
            <a:avLst/>
          </a:prstGeom>
          <a:solidFill>
            <a:schemeClr val="accent4"/>
          </a:solidFill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Variabili e loro valore attuale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59" name="Google Shape;259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5900" y="1416050"/>
            <a:ext cx="5096900" cy="28185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0" name="Google Shape;260;p37"/>
          <p:cNvCxnSpPr>
            <a:stCxn id="258" idx="3"/>
            <a:endCxn id="261" idx="1"/>
          </p:cNvCxnSpPr>
          <p:nvPr/>
        </p:nvCxnSpPr>
        <p:spPr>
          <a:xfrm>
            <a:off x="2689475" y="2949528"/>
            <a:ext cx="3642000" cy="600"/>
          </a:xfrm>
          <a:prstGeom prst="bentConnector3">
            <a:avLst>
              <a:gd fmla="val 50001" name="adj1"/>
            </a:avLst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2" name="Google Shape;262;p37"/>
          <p:cNvSpPr/>
          <p:nvPr/>
        </p:nvSpPr>
        <p:spPr>
          <a:xfrm>
            <a:off x="3708225" y="1495125"/>
            <a:ext cx="771300" cy="261000"/>
          </a:xfrm>
          <a:prstGeom prst="rect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37"/>
          <p:cNvSpPr/>
          <p:nvPr/>
        </p:nvSpPr>
        <p:spPr>
          <a:xfrm>
            <a:off x="311675" y="1428825"/>
            <a:ext cx="2823300" cy="393600"/>
          </a:xfrm>
          <a:prstGeom prst="rect">
            <a:avLst/>
          </a:prstGeom>
          <a:solidFill>
            <a:schemeClr val="accent4"/>
          </a:solidFill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Modalità Debug attiva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64" name="Google Shape;264;p37"/>
          <p:cNvCxnSpPr>
            <a:stCxn id="263" idx="3"/>
            <a:endCxn id="262" idx="1"/>
          </p:cNvCxnSpPr>
          <p:nvPr/>
        </p:nvCxnSpPr>
        <p:spPr>
          <a:xfrm>
            <a:off x="3134975" y="1625625"/>
            <a:ext cx="573300" cy="600"/>
          </a:xfrm>
          <a:prstGeom prst="bentConnector3">
            <a:avLst>
              <a:gd fmla="val 49996" name="adj1"/>
            </a:avLst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1" name="Google Shape;261;p37"/>
          <p:cNvSpPr/>
          <p:nvPr/>
        </p:nvSpPr>
        <p:spPr>
          <a:xfrm>
            <a:off x="6331525" y="1822425"/>
            <a:ext cx="1846200" cy="2254200"/>
          </a:xfrm>
          <a:prstGeom prst="rect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270" name="Google Shape;270;p38"/>
          <p:cNvSpPr txBox="1"/>
          <p:nvPr/>
        </p:nvSpPr>
        <p:spPr>
          <a:xfrm>
            <a:off x="258450" y="74525"/>
            <a:ext cx="84681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rgbClr val="1E2933"/>
                </a:solidFill>
                <a:latin typeface="Courier New"/>
                <a:ea typeface="Courier New"/>
                <a:cs typeface="Courier New"/>
                <a:sym typeface="Courier New"/>
              </a:rPr>
              <a:t>Scaricare il file “04-Poker.py”</a:t>
            </a:r>
            <a:endParaRPr sz="1800">
              <a:solidFill>
                <a:srgbClr val="1E29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E29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rgbClr val="1E2933"/>
                </a:solidFill>
                <a:latin typeface="Courier New"/>
                <a:ea typeface="Courier New"/>
                <a:cs typeface="Courier New"/>
                <a:sym typeface="Courier New"/>
              </a:rPr>
              <a:t>Leggere le righe iniziali per capire lo scopo dello script.</a:t>
            </a:r>
            <a:endParaRPr sz="1800">
              <a:solidFill>
                <a:srgbClr val="1E29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E29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rgbClr val="1E2933"/>
                </a:solidFill>
                <a:latin typeface="Courier New"/>
                <a:ea typeface="Courier New"/>
                <a:cs typeface="Courier New"/>
                <a:sym typeface="Courier New"/>
              </a:rPr>
              <a:t>Rilevare e correggere gli errori presenti.</a:t>
            </a:r>
            <a:endParaRPr sz="1800">
              <a:solidFill>
                <a:srgbClr val="1E293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276" name="Google Shape;276;p39"/>
          <p:cNvSpPr txBox="1"/>
          <p:nvPr/>
        </p:nvSpPr>
        <p:spPr>
          <a:xfrm>
            <a:off x="266850" y="-152400"/>
            <a:ext cx="8468100" cy="51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rgbClr val="1E2933"/>
                </a:solidFill>
                <a:latin typeface="Courier New"/>
                <a:ea typeface="Courier New"/>
                <a:cs typeface="Courier New"/>
                <a:sym typeface="Courier New"/>
              </a:rPr>
              <a:t>Creiamo uno script per giocare a tic tac toe (detto anche tris).</a:t>
            </a:r>
            <a:endParaRPr sz="1800">
              <a:solidFill>
                <a:srgbClr val="1E29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E29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rgbClr val="1E2933"/>
                </a:solidFill>
                <a:latin typeface="Courier New"/>
                <a:ea typeface="Courier New"/>
                <a:cs typeface="Courier New"/>
                <a:sym typeface="Courier New"/>
              </a:rPr>
              <a:t>X | O | -</a:t>
            </a:r>
            <a:endParaRPr sz="1800">
              <a:solidFill>
                <a:srgbClr val="1E29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rgbClr val="1E2933"/>
                </a:solidFill>
                <a:latin typeface="Courier New"/>
                <a:ea typeface="Courier New"/>
                <a:cs typeface="Courier New"/>
                <a:sym typeface="Courier New"/>
              </a:rPr>
              <a:t>—---------</a:t>
            </a:r>
            <a:endParaRPr sz="1800">
              <a:solidFill>
                <a:srgbClr val="1E29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rgbClr val="1E2933"/>
                </a:solidFill>
                <a:latin typeface="Courier New"/>
                <a:ea typeface="Courier New"/>
                <a:cs typeface="Courier New"/>
                <a:sym typeface="Courier New"/>
              </a:rPr>
              <a:t>O | O | X</a:t>
            </a:r>
            <a:endParaRPr sz="1800">
              <a:solidFill>
                <a:srgbClr val="1E29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rgbClr val="1E2933"/>
                </a:solidFill>
                <a:latin typeface="Courier New"/>
                <a:ea typeface="Courier New"/>
                <a:cs typeface="Courier New"/>
                <a:sym typeface="Courier New"/>
              </a:rPr>
              <a:t>—---------</a:t>
            </a:r>
            <a:endParaRPr sz="1800">
              <a:solidFill>
                <a:srgbClr val="1E29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rgbClr val="1E2933"/>
                </a:solidFill>
                <a:latin typeface="Courier New"/>
                <a:ea typeface="Courier New"/>
                <a:cs typeface="Courier New"/>
                <a:sym typeface="Courier New"/>
              </a:rPr>
              <a:t>X | X | -</a:t>
            </a:r>
            <a:endParaRPr sz="1800">
              <a:solidFill>
                <a:srgbClr val="1E29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E29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800">
                <a:solidFill>
                  <a:srgbClr val="1E2933"/>
                </a:solidFill>
                <a:latin typeface="Courier New"/>
                <a:ea typeface="Courier New"/>
                <a:cs typeface="Courier New"/>
                <a:sym typeface="Courier New"/>
              </a:rPr>
              <a:t>Suggerimento</a:t>
            </a:r>
            <a:r>
              <a:rPr lang="it" sz="1800">
                <a:solidFill>
                  <a:srgbClr val="1E2933"/>
                </a:solidFill>
                <a:latin typeface="Courier New"/>
                <a:ea typeface="Courier New"/>
                <a:cs typeface="Courier New"/>
                <a:sym typeface="Courier New"/>
              </a:rPr>
              <a:t>: associare ad ogni posizione una variabile che contiene il simbolo attualmente presente</a:t>
            </a:r>
            <a:endParaRPr sz="1800">
              <a:solidFill>
                <a:srgbClr val="1E29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E29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800">
                <a:solidFill>
                  <a:srgbClr val="1E2933"/>
                </a:solidFill>
                <a:latin typeface="Courier New"/>
                <a:ea typeface="Courier New"/>
                <a:cs typeface="Courier New"/>
                <a:sym typeface="Courier New"/>
              </a:rPr>
              <a:t>Suggerimento 2</a:t>
            </a:r>
            <a:r>
              <a:rPr lang="it" sz="1800">
                <a:solidFill>
                  <a:srgbClr val="1E2933"/>
                </a:solidFill>
                <a:latin typeface="Courier New"/>
                <a:ea typeface="Courier New"/>
                <a:cs typeface="Courier New"/>
                <a:sym typeface="Courier New"/>
              </a:rPr>
              <a:t>: associare un codice a ogni casella e far scegliere all’utente il codice della casella da riempire (ad esempio, se preme 9 viene riempita l’ultima casella…se è vuota).</a:t>
            </a:r>
            <a:endParaRPr sz="1800">
              <a:solidFill>
                <a:srgbClr val="1E29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E29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E293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7" name="Google Shape;277;p39"/>
          <p:cNvSpPr txBox="1"/>
          <p:nvPr/>
        </p:nvSpPr>
        <p:spPr>
          <a:xfrm>
            <a:off x="988200" y="4250050"/>
            <a:ext cx="76683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t" sz="1800">
                <a:solidFill>
                  <a:srgbClr val="1E2933"/>
                </a:solidFill>
                <a:latin typeface="Courier New"/>
                <a:ea typeface="Courier New"/>
                <a:cs typeface="Courier New"/>
                <a:sym typeface="Courier New"/>
              </a:rPr>
              <a:t>Suggerimento 3</a:t>
            </a:r>
            <a:r>
              <a:rPr lang="it" sz="1800">
                <a:solidFill>
                  <a:srgbClr val="1E2933"/>
                </a:solidFill>
                <a:latin typeface="Courier New"/>
                <a:ea typeface="Courier New"/>
                <a:cs typeface="Courier New"/>
                <a:sym typeface="Courier New"/>
              </a:rPr>
              <a:t>: colorare diversamente le caselle di X di O e quelle non ancora utilizzate (si può utilizzare </a:t>
            </a:r>
            <a:r>
              <a:rPr lang="it" sz="1800" u="sng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colorama</a:t>
            </a:r>
            <a:r>
              <a:rPr lang="it" sz="1800">
                <a:solidFill>
                  <a:srgbClr val="1E2933"/>
                </a:solidFill>
                <a:latin typeface="Courier New"/>
                <a:ea typeface="Courier New"/>
                <a:cs typeface="Courier New"/>
                <a:sym typeface="Courier New"/>
              </a:rPr>
              <a:t>).</a:t>
            </a:r>
            <a:endParaRPr sz="1800">
              <a:solidFill>
                <a:srgbClr val="1E29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11700" y="769175"/>
            <a:ext cx="8231100" cy="397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Nella scrittura di un programma solitamente ci si imbatte in errori di vario tipo.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Si stima che, in un progetto complesso, il </a:t>
            </a:r>
            <a:r>
              <a:rPr lang="it">
                <a:solidFill>
                  <a:srgbClr val="FFD343"/>
                </a:solidFill>
                <a:latin typeface="Courier New"/>
                <a:ea typeface="Courier New"/>
                <a:cs typeface="Courier New"/>
                <a:sym typeface="Courier New"/>
              </a:rPr>
              <a:t>30%</a:t>
            </a: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 del tempo viene dedicato alla scrittura del codice (</a:t>
            </a:r>
            <a:r>
              <a:rPr lang="it">
                <a:solidFill>
                  <a:srgbClr val="FFD343"/>
                </a:solidFill>
                <a:latin typeface="Courier New"/>
                <a:ea typeface="Courier New"/>
                <a:cs typeface="Courier New"/>
                <a:sym typeface="Courier New"/>
              </a:rPr>
              <a:t>sviluppo</a:t>
            </a: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) e il </a:t>
            </a:r>
            <a:r>
              <a:rPr lang="it">
                <a:solidFill>
                  <a:srgbClr val="FFD343"/>
                </a:solidFill>
                <a:latin typeface="Courier New"/>
                <a:ea typeface="Courier New"/>
                <a:cs typeface="Courier New"/>
                <a:sym typeface="Courier New"/>
              </a:rPr>
              <a:t>70%</a:t>
            </a: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 al test e alla </a:t>
            </a:r>
            <a:r>
              <a:rPr lang="it">
                <a:solidFill>
                  <a:srgbClr val="11A611"/>
                </a:solidFill>
                <a:latin typeface="Courier New"/>
                <a:ea typeface="Courier New"/>
                <a:cs typeface="Courier New"/>
                <a:sym typeface="Courier New"/>
              </a:rPr>
              <a:t>correzione degli errori</a:t>
            </a: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it">
                <a:solidFill>
                  <a:srgbClr val="FFD343"/>
                </a:solidFill>
                <a:latin typeface="Courier New"/>
                <a:ea typeface="Courier New"/>
                <a:cs typeface="Courier New"/>
                <a:sym typeface="Courier New"/>
              </a:rPr>
              <a:t>bug detection</a:t>
            </a: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).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Gli errori possono avere natura diversa e principalmente sono divisi in: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just">
              <a:spcBef>
                <a:spcPts val="1200"/>
              </a:spcBef>
              <a:spcAft>
                <a:spcPts val="0"/>
              </a:spcAft>
              <a:buSzPts val="1800"/>
              <a:buFont typeface="Courier New"/>
              <a:buChar char="⋙"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errori di </a:t>
            </a:r>
            <a:r>
              <a:rPr lang="it">
                <a:solidFill>
                  <a:srgbClr val="FFD343"/>
                </a:solidFill>
                <a:latin typeface="Courier New"/>
                <a:ea typeface="Courier New"/>
                <a:cs typeface="Courier New"/>
                <a:sym typeface="Courier New"/>
              </a:rPr>
              <a:t>sintassi</a:t>
            </a:r>
            <a:endParaRPr>
              <a:solidFill>
                <a:srgbClr val="FFD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⋙"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errori di </a:t>
            </a:r>
            <a:r>
              <a:rPr lang="it">
                <a:solidFill>
                  <a:srgbClr val="FFD343"/>
                </a:solidFill>
                <a:latin typeface="Courier New"/>
                <a:ea typeface="Courier New"/>
                <a:cs typeface="Courier New"/>
                <a:sym typeface="Courier New"/>
              </a:rPr>
              <a:t>logica</a:t>
            </a:r>
            <a:endParaRPr>
              <a:solidFill>
                <a:srgbClr val="FFD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⋙"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errori di </a:t>
            </a:r>
            <a:r>
              <a:rPr lang="it">
                <a:solidFill>
                  <a:srgbClr val="FFD343"/>
                </a:solidFill>
                <a:latin typeface="Courier New"/>
                <a:ea typeface="Courier New"/>
                <a:cs typeface="Courier New"/>
                <a:sym typeface="Courier New"/>
              </a:rPr>
              <a:t>sistema</a:t>
            </a:r>
            <a:endParaRPr>
              <a:solidFill>
                <a:srgbClr val="FFD34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128375"/>
            <a:ext cx="8231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Le cause di un errore</a:t>
            </a:r>
            <a:endParaRPr/>
          </a:p>
        </p:txBody>
      </p:sp>
      <p:sp>
        <p:nvSpPr>
          <p:cNvPr id="74" name="Google Shape;7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769175"/>
            <a:ext cx="8231100" cy="397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“Sintassi” significa “struttura della frase”.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L’errore di sintassi si verifica quando un’istruzione non è scritta con le </a:t>
            </a:r>
            <a:r>
              <a:rPr lang="it">
                <a:solidFill>
                  <a:srgbClr val="FFD343"/>
                </a:solidFill>
                <a:latin typeface="Courier New"/>
                <a:ea typeface="Courier New"/>
                <a:cs typeface="Courier New"/>
                <a:sym typeface="Courier New"/>
              </a:rPr>
              <a:t>parole chiave</a:t>
            </a: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 e i </a:t>
            </a:r>
            <a:r>
              <a:rPr lang="it">
                <a:solidFill>
                  <a:srgbClr val="FFD343"/>
                </a:solidFill>
                <a:latin typeface="Courier New"/>
                <a:ea typeface="Courier New"/>
                <a:cs typeface="Courier New"/>
                <a:sym typeface="Courier New"/>
              </a:rPr>
              <a:t>caratteri </a:t>
            </a: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previsti dal sistema.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Sono errori facili da individuare e da correggere.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L’individuazione può essere fatta: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just">
              <a:spcBef>
                <a:spcPts val="1200"/>
              </a:spcBef>
              <a:spcAft>
                <a:spcPts val="0"/>
              </a:spcAft>
              <a:buSzPts val="1800"/>
              <a:buFont typeface="Courier New"/>
              <a:buChar char="⋙"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ad </a:t>
            </a:r>
            <a:r>
              <a:rPr lang="it">
                <a:solidFill>
                  <a:srgbClr val="FFD343"/>
                </a:solidFill>
                <a:latin typeface="Courier New"/>
                <a:ea typeface="Courier New"/>
                <a:cs typeface="Courier New"/>
                <a:sym typeface="Courier New"/>
              </a:rPr>
              <a:t>occhio </a:t>
            </a: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nudo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⋙"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eseguendo lo script (in questo caso un sotto-programma chiamato </a:t>
            </a:r>
            <a:r>
              <a:rPr lang="it">
                <a:solidFill>
                  <a:srgbClr val="FFD343"/>
                </a:solidFill>
                <a:latin typeface="Courier New"/>
                <a:ea typeface="Courier New"/>
                <a:cs typeface="Courier New"/>
                <a:sym typeface="Courier New"/>
              </a:rPr>
              <a:t>parser </a:t>
            </a: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viene invocato con il compito di analizzare il codice a livello sintattico)</a:t>
            </a:r>
            <a:br>
              <a:rPr lang="it">
                <a:latin typeface="Courier New"/>
                <a:ea typeface="Courier New"/>
                <a:cs typeface="Courier New"/>
                <a:sym typeface="Courier New"/>
              </a:rPr>
            </a:b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128375"/>
            <a:ext cx="8231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Gli errori di sintassi</a:t>
            </a:r>
            <a:endParaRPr/>
          </a:p>
        </p:txBody>
      </p:sp>
      <p:sp>
        <p:nvSpPr>
          <p:cNvPr id="81" name="Google Shape;81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128375"/>
            <a:ext cx="8231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Gli errori di sintassi</a:t>
            </a:r>
            <a:endParaRPr/>
          </a:p>
        </p:txBody>
      </p:sp>
      <p:sp>
        <p:nvSpPr>
          <p:cNvPr id="87" name="Google Shape;87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8231" y="1106413"/>
            <a:ext cx="6787525" cy="29306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769175"/>
            <a:ext cx="8231100" cy="118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Quando il parser rileva un errore di sintassi, fornisce nel terminale (solitamente in rosso) tutte le informazioni che ci servono per capire dove si trova l’errore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128375"/>
            <a:ext cx="8231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Il parser</a:t>
            </a:r>
            <a:endParaRPr/>
          </a:p>
        </p:txBody>
      </p:sp>
      <p:sp>
        <p:nvSpPr>
          <p:cNvPr id="95" name="Google Shape;95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9503" y="3005153"/>
            <a:ext cx="7605000" cy="109675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9"/>
          <p:cNvSpPr/>
          <p:nvPr/>
        </p:nvSpPr>
        <p:spPr>
          <a:xfrm>
            <a:off x="6664800" y="3005150"/>
            <a:ext cx="739500" cy="353100"/>
          </a:xfrm>
          <a:prstGeom prst="rect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9"/>
          <p:cNvSpPr/>
          <p:nvPr/>
        </p:nvSpPr>
        <p:spPr>
          <a:xfrm>
            <a:off x="7635000" y="3005150"/>
            <a:ext cx="739500" cy="353100"/>
          </a:xfrm>
          <a:prstGeom prst="rect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9"/>
          <p:cNvSpPr/>
          <p:nvPr/>
        </p:nvSpPr>
        <p:spPr>
          <a:xfrm>
            <a:off x="1072275" y="3303600"/>
            <a:ext cx="739500" cy="445200"/>
          </a:xfrm>
          <a:prstGeom prst="rect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9"/>
          <p:cNvSpPr/>
          <p:nvPr/>
        </p:nvSpPr>
        <p:spPr>
          <a:xfrm>
            <a:off x="769500" y="3839425"/>
            <a:ext cx="2752200" cy="262500"/>
          </a:xfrm>
          <a:prstGeom prst="rect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9"/>
          <p:cNvSpPr/>
          <p:nvPr/>
        </p:nvSpPr>
        <p:spPr>
          <a:xfrm>
            <a:off x="2809200" y="2546900"/>
            <a:ext cx="2866800" cy="353100"/>
          </a:xfrm>
          <a:prstGeom prst="rect">
            <a:avLst/>
          </a:prstGeom>
          <a:solidFill>
            <a:schemeClr val="accent4"/>
          </a:solidFill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file contenente l’errore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2" name="Google Shape;102;p19"/>
          <p:cNvSpPr/>
          <p:nvPr/>
        </p:nvSpPr>
        <p:spPr>
          <a:xfrm>
            <a:off x="5676000" y="2088650"/>
            <a:ext cx="2866800" cy="353100"/>
          </a:xfrm>
          <a:prstGeom prst="rect">
            <a:avLst/>
          </a:prstGeom>
          <a:solidFill>
            <a:schemeClr val="accent4"/>
          </a:solidFill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Linea in cui c’è l’errore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3" name="Google Shape;103;p19"/>
          <p:cNvSpPr/>
          <p:nvPr/>
        </p:nvSpPr>
        <p:spPr>
          <a:xfrm>
            <a:off x="769500" y="4372550"/>
            <a:ext cx="2866800" cy="572700"/>
          </a:xfrm>
          <a:prstGeom prst="rect">
            <a:avLst/>
          </a:prstGeom>
          <a:solidFill>
            <a:schemeClr val="accent4"/>
          </a:solidFill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Punto in cui è rilevato l’errore (non sempre preciso)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4" name="Google Shape;104;p19"/>
          <p:cNvSpPr/>
          <p:nvPr/>
        </p:nvSpPr>
        <p:spPr>
          <a:xfrm>
            <a:off x="4712300" y="4372550"/>
            <a:ext cx="2120700" cy="353100"/>
          </a:xfrm>
          <a:prstGeom prst="rect">
            <a:avLst/>
          </a:prstGeom>
          <a:solidFill>
            <a:schemeClr val="accent4"/>
          </a:solidFill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Causa dell’errore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05" name="Google Shape;105;p19"/>
          <p:cNvCxnSpPr>
            <a:stCxn id="101" idx="3"/>
            <a:endCxn id="97" idx="0"/>
          </p:cNvCxnSpPr>
          <p:nvPr/>
        </p:nvCxnSpPr>
        <p:spPr>
          <a:xfrm>
            <a:off x="5676000" y="2723450"/>
            <a:ext cx="1358700" cy="281700"/>
          </a:xfrm>
          <a:prstGeom prst="bentConnector2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" name="Google Shape;106;p19"/>
          <p:cNvCxnSpPr>
            <a:stCxn id="102" idx="2"/>
            <a:endCxn id="98" idx="0"/>
          </p:cNvCxnSpPr>
          <p:nvPr/>
        </p:nvCxnSpPr>
        <p:spPr>
          <a:xfrm flipH="1" rot="-5400000">
            <a:off x="7275450" y="2275700"/>
            <a:ext cx="563400" cy="8955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7" name="Google Shape;107;p19"/>
          <p:cNvCxnSpPr>
            <a:stCxn id="99" idx="1"/>
            <a:endCxn id="103" idx="1"/>
          </p:cNvCxnSpPr>
          <p:nvPr/>
        </p:nvCxnSpPr>
        <p:spPr>
          <a:xfrm flipH="1">
            <a:off x="769575" y="3526200"/>
            <a:ext cx="302700" cy="1132800"/>
          </a:xfrm>
          <a:prstGeom prst="bentConnector3">
            <a:avLst>
              <a:gd fmla="val 178692" name="adj1"/>
            </a:avLst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8" name="Google Shape;108;p19"/>
          <p:cNvCxnSpPr>
            <a:stCxn id="100" idx="3"/>
            <a:endCxn id="104" idx="0"/>
          </p:cNvCxnSpPr>
          <p:nvPr/>
        </p:nvCxnSpPr>
        <p:spPr>
          <a:xfrm>
            <a:off x="3521700" y="3970675"/>
            <a:ext cx="2250900" cy="402000"/>
          </a:xfrm>
          <a:prstGeom prst="bentConnector2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idx="1" type="body"/>
          </p:nvPr>
        </p:nvSpPr>
        <p:spPr>
          <a:xfrm>
            <a:off x="311700" y="769175"/>
            <a:ext cx="8231100" cy="296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Con il termine “</a:t>
            </a:r>
            <a:r>
              <a:rPr lang="it">
                <a:solidFill>
                  <a:srgbClr val="FFD343"/>
                </a:solidFill>
                <a:latin typeface="Courier New"/>
                <a:ea typeface="Courier New"/>
                <a:cs typeface="Courier New"/>
                <a:sym typeface="Courier New"/>
              </a:rPr>
              <a:t>logica</a:t>
            </a: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” (o </a:t>
            </a:r>
            <a:r>
              <a:rPr lang="it">
                <a:solidFill>
                  <a:srgbClr val="FFD343"/>
                </a:solidFill>
                <a:latin typeface="Courier New"/>
                <a:ea typeface="Courier New"/>
                <a:cs typeface="Courier New"/>
                <a:sym typeface="Courier New"/>
              </a:rPr>
              <a:t>business logic</a:t>
            </a: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) si intende il </a:t>
            </a:r>
            <a:r>
              <a:rPr lang="it">
                <a:solidFill>
                  <a:srgbClr val="FFD343"/>
                </a:solidFill>
                <a:latin typeface="Courier New"/>
                <a:ea typeface="Courier New"/>
                <a:cs typeface="Courier New"/>
                <a:sym typeface="Courier New"/>
              </a:rPr>
              <a:t>ragionamento </a:t>
            </a: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effettuato dallo sviluppatore per risolvere il problema.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Gli errori di ragionamento (o errori di logica) sono </a:t>
            </a:r>
            <a:r>
              <a:rPr lang="it">
                <a:solidFill>
                  <a:srgbClr val="FFD343"/>
                </a:solidFill>
                <a:latin typeface="Courier New"/>
                <a:ea typeface="Courier New"/>
                <a:cs typeface="Courier New"/>
                <a:sym typeface="Courier New"/>
              </a:rPr>
              <a:t>molto comuni</a:t>
            </a: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, soprattutto nei programmi complessi.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it">
                <a:solidFill>
                  <a:srgbClr val="FFD343"/>
                </a:solidFill>
                <a:latin typeface="Courier New"/>
                <a:ea typeface="Courier New"/>
                <a:cs typeface="Courier New"/>
                <a:sym typeface="Courier New"/>
              </a:rPr>
              <a:t>Non ci sono rimedi</a:t>
            </a: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 sicuri al 100% (infatti tutti i programmi che utilizziamo contengono errori).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4" name="Google Shape;114;p20"/>
          <p:cNvSpPr txBox="1"/>
          <p:nvPr>
            <p:ph type="title"/>
          </p:nvPr>
        </p:nvSpPr>
        <p:spPr>
          <a:xfrm>
            <a:off x="311700" y="128375"/>
            <a:ext cx="8231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Gli errori di logica</a:t>
            </a:r>
            <a:endParaRPr/>
          </a:p>
        </p:txBody>
      </p:sp>
      <p:sp>
        <p:nvSpPr>
          <p:cNvPr id="115" name="Google Shape;115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>
            <p:ph idx="1" type="body"/>
          </p:nvPr>
        </p:nvSpPr>
        <p:spPr>
          <a:xfrm>
            <a:off x="311700" y="769175"/>
            <a:ext cx="8231100" cy="40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Per (cercare di) fornire al cliente finale un software privo di errori si suddivide il problema in due fasi: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just">
              <a:spcBef>
                <a:spcPts val="1200"/>
              </a:spcBef>
              <a:spcAft>
                <a:spcPts val="0"/>
              </a:spcAft>
              <a:buSzPts val="1800"/>
              <a:buFont typeface="Courier New"/>
              <a:buChar char="⋙"/>
            </a:pPr>
            <a:r>
              <a:rPr lang="it">
                <a:solidFill>
                  <a:srgbClr val="FFD343"/>
                </a:solidFill>
                <a:latin typeface="Courier New"/>
                <a:ea typeface="Courier New"/>
                <a:cs typeface="Courier New"/>
                <a:sym typeface="Courier New"/>
              </a:rPr>
              <a:t>ricerca </a:t>
            </a: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di tutti gli errori possibili (rilevazione)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⋙"/>
            </a:pPr>
            <a:r>
              <a:rPr lang="it">
                <a:solidFill>
                  <a:srgbClr val="FFD343"/>
                </a:solidFill>
                <a:latin typeface="Courier New"/>
                <a:ea typeface="Courier New"/>
                <a:cs typeface="Courier New"/>
                <a:sym typeface="Courier New"/>
              </a:rPr>
              <a:t>correzione </a:t>
            </a: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degli errori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La ricerca viene effettuata in diverse maniere: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just">
              <a:spcBef>
                <a:spcPts val="1200"/>
              </a:spcBef>
              <a:spcAft>
                <a:spcPts val="0"/>
              </a:spcAft>
              <a:buSzPts val="1800"/>
              <a:buFont typeface="Courier New"/>
              <a:buChar char="⋙"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attraverso </a:t>
            </a:r>
            <a:r>
              <a:rPr lang="it">
                <a:solidFill>
                  <a:srgbClr val="FFD343"/>
                </a:solidFill>
                <a:latin typeface="Courier New"/>
                <a:ea typeface="Courier New"/>
                <a:cs typeface="Courier New"/>
                <a:sym typeface="Courier New"/>
              </a:rPr>
              <a:t>programmi </a:t>
            </a: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che testano lo script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⋙"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provando </a:t>
            </a:r>
            <a:r>
              <a:rPr lang="it">
                <a:solidFill>
                  <a:srgbClr val="FFD343"/>
                </a:solidFill>
                <a:latin typeface="Courier New"/>
                <a:ea typeface="Courier New"/>
                <a:cs typeface="Courier New"/>
                <a:sym typeface="Courier New"/>
              </a:rPr>
              <a:t>personalmente </a:t>
            </a: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il programma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⋙"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facendo provare il programma a figure apposite (</a:t>
            </a:r>
            <a:r>
              <a:rPr lang="it">
                <a:solidFill>
                  <a:srgbClr val="FFD343"/>
                </a:solidFill>
                <a:latin typeface="Courier New"/>
                <a:ea typeface="Courier New"/>
                <a:cs typeface="Courier New"/>
                <a:sym typeface="Courier New"/>
              </a:rPr>
              <a:t>tester</a:t>
            </a: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⋙"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facendo provare il programma a molte persone “comuni” (</a:t>
            </a:r>
            <a:r>
              <a:rPr lang="it">
                <a:solidFill>
                  <a:srgbClr val="FFD343"/>
                </a:solidFill>
                <a:latin typeface="Courier New"/>
                <a:ea typeface="Courier New"/>
                <a:cs typeface="Courier New"/>
                <a:sym typeface="Courier New"/>
              </a:rPr>
              <a:t>versione beta</a:t>
            </a: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 del test)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1" name="Google Shape;121;p21"/>
          <p:cNvSpPr txBox="1"/>
          <p:nvPr>
            <p:ph type="title"/>
          </p:nvPr>
        </p:nvSpPr>
        <p:spPr>
          <a:xfrm>
            <a:off x="311700" y="128375"/>
            <a:ext cx="8231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Come </a:t>
            </a:r>
            <a:r>
              <a:rPr lang="it" strike="sngStrike"/>
              <a:t>risolvere</a:t>
            </a:r>
            <a:r>
              <a:rPr lang="it"/>
              <a:t> gli errori di logica</a:t>
            </a:r>
            <a:endParaRPr/>
          </a:p>
        </p:txBody>
      </p:sp>
      <p:sp>
        <p:nvSpPr>
          <p:cNvPr id="122" name="Google Shape;122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123" name="Google Shape;123;p21"/>
          <p:cNvSpPr txBox="1"/>
          <p:nvPr>
            <p:ph type="title"/>
          </p:nvPr>
        </p:nvSpPr>
        <p:spPr>
          <a:xfrm rot="-181851">
            <a:off x="2455950" y="47870"/>
            <a:ext cx="2201479" cy="29982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2720">
                <a:solidFill>
                  <a:srgbClr val="980000"/>
                </a:solidFill>
                <a:latin typeface="Caveat"/>
                <a:ea typeface="Caveat"/>
                <a:cs typeface="Caveat"/>
                <a:sym typeface="Caveat"/>
              </a:rPr>
              <a:t>affrontare</a:t>
            </a:r>
            <a:endParaRPr sz="2720">
              <a:solidFill>
                <a:srgbClr val="980000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/>
          <p:nvPr>
            <p:ph idx="1" type="body"/>
          </p:nvPr>
        </p:nvSpPr>
        <p:spPr>
          <a:xfrm>
            <a:off x="311700" y="769175"/>
            <a:ext cx="8231100" cy="40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Una volta individuati gli errori di logica, solitamente li si classifica in base a: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just">
              <a:spcBef>
                <a:spcPts val="1200"/>
              </a:spcBef>
              <a:spcAft>
                <a:spcPts val="0"/>
              </a:spcAft>
              <a:buSzPts val="1800"/>
              <a:buFont typeface="Courier New"/>
              <a:buChar char="⋙"/>
            </a:pPr>
            <a:r>
              <a:rPr lang="it">
                <a:solidFill>
                  <a:srgbClr val="FFD343"/>
                </a:solidFill>
                <a:latin typeface="Courier New"/>
                <a:ea typeface="Courier New"/>
                <a:cs typeface="Courier New"/>
                <a:sym typeface="Courier New"/>
              </a:rPr>
              <a:t>Probabilità </a:t>
            </a: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che si verifichi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⋙"/>
            </a:pPr>
            <a:r>
              <a:rPr lang="it">
                <a:solidFill>
                  <a:srgbClr val="FFD343"/>
                </a:solidFill>
                <a:latin typeface="Courier New"/>
                <a:ea typeface="Courier New"/>
                <a:cs typeface="Courier New"/>
                <a:sym typeface="Courier New"/>
              </a:rPr>
              <a:t>Pericolosità </a:t>
            </a: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dell’errore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it">
                <a:solidFill>
                  <a:srgbClr val="FFD343"/>
                </a:solidFill>
                <a:latin typeface="Courier New"/>
                <a:ea typeface="Courier New"/>
                <a:cs typeface="Courier New"/>
                <a:sym typeface="Courier New"/>
              </a:rPr>
              <a:t>Non tutti gli errori vengono sempre corretti.</a:t>
            </a:r>
            <a:endParaRPr>
              <a:solidFill>
                <a:srgbClr val="FFD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La correzione porta poi a un nuovo rischio: chi può garantire che le righe modificate o aggiunte non abbiano introdotto un </a:t>
            </a:r>
            <a:r>
              <a:rPr lang="it">
                <a:solidFill>
                  <a:srgbClr val="FFD343"/>
                </a:solidFill>
                <a:latin typeface="Courier New"/>
                <a:ea typeface="Courier New"/>
                <a:cs typeface="Courier New"/>
                <a:sym typeface="Courier New"/>
              </a:rPr>
              <a:t>nuovo errore</a:t>
            </a: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?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Anche per questo è importante </a:t>
            </a:r>
            <a:r>
              <a:rPr lang="it">
                <a:solidFill>
                  <a:srgbClr val="FFD343"/>
                </a:solidFill>
                <a:latin typeface="Courier New"/>
                <a:ea typeface="Courier New"/>
                <a:cs typeface="Courier New"/>
                <a:sym typeface="Courier New"/>
              </a:rPr>
              <a:t>versionare </a:t>
            </a: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il codice e tenere </a:t>
            </a:r>
            <a:r>
              <a:rPr lang="it">
                <a:solidFill>
                  <a:srgbClr val="FFD343"/>
                </a:solidFill>
                <a:latin typeface="Courier New"/>
                <a:ea typeface="Courier New"/>
                <a:cs typeface="Courier New"/>
                <a:sym typeface="Courier New"/>
              </a:rPr>
              <a:t>traccia </a:t>
            </a: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delle modifiche apportate da chiunque.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9" name="Google Shape;129;p22"/>
          <p:cNvSpPr txBox="1"/>
          <p:nvPr>
            <p:ph type="title"/>
          </p:nvPr>
        </p:nvSpPr>
        <p:spPr>
          <a:xfrm>
            <a:off x="311700" y="128375"/>
            <a:ext cx="8231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La correzione degli errori di logica</a:t>
            </a:r>
            <a:endParaRPr/>
          </a:p>
        </p:txBody>
      </p:sp>
      <p:sp>
        <p:nvSpPr>
          <p:cNvPr id="130" name="Google Shape;130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ython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