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Roboto Ligh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BA04BC-D7C9-4C7F-B937-8CD616124A93}">
  <a:tblStyle styleId="{0CBA04BC-D7C9-4C7F-B937-8CD616124A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Light-bold.fntdata"/><Relationship Id="rId10" Type="http://schemas.openxmlformats.org/officeDocument/2006/relationships/slide" Target="slides/slide4.xml"/><Relationship Id="rId54" Type="http://schemas.openxmlformats.org/officeDocument/2006/relationships/font" Target="fonts/RobotoLight-regular.fntdata"/><Relationship Id="rId13" Type="http://schemas.openxmlformats.org/officeDocument/2006/relationships/slide" Target="slides/slide7.xml"/><Relationship Id="rId57" Type="http://schemas.openxmlformats.org/officeDocument/2006/relationships/font" Target="fonts/Roboto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c61fbaf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c61fbaf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61fbafe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c61fbafe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f19c528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f19c528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f19c528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f19c528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f19c528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f19c528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f19c5285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f19c5285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f19c5285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f19c5285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f19c5285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f19c5285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f19c5285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f19c5285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f19c5285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f19c5285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7a9e00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7a9e00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f19c5285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f19c5285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f19c5285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f19c5285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f19c5285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f19c5285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c63841a5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c63841a5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c63841a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c63841a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c63841a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c63841a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c63841a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c63841a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e83f3358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e83f3358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c63841a5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c63841a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c63841a5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c63841a5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e83f335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e83f335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c63841a5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c63841a5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c63841a5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c63841a5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c65d54f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c65d54f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c65d54f6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c65d54f6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c65d54f6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c65d54f6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c65d54f6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c65d54f6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c65d54f6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c65d54f6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c65d54f6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c65d54f6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c65d54f6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c65d54f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c65d54f6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c65d54f6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e83f335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e83f335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c65d54f6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c65d54f6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c65d54f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c65d54f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c65d54f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c65d54f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c65d54f6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c65d54f6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c65d54f6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c65d54f6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c65d54f6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c65d54f6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c65d54f6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c65d54f6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c65d54f6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c65d54f6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5aaf6e74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5aaf6e74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e83f3358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e83f3358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e83f3358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e83f3358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c61fbafe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c61fbafe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c61fbaf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c61fbaf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gradFill>
            <a:gsLst>
              <a:gs pos="0">
                <a:srgbClr val="3776AB"/>
              </a:gs>
              <a:gs pos="100000">
                <a:srgbClr val="2D618C"/>
              </a:gs>
            </a:gsLst>
            <a:lin ang="5400012" scaled="0"/>
          </a:gradFill>
          <a:effectLst>
            <a:outerShdw blurRad="71438" rotWithShape="0" algn="bl" dir="2700000" dist="285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ercizio">
  <p:cSld name="BLANK_1">
    <p:bg>
      <p:bgPr>
        <a:gradFill>
          <a:gsLst>
            <a:gs pos="0">
              <a:srgbClr val="FFEBA9"/>
            </a:gs>
            <a:gs pos="17000">
              <a:srgbClr val="FFDF76"/>
            </a:gs>
            <a:gs pos="100000">
              <a:srgbClr val="FFD343"/>
            </a:gs>
          </a:gsLst>
          <a:lin ang="5400012" scaled="0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442774"/>
            <a:ext cx="862699" cy="7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769175"/>
            <a:ext cx="82311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⋙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♯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⋙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E415E"/>
            </a:gs>
            <a:gs pos="20000">
              <a:srgbClr val="254E71"/>
            </a:gs>
            <a:gs pos="100000">
              <a:srgbClr val="2B5B84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769175"/>
            <a:ext cx="82377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Char char="⋙"/>
              <a:defRPr sz="1800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♯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343"/>
              </a:buClr>
              <a:buSzPts val="1400"/>
              <a:buFont typeface="Courier New"/>
              <a:buChar char="■"/>
              <a:defRPr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  <a:ln cap="flat" cmpd="sng" w="9525">
            <a:solidFill>
              <a:srgbClr val="18334B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3000000" dist="38100">
              <a:srgbClr val="000000">
                <a:alpha val="4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Courier New"/>
              <a:buNone/>
              <a:defRPr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flipH="1">
            <a:off x="8595300" y="4663225"/>
            <a:ext cx="548700" cy="486600"/>
          </a:xfrm>
          <a:prstGeom prst="flowChartDelay">
            <a:avLst/>
          </a:prstGeom>
          <a:gradFill>
            <a:gsLst>
              <a:gs pos="0">
                <a:srgbClr val="FFEBA9"/>
              </a:gs>
              <a:gs pos="11000">
                <a:srgbClr val="FFDF76"/>
              </a:gs>
              <a:gs pos="100000">
                <a:srgbClr val="FFD343"/>
              </a:gs>
            </a:gsLst>
            <a:lin ang="5400012" scaled="0"/>
          </a:gradFill>
          <a:ln>
            <a:noFill/>
          </a:ln>
          <a:effectLst>
            <a:outerShdw blurRad="57150" rotWithShape="0" algn="bl" dir="12960000" dist="3810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Corso Python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Funzioni e buon codice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273600" y="4681800"/>
            <a:ext cx="25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Andrea Bidinost</a:t>
            </a:r>
            <a:endParaRPr sz="1800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769175"/>
            <a:ext cx="8231100" cy="4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Il codice di uno sviluppatore non deve solo funzionare bene: deve essere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comprensibile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E’ possibile (legge di Murphy) che un giorno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futuro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lo sviluppatore o qualcun altro abbia bisogno di capire come funziona uno script e forse anche di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modificarlo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: più lo script è “ben scritto”, più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veloce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sarà il lavoro di chi lo dovrà maneggiare.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questo motivo in Python sono stati rimossi caratteri e parole in favore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dell’estetica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(non si dichiara il tipo delle variabili, non ci sono le parentesi graffe nei blocchi di codice, le istruzioni vanno indentate,...)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Sarebbe un peccato scrivere proprio in Python del codice che va contro questo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principio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Leggibilità</a:t>
            </a:r>
            <a:endParaRPr/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769175"/>
            <a:ext cx="82311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 codice suddiviso (con intelligenza) in funzioni è certamente più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intuitivo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comprensibile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rispetto a un codice lungo e complesso.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funzioni e la leggibilità</a:t>
            </a:r>
            <a:endParaRPr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350" y="1959850"/>
            <a:ext cx="37338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Categorie di una funzione</a:t>
            </a:r>
            <a:endParaRPr/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769175"/>
            <a:ext cx="8231100" cy="4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Quando si scrive (o meglio, si “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definisce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”) una funzione, è necessario chiedersi “qual è in generale il suo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scopo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Ogni funzione ha un obiettivo ma in generale possiamo dividere gli “scopi generali” in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4 categorie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Funzioni che agiscono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senza utilizzare o modificare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altre variabili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Funzioni che agiscono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in base al valore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di una o più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variabili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esterne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Funzioni che agiscono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odificando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una o più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variabili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esterne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Funzioni che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orniscono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uno o più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risultati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“Che fine ha?”</a:t>
            </a:r>
            <a:endParaRPr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769175"/>
            <a:ext cx="8231100" cy="4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Le funzioni che agiscono senza “utilizzare o modificare” parti esterne del codice (come altre variabili) iniziano e terminano il loro compito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indipendentemente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dallo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stato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in cui si trova il programma eseguito.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Inoltre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non influenzano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variabili o funzioni create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al di fuori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del proprio spazio di codice (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Solitamente funzioni di questo tipo: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Stampano qualcosa a video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Aprono e rilasciano connessioni con sorgenti esterne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Categoria 1 - Funzioni isolate</a:t>
            </a:r>
            <a:endParaRPr/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769175"/>
            <a:ext cx="8231100" cy="3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Quando funzioni di questo tipo vengono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definite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le parentesi rimangono vuote.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Quando funzioni di questo tipo vengono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chiamate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le parentesi rimangono vuote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funzioni di questo tipo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non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c’è bisogno di salvare il loro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risultato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in una variabile esterna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Categoria 1 - Funzioni isolate</a:t>
            </a:r>
            <a:endParaRPr/>
          </a:p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f</a:t>
            </a:r>
            <a:r>
              <a:rPr lang="it"/>
              <a:t>unzioni isolate</a:t>
            </a:r>
            <a:endParaRPr/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5" y="978875"/>
            <a:ext cx="4329725" cy="35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10950"/>
            <a:ext cx="4572000" cy="312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769175"/>
            <a:ext cx="8231100" cy="4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Queste funzioni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adattano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il loro comportamento in base 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variabili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che sono state create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al di fuori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del loro ambiente (o scope).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comunicazione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tra “l’esterno e l’interno” della funzione avviene tramite 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parametri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In base al valore dei parametri, la funzione agisce in modo opportuno.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parametri non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vengono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modificati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dalla funzione, sono solo il suo “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 e vengono solo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letti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Categoria 2 - Funzioni parametrizzate</a:t>
            </a:r>
            <a:endParaRPr/>
          </a:p>
        </p:txBody>
      </p:sp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769175"/>
            <a:ext cx="8231100" cy="3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Quando funzioni di questo tipo vengono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definite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tra le parentesi compaiono 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parametri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Quando funzioni di questo tipo vengono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chiamate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tra le parentesi si inseriscono 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valori dei parametri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(solitamente altre variabili)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funzioni di questo tipo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non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c’è bisogno di salvare il loro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risultato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in una variabile esterna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Categoria 2 - Funzioni parametrizzate</a:t>
            </a:r>
            <a:endParaRPr/>
          </a:p>
        </p:txBody>
      </p:sp>
      <p:sp>
        <p:nvSpPr>
          <p:cNvPr id="187" name="Google Shape;18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</a:t>
            </a:r>
            <a:r>
              <a:rPr lang="it"/>
              <a:t> Funzioni parametrizzate</a:t>
            </a:r>
            <a:endParaRPr/>
          </a:p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0200"/>
            <a:ext cx="4857100" cy="31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/>
          <p:nvPr/>
        </p:nvSpPr>
        <p:spPr>
          <a:xfrm>
            <a:off x="3412275" y="967050"/>
            <a:ext cx="226800" cy="252300"/>
          </a:xfrm>
          <a:prstGeom prst="rect">
            <a:avLst/>
          </a:prstGeom>
          <a:solidFill>
            <a:srgbClr val="FFAB40">
              <a:alpha val="34970"/>
            </a:srgbClr>
          </a:solidFill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5353650" y="893100"/>
            <a:ext cx="3706500" cy="400200"/>
          </a:xfrm>
          <a:prstGeom prst="rect">
            <a:avLst/>
          </a:prstGeom>
          <a:solidFill>
            <a:srgbClr val="FFD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Questo è un parametro chiamato 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7" name="Google Shape;197;p32"/>
          <p:cNvCxnSpPr>
            <a:stCxn id="196" idx="1"/>
          </p:cNvCxnSpPr>
          <p:nvPr/>
        </p:nvCxnSpPr>
        <p:spPr>
          <a:xfrm flipH="1">
            <a:off x="3849450" y="1093200"/>
            <a:ext cx="1504200" cy="8400"/>
          </a:xfrm>
          <a:prstGeom prst="straightConnector1">
            <a:avLst/>
          </a:prstGeom>
          <a:noFill/>
          <a:ln cap="flat" cmpd="sng" w="19050">
            <a:solidFill>
              <a:srgbClr val="FFD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32"/>
          <p:cNvSpPr txBox="1"/>
          <p:nvPr/>
        </p:nvSpPr>
        <p:spPr>
          <a:xfrm>
            <a:off x="4831525" y="2037325"/>
            <a:ext cx="4228500" cy="369300"/>
          </a:xfrm>
          <a:prstGeom prst="rect">
            <a:avLst/>
          </a:prstGeom>
          <a:solidFill>
            <a:srgbClr val="FFD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Courier New"/>
                <a:ea typeface="Courier New"/>
                <a:cs typeface="Courier New"/>
                <a:sym typeface="Courier New"/>
              </a:rPr>
              <a:t>Questa riga chiama la funzione e x varrà 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9" name="Google Shape;199;p32"/>
          <p:cNvCxnSpPr>
            <a:stCxn id="198" idx="1"/>
          </p:cNvCxnSpPr>
          <p:nvPr/>
        </p:nvCxnSpPr>
        <p:spPr>
          <a:xfrm flipH="1">
            <a:off x="3327325" y="2221975"/>
            <a:ext cx="1504200" cy="8400"/>
          </a:xfrm>
          <a:prstGeom prst="straightConnector1">
            <a:avLst/>
          </a:prstGeom>
          <a:noFill/>
          <a:ln cap="flat" cmpd="sng" w="19050">
            <a:solidFill>
              <a:srgbClr val="FFD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2"/>
          <p:cNvSpPr txBox="1"/>
          <p:nvPr/>
        </p:nvSpPr>
        <p:spPr>
          <a:xfrm>
            <a:off x="4831525" y="2497500"/>
            <a:ext cx="4228500" cy="369300"/>
          </a:xfrm>
          <a:prstGeom prst="rect">
            <a:avLst/>
          </a:prstGeom>
          <a:solidFill>
            <a:srgbClr val="FFD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Courier New"/>
                <a:ea typeface="Courier New"/>
                <a:cs typeface="Courier New"/>
                <a:sym typeface="Courier New"/>
              </a:rPr>
              <a:t>Questa riga chiama la funzione e x varrà 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1" name="Google Shape;201;p32"/>
          <p:cNvCxnSpPr>
            <a:stCxn id="200" idx="1"/>
          </p:cNvCxnSpPr>
          <p:nvPr/>
        </p:nvCxnSpPr>
        <p:spPr>
          <a:xfrm flipH="1">
            <a:off x="3327325" y="2682150"/>
            <a:ext cx="1504200" cy="8400"/>
          </a:xfrm>
          <a:prstGeom prst="straightConnector1">
            <a:avLst/>
          </a:prstGeom>
          <a:noFill/>
          <a:ln cap="flat" cmpd="sng" w="19050">
            <a:solidFill>
              <a:srgbClr val="FFD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2"/>
          <p:cNvSpPr txBox="1"/>
          <p:nvPr/>
        </p:nvSpPr>
        <p:spPr>
          <a:xfrm>
            <a:off x="4831525" y="3676950"/>
            <a:ext cx="4228500" cy="369300"/>
          </a:xfrm>
          <a:prstGeom prst="rect">
            <a:avLst/>
          </a:prstGeom>
          <a:solidFill>
            <a:srgbClr val="FFD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Courier New"/>
                <a:ea typeface="Courier New"/>
                <a:cs typeface="Courier New"/>
                <a:sym typeface="Courier New"/>
              </a:rPr>
              <a:t>Questa riga chiama la funzione e x varrà n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3" name="Google Shape;203;p32"/>
          <p:cNvCxnSpPr>
            <a:stCxn id="202" idx="1"/>
          </p:cNvCxnSpPr>
          <p:nvPr/>
        </p:nvCxnSpPr>
        <p:spPr>
          <a:xfrm flipH="1">
            <a:off x="3327325" y="3861600"/>
            <a:ext cx="1504200" cy="8400"/>
          </a:xfrm>
          <a:prstGeom prst="straightConnector1">
            <a:avLst/>
          </a:prstGeom>
          <a:noFill/>
          <a:ln cap="flat" cmpd="sng" w="19050">
            <a:solidFill>
              <a:srgbClr val="FFD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32"/>
          <p:cNvSpPr txBox="1"/>
          <p:nvPr/>
        </p:nvSpPr>
        <p:spPr>
          <a:xfrm>
            <a:off x="5353650" y="1330825"/>
            <a:ext cx="3706500" cy="61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Ciò che fa la funzione cambia se cambia il parametro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5" name="Google Shape;205;p32"/>
          <p:cNvCxnSpPr/>
          <p:nvPr/>
        </p:nvCxnSpPr>
        <p:spPr>
          <a:xfrm rot="10800000">
            <a:off x="4370300" y="1631100"/>
            <a:ext cx="991800" cy="193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Una funzione è un “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gruppo di istruzioni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 a cui è stato dato un nome.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In Python una funzione viene creata utilizzando la parola chiave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Il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contenuto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della funzione dev’essere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indentato a destra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rispetto alla prima riga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20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def my_function():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200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  print("Hello from a function")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funzioni</a:t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</a:t>
            </a:r>
            <a:r>
              <a:rPr lang="it"/>
              <a:t>Funzioni parametrizzate</a:t>
            </a:r>
            <a:endParaRPr/>
          </a:p>
        </p:txBody>
      </p:sp>
      <p:sp>
        <p:nvSpPr>
          <p:cNvPr id="211" name="Google Shape;21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900" y="804600"/>
            <a:ext cx="6412700" cy="41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</a:t>
            </a:r>
            <a:r>
              <a:rPr lang="it"/>
              <a:t>Funzioni parametrizzate</a:t>
            </a:r>
            <a:endParaRPr/>
          </a:p>
        </p:txBody>
      </p:sp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825" y="887804"/>
            <a:ext cx="4332850" cy="40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769175"/>
            <a:ext cx="8231100" cy="4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Queste funzioni hanno lo scopo di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modificare delle variabili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che sono state create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all’esterno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del loro ambiente.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Queste funzioni sono parametrizzate (categoria 2) ma nel loro obiettivo c’è anche la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modifica del parametro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(che oltre a essere letto viene anche modificato).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Categoria 3 - Funzioni modificanti</a:t>
            </a:r>
            <a:endParaRPr/>
          </a:p>
        </p:txBody>
      </p:sp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769175"/>
            <a:ext cx="8231100" cy="3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Quando funzioni di questo tipo vengono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definite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tra le parentesi compaiono 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parametri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Quando funzioni di questo tipo vengono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chiamate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tra le parentesi si inseriscono 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valori dei parametri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(solitamente altre variabili)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funzioni di questo tipo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non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c’è bisogno di salvare il loro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risultato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in una variabile esterna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Categoria 3 - Funzioni modificanti</a:t>
            </a:r>
            <a:endParaRPr/>
          </a:p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Funzioni modificanti</a:t>
            </a:r>
            <a:endParaRPr/>
          </a:p>
        </p:txBody>
      </p:sp>
      <p:sp>
        <p:nvSpPr>
          <p:cNvPr id="239" name="Google Shape;23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75" y="805850"/>
            <a:ext cx="4519225" cy="42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7"/>
          <p:cNvSpPr txBox="1"/>
          <p:nvPr/>
        </p:nvSpPr>
        <p:spPr>
          <a:xfrm>
            <a:off x="5197825" y="4115700"/>
            <a:ext cx="3345000" cy="83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Dopo la chiamata alla funzione, sia </a:t>
            </a: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mazzo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che </a:t>
            </a: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carta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sono stati modificati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Google Shape;242;p37"/>
          <p:cNvCxnSpPr/>
          <p:nvPr/>
        </p:nvCxnSpPr>
        <p:spPr>
          <a:xfrm rot="10800000">
            <a:off x="2101350" y="4882925"/>
            <a:ext cx="3143100" cy="9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311700" y="769175"/>
            <a:ext cx="8231100" cy="4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Non tutte le variabili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una volta modificate, mantengono il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cambiamento anche dopo la chiamata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della funzione.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 tipi di variabile che possono essere modificati all’interno di una funzione prendono il nome di “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mutabili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 tipo di variabile che non possono essere modificati prendono il nome di “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immutabili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mutabili e immutabili</a:t>
            </a:r>
            <a:endParaRPr/>
          </a:p>
        </p:txBody>
      </p:sp>
      <p:sp>
        <p:nvSpPr>
          <p:cNvPr id="249" name="Google Shape;24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E415E"/>
            </a:gs>
            <a:gs pos="20000">
              <a:srgbClr val="254E71"/>
            </a:gs>
            <a:gs pos="100000">
              <a:srgbClr val="2B5B84"/>
            </a:gs>
          </a:gsLst>
          <a:lin ang="5400012" scaled="0"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mutabili e immutabili</a:t>
            </a:r>
            <a:endParaRPr/>
          </a:p>
        </p:txBody>
      </p:sp>
      <p:sp>
        <p:nvSpPr>
          <p:cNvPr id="255" name="Google Shape;25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aphicFrame>
        <p:nvGraphicFramePr>
          <p:cNvPr id="256" name="Google Shape;256;p39"/>
          <p:cNvGraphicFramePr/>
          <p:nvPr/>
        </p:nvGraphicFramePr>
        <p:xfrm>
          <a:off x="1738950" y="160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{0CBA04BC-D7C9-4C7F-B937-8CD616124A93}</a:tableStyleId>
              </a:tblPr>
              <a:tblGrid>
                <a:gridCol w="2747125"/>
                <a:gridCol w="2747125"/>
              </a:tblGrid>
              <a:tr h="51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Tipi mutabili</a:t>
                      </a:r>
                      <a:endParaRPr b="1" sz="20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Tipi immutabili</a:t>
                      </a:r>
                      <a:endParaRPr b="1" sz="20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1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7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list</a:t>
                      </a:r>
                      <a:endParaRPr b="1" sz="17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7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int, float</a:t>
                      </a:r>
                      <a:endParaRPr b="1" sz="17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51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7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</a:t>
                      </a:r>
                      <a:endParaRPr b="1" sz="17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7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</a:t>
                      </a:r>
                      <a:endParaRPr b="1" sz="17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51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7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dictionary</a:t>
                      </a:r>
                      <a:endParaRPr b="1" sz="17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7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 b="1" sz="17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51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7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endParaRPr b="1" sz="17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7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tuple</a:t>
                      </a:r>
                      <a:endParaRPr b="1" sz="17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2" name="Google Shape;262;p40"/>
          <p:cNvSpPr txBox="1"/>
          <p:nvPr/>
        </p:nvSpPr>
        <p:spPr>
          <a:xfrm>
            <a:off x="224825" y="67225"/>
            <a:ext cx="8796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In uno script crea diversi tipi di variabili e passale a delle funzioni tramite parametri.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Le funzioni devono modificare i loro parametri (categoria 3).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Stampa il valore delle variabili prima e dopo le chiamate alle funzioni e verifica quali sono cambiate e quali no.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769175"/>
            <a:ext cx="8231100" cy="4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Queste funzioni hanno lo scopo di fornire un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risultato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quando vengono chiamate.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Possono utilizzare o meno dei parametri.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Il risultato può essere utilizzato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istantaneamente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(e poi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perso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) oppure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salvato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in una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variabile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Il risultato viene restituito tramite la parola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Una volta giunti alla riga “return”, la funzione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termina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ed eventuale altro codice all’interno viene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ignorato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Categoria 4 - Funzioni con risultato</a:t>
            </a:r>
            <a:endParaRPr/>
          </a:p>
        </p:txBody>
      </p:sp>
      <p:sp>
        <p:nvSpPr>
          <p:cNvPr id="269" name="Google Shape;26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311700" y="769175"/>
            <a:ext cx="8231100" cy="3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Quando funzioni di questo tipo vengono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definite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possono richiedere dei parametri oppure no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Quando funzioni di questo tipo vengono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chiamate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tra le parentesi si inseriscono 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valori dei parametri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solo se richiesti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funzioni di questo tipo, solitamente c’è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bisogno di salvare il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risultato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in una variabile esterna, altrimenti verrà perso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42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Categoria 4 - Funzioni con risultato</a:t>
            </a:r>
            <a:endParaRPr/>
          </a:p>
        </p:txBody>
      </p:sp>
      <p:sp>
        <p:nvSpPr>
          <p:cNvPr id="276" name="Google Shape;27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769175"/>
            <a:ext cx="8231100" cy="4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Una volta che è stata creata una funzione, la si può utilizzare nel resto del codice scrivendo il suo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 aggiungendo le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parentesi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60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print(“Buongiorno a tutti”)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60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my_function()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60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print(“Ho utilizzato la funzione”)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Una funzione dev’essere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dichiarata prima</a:t>
            </a: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 di essere utilizzata.</a:t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Chiamata di una funzione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</a:t>
            </a:r>
            <a:r>
              <a:rPr lang="it"/>
              <a:t>Funzioni con risultato</a:t>
            </a:r>
            <a:endParaRPr/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83" name="Google Shape;2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88" y="853475"/>
            <a:ext cx="7519535" cy="3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</a:t>
            </a:r>
            <a:r>
              <a:rPr lang="it"/>
              <a:t>Funzioni con risultato</a:t>
            </a:r>
            <a:endParaRPr/>
          </a:p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90" name="Google Shape;2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00" y="1213100"/>
            <a:ext cx="7822699" cy="30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Funzioni con risultato</a:t>
            </a:r>
            <a:endParaRPr/>
          </a:p>
        </p:txBody>
      </p:sp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97" name="Google Shape;2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211625"/>
            <a:ext cx="73342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03" name="Google Shape;303;p46"/>
          <p:cNvSpPr txBox="1"/>
          <p:nvPr/>
        </p:nvSpPr>
        <p:spPr>
          <a:xfrm>
            <a:off x="224825" y="67225"/>
            <a:ext cx="8796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Migliorare il codice “06 - diffSecondi.py” c</a:t>
            </a: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reando le opportune funzioni.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Migliorare il codice “06 - tictactoe.py” creando le opportune funzioni.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Funzioni come variabili</a:t>
            </a:r>
            <a:endParaRPr/>
          </a:p>
        </p:txBody>
      </p:sp>
      <p:sp>
        <p:nvSpPr>
          <p:cNvPr id="309" name="Google Shape;30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311700" y="769175"/>
            <a:ext cx="8231100" cy="3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 volte capita che alcuni parametri di una funzione abbiano spesso lo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stesso valore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ogni volta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che la funzione viene chiamata.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def stampaDocumento(nomeFile, formato)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-&gt; spesso il formato è PDF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In questo caso è possibile fornire un valore di </a:t>
            </a:r>
            <a:r>
              <a:rPr lang="it" sz="16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default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per i parametri: se il chiamante non specifica un valore diverso, viene utilizzato il valore standard.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48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Valori di default</a:t>
            </a:r>
            <a:endParaRPr/>
          </a:p>
        </p:txBody>
      </p:sp>
      <p:sp>
        <p:nvSpPr>
          <p:cNvPr id="316" name="Google Shape;31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Valori di default</a:t>
            </a:r>
            <a:endParaRPr/>
          </a:p>
        </p:txBody>
      </p:sp>
      <p:sp>
        <p:nvSpPr>
          <p:cNvPr id="322" name="Google Shape;32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23" name="Google Shape;3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588" y="1374550"/>
            <a:ext cx="67913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Parametri di default</a:t>
            </a:r>
            <a:endParaRPr/>
          </a:p>
        </p:txBody>
      </p:sp>
      <p:sp>
        <p:nvSpPr>
          <p:cNvPr id="329" name="Google Shape;32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idx="1" type="body"/>
          </p:nvPr>
        </p:nvSpPr>
        <p:spPr>
          <a:xfrm>
            <a:off x="311700" y="769175"/>
            <a:ext cx="8231100" cy="3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In Python è possibile trattare una funzione quasi esattamente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come una variabile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possiamo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salvarla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in un’altra variabile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possiamo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passarla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ad un’altra funzione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Tecnicamente le variabili e le funzioni sono classificate come “oggetti di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prima classe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51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Funzioni come variabili</a:t>
            </a:r>
            <a:endParaRPr/>
          </a:p>
        </p:txBody>
      </p:sp>
      <p:sp>
        <p:nvSpPr>
          <p:cNvPr id="336" name="Google Shape;33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Funzioni come variabili</a:t>
            </a:r>
            <a:endParaRPr/>
          </a:p>
        </p:txBody>
      </p:sp>
      <p:sp>
        <p:nvSpPr>
          <p:cNvPr id="342" name="Google Shape;34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43" name="Google Shape;34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088" y="836650"/>
            <a:ext cx="4953724" cy="413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2"/>
          <p:cNvSpPr txBox="1"/>
          <p:nvPr/>
        </p:nvSpPr>
        <p:spPr>
          <a:xfrm>
            <a:off x="311700" y="3158650"/>
            <a:ext cx="2671800" cy="169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stampaCampo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non è una variabile qualunque: contiene una funzione. Notare che non ci sono le parentesi perchè </a:t>
            </a: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stampaCampoTris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non è stata chiamata.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5" name="Google Shape;345;p52"/>
          <p:cNvCxnSpPr/>
          <p:nvPr/>
        </p:nvCxnSpPr>
        <p:spPr>
          <a:xfrm flipH="1" rot="10800000">
            <a:off x="2924825" y="4001050"/>
            <a:ext cx="1109400" cy="8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Utilizzo di una funzione</a:t>
            </a:r>
            <a:endParaRPr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275" y="1229850"/>
            <a:ext cx="6811450" cy="33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Funzioni come parametri</a:t>
            </a:r>
            <a:endParaRPr/>
          </a:p>
        </p:txBody>
      </p:sp>
      <p:sp>
        <p:nvSpPr>
          <p:cNvPr id="351" name="Google Shape;35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52" name="Google Shape;352;p53"/>
          <p:cNvSpPr txBox="1"/>
          <p:nvPr/>
        </p:nvSpPr>
        <p:spPr>
          <a:xfrm>
            <a:off x="5555450" y="3507925"/>
            <a:ext cx="2987400" cy="126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Qui passo alla funzione un’altra funzione, che prenderà il soprannome di “funzioneBase” e verrà chiamata 2 volte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3" name="Google Shape;35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9475"/>
            <a:ext cx="5142850" cy="396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p53"/>
          <p:cNvCxnSpPr/>
          <p:nvPr/>
        </p:nvCxnSpPr>
        <p:spPr>
          <a:xfrm rot="10800000">
            <a:off x="3210650" y="4337225"/>
            <a:ext cx="2344800" cy="8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Numero di parametri variabile</a:t>
            </a:r>
            <a:endParaRPr/>
          </a:p>
        </p:txBody>
      </p:sp>
      <p:sp>
        <p:nvSpPr>
          <p:cNvPr id="360" name="Google Shape;36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/>
          <p:nvPr>
            <p:ph idx="1" type="body"/>
          </p:nvPr>
        </p:nvSpPr>
        <p:spPr>
          <a:xfrm>
            <a:off x="311700" y="769175"/>
            <a:ext cx="8231100" cy="4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In alcune situazioni non sappiamo a priori quanti parametri dovranno essere passati ad una funzione.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sommaTraLoro(1,5,-4,3,22)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sommaTraLoro(5,9)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Quando scriviamo la definizione della funzione, quanti parametri inseriamo tra parentesi?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 questo problema ci sono due soluzioni: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“obbligo” chi utilizzerà la funzione a passare una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lista di elementi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utilizzo le funzioni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variadiche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55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Quanti parametri?</a:t>
            </a:r>
            <a:endParaRPr/>
          </a:p>
        </p:txBody>
      </p:sp>
      <p:sp>
        <p:nvSpPr>
          <p:cNvPr id="367" name="Google Shape;36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"/>
          <p:cNvSpPr txBox="1"/>
          <p:nvPr>
            <p:ph idx="1" type="body"/>
          </p:nvPr>
        </p:nvSpPr>
        <p:spPr>
          <a:xfrm>
            <a:off x="311700" y="769175"/>
            <a:ext cx="8231100" cy="4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Nel primo caso quando si scrive la funzione ci si aspetta che il parametro sarà una sola lista: tutti gli elementi di cui il chiamante ha bisogno saranno inseriti nella lista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999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def sommaTraLoro(listaElementi):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26000" lvl="0" marL="2617199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somma = 0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999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		for e in listaElementi: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999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			somma += e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999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		return somma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999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999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sommaTraLoro( [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1,5,-4,3,22] )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999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sommaTraLoro( [5,9] )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5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Lista come parametro</a:t>
            </a:r>
            <a:endParaRPr/>
          </a:p>
        </p:txBody>
      </p:sp>
      <p:sp>
        <p:nvSpPr>
          <p:cNvPr id="374" name="Google Shape;37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75" name="Google Shape;375;p56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1,5,-4,3,22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7"/>
          <p:cNvSpPr txBox="1"/>
          <p:nvPr>
            <p:ph idx="1" type="body"/>
          </p:nvPr>
        </p:nvSpPr>
        <p:spPr>
          <a:xfrm>
            <a:off x="311700" y="769175"/>
            <a:ext cx="8231100" cy="4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Come si può “obbligare” uno sviluppatore a passare una lista?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La modalità migliore sarebbe “sollevare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un’eccezione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 che blocca il parser o il programma in esecuzione con un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errore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(vedremo più avanti).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ora possiamo: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aggiungere un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commento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alla funzione per informare chi la usa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restituire un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valore “eccezionale”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in caso di utilizzo scorretto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p57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Obbligare lo sviluppatore</a:t>
            </a:r>
            <a:endParaRPr/>
          </a:p>
        </p:txBody>
      </p:sp>
      <p:sp>
        <p:nvSpPr>
          <p:cNvPr id="382" name="Google Shape;38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83" name="Google Shape;383;p57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1,5,-4,3,22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8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Obbligare lo sviluppatore</a:t>
            </a:r>
            <a:endParaRPr/>
          </a:p>
        </p:txBody>
      </p:sp>
      <p:sp>
        <p:nvSpPr>
          <p:cNvPr id="389" name="Google Shape;389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90" name="Google Shape;390;p58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1,5,-4,3,22</a:t>
            </a:r>
            <a:endParaRPr/>
          </a:p>
        </p:txBody>
      </p:sp>
      <p:pic>
        <p:nvPicPr>
          <p:cNvPr id="391" name="Google Shape;39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200" y="811450"/>
            <a:ext cx="5282600" cy="41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8"/>
          <p:cNvSpPr txBox="1"/>
          <p:nvPr/>
        </p:nvSpPr>
        <p:spPr>
          <a:xfrm>
            <a:off x="311700" y="1057450"/>
            <a:ext cx="22020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Commento ufficiale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3" name="Google Shape;393;p58"/>
          <p:cNvCxnSpPr>
            <a:stCxn id="392" idx="3"/>
          </p:cNvCxnSpPr>
          <p:nvPr/>
        </p:nvCxnSpPr>
        <p:spPr>
          <a:xfrm>
            <a:off x="2513700" y="1257550"/>
            <a:ext cx="1084200" cy="7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58"/>
          <p:cNvSpPr txBox="1"/>
          <p:nvPr/>
        </p:nvSpPr>
        <p:spPr>
          <a:xfrm>
            <a:off x="395100" y="2903950"/>
            <a:ext cx="21186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Valore eccezionale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5" name="Google Shape;395;p58"/>
          <p:cNvCxnSpPr>
            <a:stCxn id="394" idx="3"/>
          </p:cNvCxnSpPr>
          <p:nvPr/>
        </p:nvCxnSpPr>
        <p:spPr>
          <a:xfrm>
            <a:off x="2513700" y="3104050"/>
            <a:ext cx="1554000" cy="14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58"/>
          <p:cNvSpPr/>
          <p:nvPr/>
        </p:nvSpPr>
        <p:spPr>
          <a:xfrm>
            <a:off x="3639200" y="1009075"/>
            <a:ext cx="126000" cy="57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9"/>
          <p:cNvSpPr txBox="1"/>
          <p:nvPr>
            <p:ph idx="1" type="body"/>
          </p:nvPr>
        </p:nvSpPr>
        <p:spPr>
          <a:xfrm>
            <a:off x="311700" y="769175"/>
            <a:ext cx="8231100" cy="4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Nel secondo caso quando si scrive la funzione si imposta un argomento “variadico”, cioè la cui lunghezza è variabile. Un insieme di parametri variabili si indica con l’asterisco e per convenzione si nomina “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*args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999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def sommaTraLoro(*args):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26000" lvl="0" marL="2617199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somma = 0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999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		for e in args: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999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			somma += e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999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		return somma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999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999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sommaTraLoro(1, 5, -4, 3, 22)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999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sommaTraLoro(5, 9)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59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Funzione variadica</a:t>
            </a:r>
            <a:endParaRPr/>
          </a:p>
        </p:txBody>
      </p:sp>
      <p:sp>
        <p:nvSpPr>
          <p:cNvPr id="403" name="Google Shape;40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04" name="Google Shape;404;p59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1,5,-4,3,22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0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Funzione variadica</a:t>
            </a:r>
            <a:endParaRPr/>
          </a:p>
        </p:txBody>
      </p:sp>
      <p:sp>
        <p:nvSpPr>
          <p:cNvPr id="410" name="Google Shape;41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11" name="Google Shape;411;p60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1,5,-4,3,22</a:t>
            </a:r>
            <a:endParaRPr/>
          </a:p>
        </p:txBody>
      </p:sp>
      <p:pic>
        <p:nvPicPr>
          <p:cNvPr id="412" name="Google Shape;4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450" y="829400"/>
            <a:ext cx="3855100" cy="40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Funzioni…perchè?</a:t>
            </a:r>
            <a:endParaRPr/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769175"/>
            <a:ext cx="8231100" cy="3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Una funzione è utile per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evitare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di fare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copia-incolla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di righe di codice simili (o identiche) nello script.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Questo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aiuta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lo sviluppatore quando un giorno vorrà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cambiare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una parte di quelle righe… e lo vorrà fare di certo! (Legge di Murphy)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Riutilizzo del codice</a:t>
            </a:r>
            <a:endParaRPr/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Riutilizzo del codice</a:t>
            </a:r>
            <a:endParaRPr/>
          </a:p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4300"/>
            <a:ext cx="4427201" cy="40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900" y="1188950"/>
            <a:ext cx="4129850" cy="3427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/>
          <p:nvPr/>
        </p:nvSpPr>
        <p:spPr>
          <a:xfrm>
            <a:off x="4475700" y="2571750"/>
            <a:ext cx="345000" cy="29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769175"/>
            <a:ext cx="8231100" cy="3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Una funzione è utile per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rilevare</a:t>
            </a: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 con più facilità le righe di codice che causano un errore di logica.</a:t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Una volta individuato l’errore, la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riparazione </a:t>
            </a: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viene eseguita “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in un solo punto</a:t>
            </a: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 del codice”, evitando di riparare lo stesso danno in più righe.</a:t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Isolamento degli errori</a:t>
            </a:r>
            <a:endParaRPr/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Isolamento degli errori</a:t>
            </a:r>
            <a:endParaRPr/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5763"/>
            <a:ext cx="4345950" cy="41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/>
          <p:nvPr/>
        </p:nvSpPr>
        <p:spPr>
          <a:xfrm>
            <a:off x="4475700" y="2571750"/>
            <a:ext cx="345000" cy="29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700" y="1008538"/>
            <a:ext cx="4048050" cy="34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1709550" y="1333950"/>
            <a:ext cx="345000" cy="219600"/>
          </a:xfrm>
          <a:prstGeom prst="rect">
            <a:avLst/>
          </a:prstGeom>
          <a:solidFill>
            <a:srgbClr val="FF0000">
              <a:alpha val="5683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709550" y="3509250"/>
            <a:ext cx="345000" cy="219600"/>
          </a:xfrm>
          <a:prstGeom prst="rect">
            <a:avLst/>
          </a:prstGeom>
          <a:solidFill>
            <a:srgbClr val="FF0000">
              <a:alpha val="5683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6812850" y="1685800"/>
            <a:ext cx="345000" cy="219600"/>
          </a:xfrm>
          <a:prstGeom prst="rect">
            <a:avLst/>
          </a:prstGeom>
          <a:solidFill>
            <a:srgbClr val="FF0000">
              <a:alpha val="5683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yth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