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oboto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58" Type="http://schemas.openxmlformats.org/officeDocument/2006/relationships/font" Target="fonts/Robo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f179bb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f179bb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f179bb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ff179bb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ff179bb8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ff179bb8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f179bb8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ff179bb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ff179bb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ff179bb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ff179bb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ff179bb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f179bb8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f179bb8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f179bb8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f179bb8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aaf6e74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aaf6e74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e83f335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e83f335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dfa91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dfa91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f179bb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ff179bb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f179bb8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f179bb8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f179bb8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f179bb8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ff179bb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ff179bb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ff179bb8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ff179bb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ff179bb8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ff179bb8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ff179bb8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ff179bb8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ff179bb8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ff179bb8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ff179bb8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ff179bb8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ff179bb8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ff179bb8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f179bb8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ff179bb8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ff179bb8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ff179bb8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ff179bb8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ff179bb8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166569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166569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1665691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1665691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1665691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1665691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1665691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1665691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1665691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1665691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1665691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1665691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1665691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1665691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83f33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83f33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1665691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1665691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16656910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1665691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16656910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1665691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16656910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16656910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1665691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1665691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168e905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168e905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168e905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168e905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1665691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1665691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168e905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168e905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168e905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168e905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83f335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83f335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168e905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168e905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168e905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168e905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ff179b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ff179b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f179bb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f179bb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ff179bb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ff179bb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f179bb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f179bb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Object Oriented Programming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metodi di una classe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336" y="781573"/>
            <a:ext cx="6628474" cy="43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8825" y="1877000"/>
            <a:ext cx="1655700" cy="8313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Questo metodo restituisce 2 valori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/>
          <p:nvPr/>
        </p:nvSpPr>
        <p:spPr>
          <a:xfrm rot="10800000">
            <a:off x="1763125" y="2140996"/>
            <a:ext cx="151200" cy="303300"/>
          </a:xfrm>
          <a:prstGeom prst="rightBrace">
            <a:avLst>
              <a:gd fmla="val 50000" name="adj1"/>
              <a:gd fmla="val 47679" name="adj2"/>
            </a:avLst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58825" y="3836350"/>
            <a:ext cx="1655700" cy="12621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I 2 valori restituiti vengono salvati in 2 variabili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/>
          <p:nvPr/>
        </p:nvSpPr>
        <p:spPr>
          <a:xfrm rot="10800000">
            <a:off x="1763125" y="4303525"/>
            <a:ext cx="151200" cy="428700"/>
          </a:xfrm>
          <a:prstGeom prst="rightBrace">
            <a:avLst>
              <a:gd fmla="val 50000" name="adj1"/>
              <a:gd fmla="val 47679" name="adj2"/>
            </a:avLst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769175"/>
            <a:ext cx="8231100" cy="19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Ogni metodo è a tutti gli effetti una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funzione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può ricevere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parametri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(oltre a “self” che è sempre presente)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4165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può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restituire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dei risultati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All’interno di un metodo si può accedere agli attributi della classe attraverso la variabile “self”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metodi sono funzioni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650" y="2748325"/>
            <a:ext cx="5908704" cy="23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769175"/>
            <a:ext cx="82311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ogni classe si può definire una funzione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speciale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di nome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che ne rappresenta il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costruttore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Questo metodo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nascosto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viene invocato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automaticamente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si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crea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un nuovo oggetto della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utilizza questo metodo soprattutto per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inizializzare gli attributi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della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costruttore __init__()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costruttore __init__()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88" y="850238"/>
            <a:ext cx="77819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769175"/>
            <a:ext cx="82311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Oltre a __init__ ci sono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altri metodi nascosti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Questi metodi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sempre presenti nelle classi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prendono il nome di metodi “dunder” (da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ouble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UNDER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score)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altro metodo famoso è il metodo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che restituisce una stringa adatta alla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stampa a video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dell’oggetto (altrimenti python stampa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nome della classe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con l’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indirizzo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di memoria occupato)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dunder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 __repr__</a:t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6750"/>
            <a:ext cx="8231100" cy="35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224825" y="67225"/>
            <a:ext cx="87963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Definire in uno script una classe che rappresenti un mazzo di carte: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Tramite il costruttore è possibile scegliere se le carte sono “da poker” o “da briscola” (di default, da briscola)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L’attributo della classe è solo il mazzo (una lista di tuple, ogni tupla formata da seme e numero)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Tramite __repr__ si definisce un modo di “stampare” il mazzo nel terminale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La classe dovrà avere i metodi descritti nella prossima slide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224825" y="67225"/>
            <a:ext cx="8796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Elenco dei metodi del mazzo di carte: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conoscere quante carte ci sono ancora nel mazzo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conoscere la prima carta in cima (senza estrarla)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estrarre una carta dal mazzo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AutoNum type="arabicPeriod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inserire una carta nel mazzo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Attributi privati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attributo si dice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privato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se la sua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lettura/modifica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ha senso che avvenga solo all’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interno della classe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Lo sviluppatore che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utilizza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classe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non dovrebbe poter accedere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all’attributo (perchè non gli sarà mai utile oppure perché è un’informazione protetta).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attributo viene impostato a privato aggiungendo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underscore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davanti al suo nome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Tuttavia è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sempre possibile accedere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a tutti gli attributi di qualunque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Attributi non proprio privati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OOP</a:t>
            </a:r>
            <a:r>
              <a:rPr lang="it"/>
              <a:t>…perchè?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Attributi non proprio privati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138" y="828275"/>
            <a:ext cx="6704231" cy="41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Proprietà</a:t>
            </a:r>
            <a:endParaRPr/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modo più agevole di accedere agli attributi è di trasformarli in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proprietà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questo modo si può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leggere o modificare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un attributo solo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attraverso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metodi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della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attributi a proprietà</a:t>
            </a:r>
            <a:endParaRPr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attributi a proprietà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62" y="745200"/>
            <a:ext cx="3764375" cy="434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311700" y="3028025"/>
            <a:ext cx="1965900" cy="10467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l’attributo “im” non può essere modificato, non c’è il setter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6"/>
          <p:cNvSpPr/>
          <p:nvPr/>
        </p:nvSpPr>
        <p:spPr>
          <a:xfrm rot="10800000">
            <a:off x="2326225" y="3337025"/>
            <a:ext cx="151200" cy="428700"/>
          </a:xfrm>
          <a:prstGeom prst="rightBrace">
            <a:avLst>
              <a:gd fmla="val 50000" name="adj1"/>
              <a:gd fmla="val 47679" name="adj2"/>
            </a:avLst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224850" y="-84050"/>
            <a:ext cx="87963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Creare una classe che rappresenta un logger.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Un logger è un sistema che salva in un file alcune informazioni riguardanti le operazioni in atto.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logger riceve un messaggio e lo scrive in un apposito file (nominato con data e ora di creazione).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Una caratteristica di un logger è il “livello” di monitoraggio: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 livello BASSO, il messaggio dello sviluppatore viene semplicemente aggiunto al file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A livello ALTO, si aggiungono anche data e ora di scrittura.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Come si effettuano le operazione su file?</a:t>
            </a:r>
            <a:endParaRPr i="1"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Moduli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modulo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è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file di script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che contiene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funzioni, variabili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classi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utilizzabili in altri script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modulo viene “importato” utilizzando la parola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può anche importare solo alcune parti da un modulo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Alle componenti importate si può dare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soprannome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moduli</a:t>
            </a:r>
            <a:endParaRPr/>
          </a:p>
        </p:txBody>
      </p:sp>
      <p:sp>
        <p:nvSpPr>
          <p:cNvPr id="243" name="Google Shape;2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moduli</a:t>
            </a:r>
            <a:endParaRPr/>
          </a:p>
        </p:txBody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9975"/>
            <a:ext cx="4445300" cy="36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004" y="869975"/>
            <a:ext cx="3334802" cy="41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/>
          <p:nvPr/>
        </p:nvSpPr>
        <p:spPr>
          <a:xfrm>
            <a:off x="4857850" y="2614325"/>
            <a:ext cx="294300" cy="24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311775" y="4488500"/>
            <a:ext cx="44454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friul.py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Google Shape;254;p40"/>
          <p:cNvCxnSpPr/>
          <p:nvPr/>
        </p:nvCxnSpPr>
        <p:spPr>
          <a:xfrm flipH="1" rot="10800000">
            <a:off x="5194500" y="1631000"/>
            <a:ext cx="3361800" cy="8400"/>
          </a:xfrm>
          <a:prstGeom prst="straightConnector1">
            <a:avLst/>
          </a:prstGeom>
          <a:noFill/>
          <a:ln cap="flat" cmpd="sng" w="38100">
            <a:solidFill>
              <a:srgbClr val="FFD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40"/>
          <p:cNvCxnSpPr/>
          <p:nvPr/>
        </p:nvCxnSpPr>
        <p:spPr>
          <a:xfrm flipH="1" rot="10800000">
            <a:off x="5194500" y="2522988"/>
            <a:ext cx="3361800" cy="8400"/>
          </a:xfrm>
          <a:prstGeom prst="straightConnector1">
            <a:avLst/>
          </a:prstGeom>
          <a:noFill/>
          <a:ln cap="flat" cmpd="sng" w="38100">
            <a:solidFill>
              <a:srgbClr val="FFD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0"/>
          <p:cNvCxnSpPr/>
          <p:nvPr/>
        </p:nvCxnSpPr>
        <p:spPr>
          <a:xfrm flipH="1" rot="10800000">
            <a:off x="5194500" y="3414975"/>
            <a:ext cx="3361800" cy="8400"/>
          </a:xfrm>
          <a:prstGeom prst="straightConnector1">
            <a:avLst/>
          </a:prstGeom>
          <a:noFill/>
          <a:ln cap="flat" cmpd="sng" w="38100">
            <a:solidFill>
              <a:srgbClr val="FFD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40"/>
          <p:cNvCxnSpPr/>
          <p:nvPr/>
        </p:nvCxnSpPr>
        <p:spPr>
          <a:xfrm flipH="1" rot="10800000">
            <a:off x="5194500" y="4286075"/>
            <a:ext cx="3361800" cy="8400"/>
          </a:xfrm>
          <a:prstGeom prst="straightConnector1">
            <a:avLst/>
          </a:prstGeom>
          <a:noFill/>
          <a:ln cap="flat" cmpd="sng" w="38100">
            <a:solidFill>
              <a:srgbClr val="FFD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224850" y="100850"/>
            <a:ext cx="879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Importare il logger creato nel progetto precedente in un nuovo script ed utilizzarlo per registrare le mosse del giocatore nella partita a tris.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Si può scegliere se utilizzare il logger con livello alto o basso.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Incapsulamento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programmazione vista finora (selezione - iterazione - funzioni) prende il nome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“programmazione strutturata”</a:t>
            </a:r>
            <a:endParaRPr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 diverso approccio alla programmazione nasce con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C++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e introduce il concetto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classe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di </a:t>
            </a:r>
            <a:r>
              <a:rPr lang="it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oggetto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modellare la soluzione a un problema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Programmazione Orientata agli Oggetti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si crea una nuova classe è possibile che alcuni dei suoi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attributi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appartengano 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classi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già presenti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questo modo una classe “contiene” altre classi: si parla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incapsulamento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Questa è una strategia per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non replicare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il codice e per renderlo più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ordinato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Incapsulamento</a:t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Incapsulamento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933450"/>
            <a:ext cx="4260299" cy="30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275" y="755825"/>
            <a:ext cx="4477300" cy="327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4"/>
          <p:cNvSpPr txBox="1"/>
          <p:nvPr/>
        </p:nvSpPr>
        <p:spPr>
          <a:xfrm>
            <a:off x="101600" y="4030075"/>
            <a:ext cx="42603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Senza incapsulamento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4472275" y="4030075"/>
            <a:ext cx="44772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La classe AziendaPersonale incapsula la classe Persona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Accesso agli elementi con incapsulamento</a:t>
            </a:r>
            <a:endParaRPr/>
          </a:p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863" y="794650"/>
            <a:ext cx="5218773" cy="41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/>
          <p:nvPr/>
        </p:nvSpPr>
        <p:spPr>
          <a:xfrm>
            <a:off x="2958425" y="4715375"/>
            <a:ext cx="2370000" cy="2169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si crea una nuova classe è possibile che ci sia una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forte discendenza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una classe già creata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Più precisamente, si parla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ereditarietà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una classe è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quasi del tutto identica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ad un’altra e ne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specifica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solo alcuni aspetti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classe ereditata specifica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sotto-insieme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della classe originale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4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/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 rotWithShape="1">
          <a:blip r:embed="rId3">
            <a:alphaModFix/>
          </a:blip>
          <a:srcRect b="50129" l="16380" r="20785" t="4372"/>
          <a:stretch/>
        </p:blipFill>
        <p:spPr>
          <a:xfrm>
            <a:off x="5438450" y="1353675"/>
            <a:ext cx="3034000" cy="2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/>
          <p:nvPr/>
        </p:nvSpPr>
        <p:spPr>
          <a:xfrm>
            <a:off x="6552125" y="1664600"/>
            <a:ext cx="731100" cy="243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8"/>
          <p:cNvSpPr/>
          <p:nvPr/>
        </p:nvSpPr>
        <p:spPr>
          <a:xfrm>
            <a:off x="6754950" y="2287650"/>
            <a:ext cx="731100" cy="243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589050" y="1370900"/>
            <a:ext cx="42603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Attenzione: le classi per noi sono gli INSIEMI, gli elementi contenuti in un insieme sono OGGETTI di quella classe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589050" y="3080875"/>
            <a:ext cx="4260300" cy="10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La classe AGRUMI contiene tutte le caratteristiche della classe FRUTTA, più alcune che la caratterizzano rispetto ad altra frutta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classe originale si chiama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classe padre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super classe 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classe base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classe ereditata si chiama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classe figlio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sotto classe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“Un oggetto di una classe figlio “è anche un” oggetto della classe padre”</a:t>
            </a:r>
            <a:endParaRPr i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Padre e figlio</a:t>
            </a:r>
            <a:endParaRPr/>
          </a:p>
        </p:txBody>
      </p:sp>
      <p:sp>
        <p:nvSpPr>
          <p:cNvPr id="325" name="Google Shape;32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classi padre-figlio</a:t>
            </a:r>
            <a:endParaRPr/>
          </a:p>
        </p:txBody>
      </p:sp>
      <p:sp>
        <p:nvSpPr>
          <p:cNvPr id="331" name="Google Shape;3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50129" l="16380" r="20785" t="4372"/>
          <a:stretch/>
        </p:blipFill>
        <p:spPr>
          <a:xfrm>
            <a:off x="5438450" y="1353675"/>
            <a:ext cx="3034000" cy="27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/>
          <p:nvPr/>
        </p:nvSpPr>
        <p:spPr>
          <a:xfrm>
            <a:off x="6552125" y="1664600"/>
            <a:ext cx="731100" cy="243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0"/>
          <p:cNvSpPr/>
          <p:nvPr/>
        </p:nvSpPr>
        <p:spPr>
          <a:xfrm>
            <a:off x="6754950" y="2287650"/>
            <a:ext cx="731100" cy="243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311700" y="1202525"/>
            <a:ext cx="42603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Un AGRUME è anche un FRUTTO.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50"/>
          <p:cNvSpPr txBox="1"/>
          <p:nvPr/>
        </p:nvSpPr>
        <p:spPr>
          <a:xfrm>
            <a:off x="664675" y="3232025"/>
            <a:ext cx="4260300" cy="12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AGRUMI è la classe figlio di FRUTTA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AGRUMI è la sottto-classe di FRUTTA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AGRUMI è la classe ereditata da FRUTTA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454575" y="1786325"/>
            <a:ext cx="4260300" cy="12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FRUTTA è la classe padre di AGRUMI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FRUTTA è la super-classe di AGRUMI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FRUTTA è la classe base di AGRUMI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senza ereditarietà</a:t>
            </a:r>
            <a:endParaRPr/>
          </a:p>
        </p:txBody>
      </p:sp>
      <p:sp>
        <p:nvSpPr>
          <p:cNvPr id="343" name="Google Shape;34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3">
            <a:alphaModFix/>
          </a:blip>
          <a:srcRect b="0" l="7961" r="0" t="0"/>
          <a:stretch/>
        </p:blipFill>
        <p:spPr>
          <a:xfrm>
            <a:off x="111900" y="824175"/>
            <a:ext cx="4513175" cy="25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/>
          <p:cNvPicPr preferRelativeResize="0"/>
          <p:nvPr/>
        </p:nvPicPr>
        <p:blipFill rotWithShape="1">
          <a:blip r:embed="rId4">
            <a:alphaModFix/>
          </a:blip>
          <a:srcRect b="0" l="7663" r="0" t="0"/>
          <a:stretch/>
        </p:blipFill>
        <p:spPr>
          <a:xfrm>
            <a:off x="4395600" y="824175"/>
            <a:ext cx="4636501" cy="33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/>
          <p:nvPr/>
        </p:nvSpPr>
        <p:spPr>
          <a:xfrm>
            <a:off x="672425" y="1656150"/>
            <a:ext cx="2050800" cy="6135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1"/>
          <p:cNvSpPr/>
          <p:nvPr/>
        </p:nvSpPr>
        <p:spPr>
          <a:xfrm>
            <a:off x="421425" y="2489325"/>
            <a:ext cx="4032900" cy="8394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4940400" y="1656150"/>
            <a:ext cx="2094300" cy="6471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/>
          <p:nvPr/>
        </p:nvSpPr>
        <p:spPr>
          <a:xfrm>
            <a:off x="4723025" y="2681625"/>
            <a:ext cx="4298100" cy="890700"/>
          </a:xfrm>
          <a:prstGeom prst="rect">
            <a:avLst/>
          </a:prstGeom>
          <a:noFill/>
          <a:ln cap="flat" cmpd="sng" w="28575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51"/>
          <p:cNvCxnSpPr>
            <a:stCxn id="346" idx="3"/>
            <a:endCxn id="348" idx="1"/>
          </p:cNvCxnSpPr>
          <p:nvPr/>
        </p:nvCxnSpPr>
        <p:spPr>
          <a:xfrm>
            <a:off x="2723225" y="1962900"/>
            <a:ext cx="2217300" cy="16800"/>
          </a:xfrm>
          <a:prstGeom prst="straightConnector1">
            <a:avLst/>
          </a:prstGeom>
          <a:noFill/>
          <a:ln cap="flat" cmpd="sng" w="28575">
            <a:solidFill>
              <a:srgbClr val="FFD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51"/>
          <p:cNvCxnSpPr>
            <a:stCxn id="347" idx="3"/>
            <a:endCxn id="349" idx="1"/>
          </p:cNvCxnSpPr>
          <p:nvPr/>
        </p:nvCxnSpPr>
        <p:spPr>
          <a:xfrm>
            <a:off x="4454325" y="2909025"/>
            <a:ext cx="268800" cy="218100"/>
          </a:xfrm>
          <a:prstGeom prst="straightConnector1">
            <a:avLst/>
          </a:prstGeom>
          <a:noFill/>
          <a:ln cap="flat" cmpd="sng" w="28575">
            <a:solidFill>
              <a:srgbClr val="FFD343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ereditare da una classe si inserisce il nome della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super-classe tra parentesi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nella prima riga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Quando si eredita una classe, la classe figlio contiene automaticamente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tutti gli attributi e i metodi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della classe padre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Nella classe figlio si può accedere a tutti gli attributi proprio come se appartenessero alla classe stessa (idem per i metodi)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Passaggio di eredità</a:t>
            </a:r>
            <a:endParaRPr/>
          </a:p>
        </p:txBody>
      </p:sp>
      <p:sp>
        <p:nvSpPr>
          <p:cNvPr id="358" name="Google Shape;3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69175"/>
            <a:ext cx="82311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classe rappresenta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tipo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elemento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complesso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(non di tipo base) di cui il programma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modificherà caratteristiche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utilizzerà funzioni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Le classi possono contenere delle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variabili 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(caratteristiche di quel tipo) e delle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funzioni 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che quel tipo mette a disposizione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</a:pP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oggetto 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è una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variabile </a:t>
            </a:r>
            <a:r>
              <a:rPr lang="it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rPr>
              <a:t>di un certo tipo di classe</a:t>
            </a:r>
            <a:endParaRPr>
              <a:solidFill>
                <a:srgbClr val="11A61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classi e gli oggetti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con ereditarietà - versione base</a:t>
            </a:r>
            <a:endParaRPr/>
          </a:p>
        </p:txBody>
      </p:sp>
      <p:sp>
        <p:nvSpPr>
          <p:cNvPr id="364" name="Google Shape;36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65" name="Google Shape;3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738" y="769425"/>
            <a:ext cx="4486226" cy="42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/>
          <p:nvPr/>
        </p:nvSpPr>
        <p:spPr>
          <a:xfrm>
            <a:off x="4345175" y="4656600"/>
            <a:ext cx="1033800" cy="15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353700" y="4161475"/>
            <a:ext cx="2991300" cy="83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Dalla classe figlio si possono chiamare tutti i metodi della classe padre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53"/>
          <p:cNvCxnSpPr>
            <a:stCxn id="367" idx="3"/>
            <a:endCxn id="366" idx="1"/>
          </p:cNvCxnSpPr>
          <p:nvPr/>
        </p:nvCxnSpPr>
        <p:spPr>
          <a:xfrm>
            <a:off x="3345000" y="4577125"/>
            <a:ext cx="1000200" cy="159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E’ possibile che una classe figlio debba utilizzare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metodo particolare della classe padre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che però ha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nome identico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a un altro metodo della classe figlio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Attraverso la funzione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si può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accedere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qualunque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membro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della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classe padr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(anche se la maggior parte delle volte è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inutile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è sufficiente scrivere direttamente il nome dell’attributo o del metodo)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5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Accesso super()</a:t>
            </a:r>
            <a:endParaRPr/>
          </a:p>
        </p:txBody>
      </p:sp>
      <p:sp>
        <p:nvSpPr>
          <p:cNvPr id="375" name="Google Shape;37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con ereditarietà - migliorato</a:t>
            </a:r>
            <a:endParaRPr/>
          </a:p>
        </p:txBody>
      </p:sp>
      <p:sp>
        <p:nvSpPr>
          <p:cNvPr id="381" name="Google Shape;38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82" name="Google Shape;3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920" y="937525"/>
            <a:ext cx="5939880" cy="38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5"/>
          <p:cNvSpPr/>
          <p:nvPr/>
        </p:nvSpPr>
        <p:spPr>
          <a:xfrm>
            <a:off x="3714850" y="3757325"/>
            <a:ext cx="3311400" cy="1932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5"/>
          <p:cNvSpPr txBox="1"/>
          <p:nvPr/>
        </p:nvSpPr>
        <p:spPr>
          <a:xfrm>
            <a:off x="107475" y="2261100"/>
            <a:ext cx="2436600" cy="2555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Un utilizzo diffuso di super() è l’invocazione del costruttore __init__ della classe padre all’interno del costruttore del figlio.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In questo modo si evita di riscrivere il codice.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5" name="Google Shape;385;p55"/>
          <p:cNvCxnSpPr>
            <a:stCxn id="384" idx="3"/>
            <a:endCxn id="383" idx="1"/>
          </p:cNvCxnSpPr>
          <p:nvPr/>
        </p:nvCxnSpPr>
        <p:spPr>
          <a:xfrm>
            <a:off x="2544075" y="3538650"/>
            <a:ext cx="1170900" cy="315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91" name="Google Shape;391;p56"/>
          <p:cNvSpPr txBox="1"/>
          <p:nvPr/>
        </p:nvSpPr>
        <p:spPr>
          <a:xfrm>
            <a:off x="224850" y="-42025"/>
            <a:ext cx="8796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Crea una classe che rappresenta l’insieme dei motori.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Crea le classi figlio che rappresentano: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motori passo-passo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motori DC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motori servo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Scegli una delle 3 categorie di motori e crea altre classi figlie (es. passo passo mono/bi polari).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Crea un oggetto per classe e stampa a video le informazioni dei motori creati implementando il dunder __repr__().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E’ possibile che la classe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figlio modifichi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 tutto o in parte il comportamento di alcuni metodi della classe padre (es.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__repr__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della classe figlio sarà diverso da __repr__ della classe padre)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In questo caso, il figlio “sovrascrive” (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) alcuni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metodi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del padre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fare questo, è sufficiente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riscrivere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la funzione all’interno della classe figlio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5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</a:t>
            </a:r>
            <a:endParaRPr/>
          </a:p>
        </p:txBody>
      </p:sp>
      <p:sp>
        <p:nvSpPr>
          <p:cNvPr id="398" name="Google Shape;39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</a:t>
            </a:r>
            <a:endParaRPr/>
          </a:p>
        </p:txBody>
      </p:sp>
      <p:sp>
        <p:nvSpPr>
          <p:cNvPr id="404" name="Google Shape;40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5" name="Google Shape;4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946" y="853475"/>
            <a:ext cx="5038854" cy="42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8"/>
          <p:cNvSpPr/>
          <p:nvPr/>
        </p:nvSpPr>
        <p:spPr>
          <a:xfrm>
            <a:off x="4328400" y="4484125"/>
            <a:ext cx="3841800" cy="5727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8"/>
          <p:cNvSpPr txBox="1"/>
          <p:nvPr/>
        </p:nvSpPr>
        <p:spPr>
          <a:xfrm>
            <a:off x="311700" y="3363625"/>
            <a:ext cx="2777700" cy="169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Override del metodo stampa della classe padre. Tutto il resto rimane uguale. Notare che non è stato nemmeno definito un nuovo costruttore.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58"/>
          <p:cNvCxnSpPr>
            <a:stCxn id="407" idx="3"/>
            <a:endCxn id="406" idx="1"/>
          </p:cNvCxnSpPr>
          <p:nvPr/>
        </p:nvCxnSpPr>
        <p:spPr>
          <a:xfrm>
            <a:off x="3089400" y="4210225"/>
            <a:ext cx="1239000" cy="560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9" name="Google Shape;409;p58"/>
          <p:cNvSpPr/>
          <p:nvPr/>
        </p:nvSpPr>
        <p:spPr>
          <a:xfrm>
            <a:off x="4328400" y="3136325"/>
            <a:ext cx="3841800" cy="5727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58"/>
          <p:cNvCxnSpPr>
            <a:stCxn id="407" idx="3"/>
            <a:endCxn id="409" idx="1"/>
          </p:cNvCxnSpPr>
          <p:nvPr/>
        </p:nvCxnSpPr>
        <p:spPr>
          <a:xfrm flipH="1" rot="10800000">
            <a:off x="3089400" y="3422725"/>
            <a:ext cx="1239000" cy="787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Override di __repr__()</a:t>
            </a:r>
            <a:endParaRPr/>
          </a:p>
        </p:txBody>
      </p:sp>
      <p:sp>
        <p:nvSpPr>
          <p:cNvPr id="416" name="Google Shape;41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17" name="Google Shape;4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9150"/>
            <a:ext cx="8231100" cy="429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311700" y="769175"/>
            <a:ext cx="82311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Se la funzione del figlio sovrascrive per intero il metodo del padre si parla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override totale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Se nella funzione del figlio si vuole comunque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utilizzare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il metodo originale del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padre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si può ricorrere alla funzione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per accedere al metodo della classe padre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Questo succede spesso nei costruttori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6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 - parziale</a:t>
            </a:r>
            <a:endParaRPr/>
          </a:p>
        </p:txBody>
      </p:sp>
      <p:sp>
        <p:nvSpPr>
          <p:cNvPr id="424" name="Google Shape;42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 - parziale di init e repr</a:t>
            </a:r>
            <a:endParaRPr/>
          </a:p>
        </p:txBody>
      </p:sp>
      <p:sp>
        <p:nvSpPr>
          <p:cNvPr id="430" name="Google Shape;43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31" name="Google Shape;4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63" y="701075"/>
            <a:ext cx="6315075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1"/>
          <p:cNvSpPr/>
          <p:nvPr/>
        </p:nvSpPr>
        <p:spPr>
          <a:xfrm>
            <a:off x="2714750" y="3375850"/>
            <a:ext cx="2844900" cy="230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1"/>
          <p:cNvSpPr/>
          <p:nvPr/>
        </p:nvSpPr>
        <p:spPr>
          <a:xfrm>
            <a:off x="3220150" y="4663225"/>
            <a:ext cx="1444500" cy="2304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39" name="Google Shape;439;p62"/>
          <p:cNvSpPr txBox="1"/>
          <p:nvPr/>
        </p:nvSpPr>
        <p:spPr>
          <a:xfrm>
            <a:off x="0" y="-42025"/>
            <a:ext cx="9144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Realizzare una classe per gestire una “coda” di qualunque tipo di elemento.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Una coda è una struttura simile a una lista in cui estrazione e inserimento sono vincolati: si può estrarre solo l’elemento più antico (inserito prima degli altri) e si può inserire un nuovo elemento solamente in fondo alla lista (First In First Out).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Testare la classe inserendo elementi interi.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una classe e oggetti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28263" l="0" r="0" t="0"/>
          <a:stretch/>
        </p:blipFill>
        <p:spPr>
          <a:xfrm>
            <a:off x="2322375" y="1446324"/>
            <a:ext cx="4499250" cy="22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45" name="Google Shape;445;p63"/>
          <p:cNvSpPr txBox="1"/>
          <p:nvPr/>
        </p:nvSpPr>
        <p:spPr>
          <a:xfrm>
            <a:off x="0" y="-42025"/>
            <a:ext cx="9144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Realizzare uno script che permette a un servizio clienti di gestire tutte le telefonate in arrivo dai clienti arrabbiati.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Chi utilizza lo script deve poter: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inserire un nuovo utente in coda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conoscere quanti utenti si trovano attualmente nella coda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estrarre un utente dalla coda (che sarà quindi servito)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stampare nel terminale il contenuto della coda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51" name="Google Shape;451;p64"/>
          <p:cNvSpPr txBox="1"/>
          <p:nvPr/>
        </p:nvSpPr>
        <p:spPr>
          <a:xfrm>
            <a:off x="0" y="-42025"/>
            <a:ext cx="9144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Realizzare uno script che permette a un organizzatore di concerti di gestire la coda dei partecipanti a un concerto.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Nei giorni precedenti al concerto dovrà essere possibile inserire fino a 5 persone (per farla semplice e testabile).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 primi 2 partecipanti verrà fatto uno sconto di 5 € sul prezzo finale, che è di 50€.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giorno del concerto, dovrà essere possibile sapere l’ordine di prenotazione e chiamare un partecipante alla volta.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69175"/>
            <a:ext cx="82311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Gli attributi di una classe sono delle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variabili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appartengono alla classe stessa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Rappresentano delle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caratteristiche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di quella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leggere/modificare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un attributo bisogna per forza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passare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per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oggetto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quella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Il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valore degli attributi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rappresenta lo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stato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attuale di un oggetto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attributi di classe</a:t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769175"/>
            <a:ext cx="82311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accedere ad un attributo di classe si utilizza il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volta effettuato l’accesso, ogni attributo può essere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letto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modificato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Accesso agli attributi</a:t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-1204" l="0" r="0" t="0"/>
          <a:stretch/>
        </p:blipFill>
        <p:spPr>
          <a:xfrm>
            <a:off x="1846951" y="2242325"/>
            <a:ext cx="3987750" cy="28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185750" y="2471450"/>
            <a:ext cx="2357400" cy="8313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Attributi della classe, con valori di default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6185400" y="4407600"/>
            <a:ext cx="2357400" cy="6156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Accesso in lettura agli attributi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866375" y="2488250"/>
            <a:ext cx="210000" cy="722700"/>
          </a:xfrm>
          <a:prstGeom prst="rightBrace">
            <a:avLst>
              <a:gd fmla="val 50000" name="adj1"/>
              <a:gd fmla="val 47679" name="adj2"/>
            </a:avLst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866375" y="4579175"/>
            <a:ext cx="210000" cy="393600"/>
          </a:xfrm>
          <a:prstGeom prst="rightBrace">
            <a:avLst>
              <a:gd fmla="val 50000" name="adj1"/>
              <a:gd fmla="val 47679" name="adj2"/>
            </a:avLst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Accesso agli attributi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100950" y="3314150"/>
            <a:ext cx="2357400" cy="400200"/>
          </a:xfrm>
          <a:prstGeom prst="rect">
            <a:avLst/>
          </a:prstGeom>
          <a:solidFill>
            <a:srgbClr val="FFD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Accesso in modifica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/>
          <p:nvPr/>
        </p:nvSpPr>
        <p:spPr>
          <a:xfrm rot="10800000">
            <a:off x="2517900" y="3288963"/>
            <a:ext cx="151200" cy="450600"/>
          </a:xfrm>
          <a:prstGeom prst="rightBrace">
            <a:avLst>
              <a:gd fmla="val 50000" name="adj1"/>
              <a:gd fmla="val 47679" name="adj2"/>
            </a:avLst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100" y="976188"/>
            <a:ext cx="5873701" cy="341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769175"/>
            <a:ext cx="82311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metodi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di una classe sono delle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funzioni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appartengono alla classe stessa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Rappresentano delle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azioni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che può compiere quella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Per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utilizzare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una funzione bisogna per forza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passare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per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oggetto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quella classe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Ogni metodo deve contenere un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parametro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di default chiamato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che rappresenta l’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oggetto attuale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metodi di una classe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