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f95e1515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f95e1515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f95e1515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f95e1515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f95e1515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f95e1515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95e1515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95e1515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f4dec6c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f4dec6c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f4dec6c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f4dec6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f95e15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f95e15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f95e1515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f95e1515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f95e1515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f95e1515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f95e1515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f95e1515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dfa91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dfa91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f95e1515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f95e1515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f95e1515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f95e1515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f95e1515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f95e1515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f95e1515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f95e1515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a9e00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a9e00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f95e1515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f95e1515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f95e1515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f95e1515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f95e1515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f95e1515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f95e151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f95e151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f4dec6c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f4dec6c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f95e151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f95e151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gradFill>
            <a:gsLst>
              <a:gs pos="0">
                <a:srgbClr val="3776AB"/>
              </a:gs>
              <a:gs pos="100000">
                <a:srgbClr val="2D618C"/>
              </a:gs>
            </a:gsLst>
            <a:lin ang="5400012" scaled="0"/>
          </a:gradFill>
          <a:effectLst>
            <a:outerShdw blurRad="71438" rotWithShape="0" algn="bl" dir="2700000" dist="285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ercizio">
  <p:cSld name="BLANK_1">
    <p:bg>
      <p:bgPr>
        <a:gradFill>
          <a:gsLst>
            <a:gs pos="0">
              <a:srgbClr val="FFEBA9"/>
            </a:gs>
            <a:gs pos="17000">
              <a:srgbClr val="FFDF76"/>
            </a:gs>
            <a:gs pos="100000">
              <a:srgbClr val="FFD343"/>
            </a:gs>
          </a:gsLst>
          <a:lin ang="5400012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442774"/>
            <a:ext cx="862699" cy="7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3600"/>
              <a:buNone/>
              <a:defRPr sz="3600"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69175"/>
            <a:ext cx="82311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⋙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♯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⋙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None/>
              <a:defRPr>
                <a:solidFill>
                  <a:srgbClr val="4D4D4D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⋙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♯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⋙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♯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E415E"/>
            </a:gs>
            <a:gs pos="20000">
              <a:srgbClr val="254E71"/>
            </a:gs>
            <a:gs pos="100000">
              <a:srgbClr val="2B5B84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769175"/>
            <a:ext cx="8237700" cy="4287600"/>
          </a:xfrm>
          <a:prstGeom prst="rect">
            <a:avLst/>
          </a:prstGeom>
          <a:gradFill>
            <a:gsLst>
              <a:gs pos="0">
                <a:srgbClr val="1E2933"/>
              </a:gs>
              <a:gs pos="98000">
                <a:srgbClr val="0F151A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A611"/>
              </a:buClr>
              <a:buSzPts val="1800"/>
              <a:buFont typeface="Courier New"/>
              <a:buChar char="⋙"/>
              <a:defRPr sz="1800">
                <a:solidFill>
                  <a:srgbClr val="11A61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♯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343"/>
              </a:buClr>
              <a:buSzPts val="1400"/>
              <a:buFont typeface="Courier New"/>
              <a:buChar char="■"/>
              <a:defRPr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●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○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Courier New"/>
              <a:buChar char="■"/>
              <a:defRPr>
                <a:solidFill>
                  <a:srgbClr val="DDDDDD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128375"/>
            <a:ext cx="8520600" cy="572700"/>
          </a:xfrm>
          <a:prstGeom prst="rect">
            <a:avLst/>
          </a:prstGeom>
          <a:gradFill>
            <a:gsLst>
              <a:gs pos="0">
                <a:srgbClr val="FFEBA9"/>
              </a:gs>
              <a:gs pos="17000">
                <a:srgbClr val="FFDF76"/>
              </a:gs>
              <a:gs pos="100000">
                <a:srgbClr val="FFD343"/>
              </a:gs>
            </a:gsLst>
            <a:lin ang="5400012" scaled="0"/>
          </a:gradFill>
          <a:ln cap="flat" cmpd="sng" w="9525">
            <a:solidFill>
              <a:srgbClr val="18334B"/>
            </a:solidFill>
            <a:prstDash val="solid"/>
            <a:round/>
            <a:headEnd len="sm" w="sm" type="none"/>
            <a:tailEnd len="sm" w="sm" type="none"/>
          </a:ln>
          <a:effectLst>
            <a:outerShdw blurRad="28575" rotWithShape="0" algn="bl" dir="3000000" dist="38100">
              <a:srgbClr val="000000">
                <a:alpha val="49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Courier New"/>
              <a:buNone/>
              <a:defRPr sz="2800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800"/>
              <a:buFont typeface="Roboto Light"/>
              <a:buNone/>
              <a:defRPr sz="2800">
                <a:solidFill>
                  <a:srgbClr val="4D4D4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8595300" y="4663225"/>
            <a:ext cx="548700" cy="486600"/>
          </a:xfrm>
          <a:prstGeom prst="flowChartDelay">
            <a:avLst/>
          </a:prstGeom>
          <a:gradFill>
            <a:gsLst>
              <a:gs pos="0">
                <a:srgbClr val="FFEBA9"/>
              </a:gs>
              <a:gs pos="11000">
                <a:srgbClr val="FFDF76"/>
              </a:gs>
              <a:gs pos="100000">
                <a:srgbClr val="FFD343"/>
              </a:gs>
            </a:gsLst>
            <a:lin ang="5400012" scaled="0"/>
          </a:gradFill>
          <a:ln>
            <a:noFill/>
          </a:ln>
          <a:effectLst>
            <a:outerShdw blurRad="57150" rotWithShape="0" algn="bl" dir="1296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layground.tensorflow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Corso Python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Machine learning</a:t>
            </a:r>
            <a:endParaRPr/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273600" y="4681800"/>
            <a:ext cx="25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D343"/>
                </a:solidFill>
                <a:latin typeface="Courier New"/>
                <a:ea typeface="Courier New"/>
                <a:cs typeface="Courier New"/>
                <a:sym typeface="Courier New"/>
              </a:rPr>
              <a:t>Andrea Bidinost</a:t>
            </a:r>
            <a:endParaRPr sz="1800">
              <a:solidFill>
                <a:srgbClr val="FFD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Con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intelligenza artificiale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si intende la capacità di un calcolatore di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prendere decisioni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in maniera autonoma.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Sulla base degli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algoritmi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utilizzati per il M.L. il sistema decide quale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comportamento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assumere in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futuro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(“intelligenza”)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I.A.</a:t>
            </a:r>
            <a:endParaRPr/>
          </a:p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Algoritmi per il M.L.</a:t>
            </a:r>
            <a:endParaRPr/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Ci sono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moltissimi algoritmi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utilizzati per analizzare un data-set e per stabilire un comportamento da assumere. Tra i più famosi: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SVM (Support Vector Machine)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Reti Neurali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K-Mean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K-NN (K-Nearest Neighbors)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Alberi di decisione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Linear Regression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I.A.</a:t>
            </a:r>
            <a:endParaRPr/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Le reti neurali sono dei software modellati sulla base della comunicazione tra neuroni presente nel cervello umano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reti neurali</a:t>
            </a:r>
            <a:endParaRPr/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800" y="2647405"/>
            <a:ext cx="4262879" cy="2091475"/>
          </a:xfrm>
          <a:prstGeom prst="rect">
            <a:avLst/>
          </a:prstGeom>
          <a:noFill/>
          <a:ln cap="flat" cmpd="sng" w="19050">
            <a:solidFill>
              <a:srgbClr val="FFD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Una rete neurale solitamente si utilizza così: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Si utilizza una libreria (non si costruisce mai tutto da zero)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Si collezionano migliaia di esempi INPUT -&gt; OUTPUT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Si “danno in pasto” gli esempi alla rete per farla apprendere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Dopo molti tentativi, la rete si adatta e, sulla base degli esempi, impara a fornire un OUTPUT corretto ad ogni INPUT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si utilizzano…in breve</a:t>
            </a:r>
            <a:endParaRPr/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n esempio di “addestramento” di una rete neurale si trova qui: </a:t>
            </a:r>
            <a:r>
              <a:rPr lang="it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https://playground.tensorflow.org/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Utilizzo delle reti neurali</a:t>
            </a:r>
            <a:endParaRPr/>
          </a:p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224825" y="67225"/>
            <a:ext cx="8468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Testare i file “NN-digits.py” e “NN-myDigits.py” nella cartella 11-Esempi.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Il primo addestra una rete neurale al riconoscimento di numeri scritti a mano(digit).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Il secondo legge l’immagine “digits.bmp” e cerca di riconoscere il numero presente.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Lo scopo del clustering è individuare automaticamente dei sotto-gruppi di elementi con caratteristiche affini.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I gruppi non sono noti a priori ma vengono costruiti dall’algoritmo.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Clustering con K-Means</a:t>
            </a:r>
            <a:endParaRPr/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6" name="Google Shape;176;p31"/>
          <p:cNvSpPr txBox="1"/>
          <p:nvPr/>
        </p:nvSpPr>
        <p:spPr>
          <a:xfrm>
            <a:off x="224825" y="67225"/>
            <a:ext cx="8468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Testare il file “KM-digits.py”.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In questo script si utilizza l’approccio K-Means per raggruppare elementi tra loro simili.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Gli elementi in questione sono di nuovo cifre numeriche scritte a mano.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Da notare, all’inizio si suppone di non conoscere quale numero è contenuto in un’immagine: immagini simili verranno raggruppate automaticamente nello stesso insieme. 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Lo scopo della classificazione è, dato un grande numero di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campioni già categorizzati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, fornire automaticamente la categoria di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nuovi elementi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non per forza presenti nel campione.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Classification con SVM</a:t>
            </a:r>
            <a:endParaRPr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machine learning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224825" y="67225"/>
            <a:ext cx="8468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Testare il file “SVM-Faces.py”.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In questo script si utilizza l’approccio SVM per riconoscere la persona presente in un’immagine.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Il dataset utilizzato contiene centinaia di immagini di personaggi famosi.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Provare a modificare il numero di immagini scelte per ogni personaggio e notare: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la differenza nel tempo di esecuzione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la qualità delle previsioni finali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224825" y="67225"/>
            <a:ext cx="846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Testare il file “SVM-Species.py”.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In questo script si utilizza l’approccio SVM per mappare la diffusione di due specie diverse (Bradipi e roditori) nel sud-america in base alle caratteristiche ambientali.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1" name="Google Shape;201;p35"/>
          <p:cNvSpPr txBox="1"/>
          <p:nvPr/>
        </p:nvSpPr>
        <p:spPr>
          <a:xfrm>
            <a:off x="224825" y="67225"/>
            <a:ext cx="8468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Testare il file “SK-Stock market.py”.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In questo script si utilizzano diversi approcci per identificare diverse caratteristiche del mercato azionario americano dal 2005 al 2008.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In particolare si rilevano: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 legami tra le diverse aziende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E2933"/>
              </a:buClr>
              <a:buSzPts val="1800"/>
              <a:buFont typeface="Courier New"/>
              <a:buChar char="●"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l’effetto sul mercato della variazione di titoli di diverse aziende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7" name="Google Shape;207;p36"/>
          <p:cNvSpPr txBox="1"/>
          <p:nvPr/>
        </p:nvSpPr>
        <p:spPr>
          <a:xfrm>
            <a:off x="224825" y="67225"/>
            <a:ext cx="8468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Testare il file “SVD-Link ranking.py”.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E2933"/>
                </a:solidFill>
                <a:latin typeface="Courier New"/>
                <a:ea typeface="Courier New"/>
                <a:cs typeface="Courier New"/>
                <a:sym typeface="Courier New"/>
              </a:rPr>
              <a:t>In questo script si valuta l’importanza di diverse pagine web in base al numero e alla qualità dei riferimenti presenti su wikipedia utilizzando l’algoritmo Single Vector Decomposition.</a:t>
            </a:r>
            <a:endParaRPr sz="1800">
              <a:solidFill>
                <a:srgbClr val="1E29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Con “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machine learning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” si intende l’insieme dei sistemi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software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hardware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che permettono a un calcolatore di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analizzare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dati e, sulla base di questi, effettuare delle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ipotesi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sui dati o sul </a:t>
            </a:r>
            <a:r>
              <a:rPr lang="it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futuro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machine learning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 partire da un insieme di dati di esempio, attraverso il M.L. si può “addestrare” un calcolatore a: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b="1" lang="it" u="sng">
                <a:latin typeface="Courier New"/>
                <a:ea typeface="Courier New"/>
                <a:cs typeface="Courier New"/>
                <a:sym typeface="Courier New"/>
              </a:rPr>
              <a:t>Classificare </a:t>
            </a:r>
            <a:r>
              <a:rPr lang="it" u="sng">
                <a:latin typeface="Courier New"/>
                <a:ea typeface="Courier New"/>
                <a:cs typeface="Courier New"/>
                <a:sym typeface="Courier New"/>
              </a:rPr>
              <a:t>(Classification)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 produrre delle regole per capire a quale insieme appartiene un elemento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b="1" lang="it" u="sng">
                <a:latin typeface="Courier New"/>
                <a:ea typeface="Courier New"/>
                <a:cs typeface="Courier New"/>
                <a:sym typeface="Courier New"/>
              </a:rPr>
              <a:t>Approssimare </a:t>
            </a:r>
            <a:r>
              <a:rPr lang="it" u="sng">
                <a:latin typeface="Courier New"/>
                <a:ea typeface="Courier New"/>
                <a:cs typeface="Courier New"/>
                <a:sym typeface="Courier New"/>
              </a:rPr>
              <a:t>(Regression)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 modellare l’andamento di un fenomeno per predire comportamenti futuri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b="1" lang="it" u="sng">
                <a:latin typeface="Courier New"/>
                <a:ea typeface="Courier New"/>
                <a:cs typeface="Courier New"/>
                <a:sym typeface="Courier New"/>
              </a:rPr>
              <a:t>Categorizzare </a:t>
            </a:r>
            <a:r>
              <a:rPr lang="it" u="sng">
                <a:latin typeface="Courier New"/>
                <a:ea typeface="Courier New"/>
                <a:cs typeface="Courier New"/>
                <a:sym typeface="Courier New"/>
              </a:rPr>
              <a:t>(Clustering)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: suddividere automaticamente un certo numero di dati in n-insiemi distinti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 raggiungibili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Esempi di applicazioni: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Riconoscimento di SPAM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Riconoscimento di ele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enti nelle immagini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Classification</a:t>
            </a:r>
            <a:endParaRPr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Esempi di applicazioni: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Previsioni meteo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Previsioni di natalità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Analisi dell’andamento della borsa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Analisi epidemiologica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Regression</a:t>
            </a:r>
            <a:endParaRPr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Esempi di applicazioni: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Ricerca di correlazioni tra eventi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Analisi di dataset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Clustering</a:t>
            </a:r>
            <a:endParaRPr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769175"/>
            <a:ext cx="8231100" cy="4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⋙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Alcune librerie python per il machine learning molto diffuse per il sono: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Scikit Learn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♯"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pyTorch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28375"/>
            <a:ext cx="823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famose</a:t>
            </a:r>
            <a:endParaRPr/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917750"/>
            <a:ext cx="8520600" cy="10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Intelligenza artificialle</a:t>
            </a:r>
            <a:endParaRPr/>
          </a:p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yth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