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62" r:id="rId3"/>
    <p:sldId id="377" r:id="rId4"/>
    <p:sldId id="378" r:id="rId5"/>
    <p:sldId id="382" r:id="rId6"/>
    <p:sldId id="385" r:id="rId7"/>
    <p:sldId id="365" r:id="rId8"/>
    <p:sldId id="330" r:id="rId9"/>
    <p:sldId id="386" r:id="rId10"/>
    <p:sldId id="387" r:id="rId11"/>
    <p:sldId id="388" r:id="rId12"/>
    <p:sldId id="389" r:id="rId13"/>
    <p:sldId id="401" r:id="rId14"/>
    <p:sldId id="390" r:id="rId15"/>
    <p:sldId id="391" r:id="rId16"/>
    <p:sldId id="396" r:id="rId17"/>
    <p:sldId id="402" r:id="rId18"/>
    <p:sldId id="403" r:id="rId19"/>
    <p:sldId id="399" r:id="rId20"/>
    <p:sldId id="398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329" r:id="rId29"/>
    <p:sldId id="411" r:id="rId30"/>
    <p:sldId id="393" r:id="rId31"/>
    <p:sldId id="394" r:id="rId32"/>
    <p:sldId id="428" r:id="rId33"/>
    <p:sldId id="429" r:id="rId34"/>
    <p:sldId id="430" r:id="rId35"/>
    <p:sldId id="400" r:id="rId36"/>
    <p:sldId id="397" r:id="rId37"/>
    <p:sldId id="412" r:id="rId38"/>
    <p:sldId id="413" r:id="rId39"/>
    <p:sldId id="427" r:id="rId40"/>
    <p:sldId id="414" r:id="rId41"/>
    <p:sldId id="415" r:id="rId42"/>
    <p:sldId id="416" r:id="rId43"/>
    <p:sldId id="418" r:id="rId44"/>
    <p:sldId id="419" r:id="rId45"/>
    <p:sldId id="420" r:id="rId46"/>
    <p:sldId id="426" r:id="rId47"/>
    <p:sldId id="422" r:id="rId48"/>
    <p:sldId id="423" r:id="rId49"/>
    <p:sldId id="424" r:id="rId50"/>
    <p:sldId id="425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39C50-3668-4DE3-B786-2861BABD8499}" v="41" dt="2022-01-25T17:45:2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Le condizioni e la selezione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rami vero e falso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17613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Le istruzioni da eseguire nel caso in cui la condizione sia vera (o falsa) prendono il nome di </a:t>
            </a:r>
            <a:r>
              <a:rPr lang="it-IT" b="1" dirty="0">
                <a:solidFill>
                  <a:schemeClr val="accent2"/>
                </a:solidFill>
              </a:rPr>
              <a:t>rami</a:t>
            </a:r>
            <a:r>
              <a:rPr lang="it-IT" dirty="0"/>
              <a:t> (perché nel diagramma di flusso il blocco </a:t>
            </a:r>
            <a:r>
              <a:rPr lang="it-IT" b="1" dirty="0">
                <a:solidFill>
                  <a:schemeClr val="accent2"/>
                </a:solidFill>
              </a:rPr>
              <a:t>si «ramifica» in due parti</a:t>
            </a:r>
            <a:r>
              <a:rPr lang="it-IT" dirty="0"/>
              <a:t>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Ogni ramo inizia e termina con la </a:t>
            </a:r>
            <a:r>
              <a:rPr lang="it-IT" b="1" dirty="0">
                <a:solidFill>
                  <a:schemeClr val="accent2"/>
                </a:solidFill>
              </a:rPr>
              <a:t>parentesi graffa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40E797-2432-4A46-9620-86EF34574F42}"/>
              </a:ext>
            </a:extLst>
          </p:cNvPr>
          <p:cNvSpPr/>
          <p:nvPr/>
        </p:nvSpPr>
        <p:spPr>
          <a:xfrm>
            <a:off x="2247956" y="3107657"/>
            <a:ext cx="4155459" cy="1548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8EC93A6-20F1-4F5B-BC5F-6DE026993CFE}"/>
              </a:ext>
            </a:extLst>
          </p:cNvPr>
          <p:cNvSpPr/>
          <p:nvPr/>
        </p:nvSpPr>
        <p:spPr>
          <a:xfrm>
            <a:off x="2247956" y="5060835"/>
            <a:ext cx="4145142" cy="1548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FB285B-BF0B-4360-B920-4803A85FA95D}"/>
              </a:ext>
            </a:extLst>
          </p:cNvPr>
          <p:cNvSpPr txBox="1"/>
          <p:nvPr/>
        </p:nvSpPr>
        <p:spPr>
          <a:xfrm>
            <a:off x="2247956" y="2582934"/>
            <a:ext cx="36543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10;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 +1;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0D44FBE5-2B1B-4C0F-91A9-F4126B2C3A4F}"/>
              </a:ext>
            </a:extLst>
          </p:cNvPr>
          <p:cNvSpPr txBox="1">
            <a:spLocks/>
          </p:cNvSpPr>
          <p:nvPr/>
        </p:nvSpPr>
        <p:spPr>
          <a:xfrm>
            <a:off x="6801608" y="3614169"/>
            <a:ext cx="3330478" cy="53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b="1" dirty="0"/>
              <a:t>Istruzioni del ramo «vero»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0EE5E74-D546-4DAB-9B6F-A7C76A226B6B}"/>
              </a:ext>
            </a:extLst>
          </p:cNvPr>
          <p:cNvSpPr txBox="1">
            <a:spLocks/>
          </p:cNvSpPr>
          <p:nvPr/>
        </p:nvSpPr>
        <p:spPr>
          <a:xfrm>
            <a:off x="6824574" y="5597732"/>
            <a:ext cx="3330478" cy="535709"/>
          </a:xfrm>
          <a:prstGeom prst="rect">
            <a:avLst/>
          </a:prstGeom>
          <a:solidFill>
            <a:srgbClr val="4472C4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b="1" dirty="0">
                <a:solidFill>
                  <a:schemeClr val="bg1"/>
                </a:solidFill>
              </a:rPr>
              <a:t>Istruzioni del ramo «falso»</a:t>
            </a:r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D9F025C8-9E40-4FA5-A04B-44A7B8FB632B}"/>
              </a:ext>
            </a:extLst>
          </p:cNvPr>
          <p:cNvSpPr/>
          <p:nvPr/>
        </p:nvSpPr>
        <p:spPr>
          <a:xfrm>
            <a:off x="6387940" y="3118643"/>
            <a:ext cx="344060" cy="1548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F8BAD3F4-72CA-4E8F-9ACE-9A81677E5908}"/>
              </a:ext>
            </a:extLst>
          </p:cNvPr>
          <p:cNvSpPr/>
          <p:nvPr/>
        </p:nvSpPr>
        <p:spPr>
          <a:xfrm>
            <a:off x="6425526" y="5121606"/>
            <a:ext cx="344060" cy="1487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9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condizione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11811000" cy="4599137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informatica, una condizione è </a:t>
            </a:r>
            <a:r>
              <a:rPr lang="it-IT" dirty="0">
                <a:solidFill>
                  <a:schemeClr val="accent2"/>
                </a:solidFill>
              </a:rPr>
              <a:t>«un’affermazione che può essere vera o falsa»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semplicità possiamo pensarla come a una </a:t>
            </a:r>
            <a:r>
              <a:rPr lang="it-IT" dirty="0">
                <a:solidFill>
                  <a:schemeClr val="accent2"/>
                </a:solidFill>
              </a:rPr>
              <a:t>«domanda a cui si può rispondere solo si o no»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Esempi di condizioni semplici (espresse in linguaggio comune) sono: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La variabile </a:t>
            </a:r>
            <a:r>
              <a:rPr lang="it-IT" b="1" dirty="0"/>
              <a:t>a</a:t>
            </a:r>
            <a:r>
              <a:rPr lang="it-IT" dirty="0"/>
              <a:t> contiene un valore maggiore della variabile </a:t>
            </a:r>
            <a:r>
              <a:rPr lang="it-IT" b="1" dirty="0"/>
              <a:t>c</a:t>
            </a:r>
            <a:r>
              <a:rPr lang="it-IT" dirty="0"/>
              <a:t>?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La stringa nella variabile </a:t>
            </a:r>
            <a:r>
              <a:rPr lang="it-IT" b="1" dirty="0" err="1"/>
              <a:t>str</a:t>
            </a:r>
            <a:r>
              <a:rPr lang="it-IT" dirty="0"/>
              <a:t> è lunga 10 caratteri?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L’utente ha premuto il tasto invio?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La variabile </a:t>
            </a:r>
            <a:r>
              <a:rPr lang="it-IT" b="1" dirty="0"/>
              <a:t>t</a:t>
            </a:r>
            <a:r>
              <a:rPr lang="it-IT" dirty="0"/>
              <a:t> è diversa da zero?</a:t>
            </a:r>
          </a:p>
          <a:p>
            <a:pPr algn="just">
              <a:lnSpc>
                <a:spcPct val="125000"/>
              </a:lnSpc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FB285B-BF0B-4360-B920-4803A85FA95D}"/>
              </a:ext>
            </a:extLst>
          </p:cNvPr>
          <p:cNvSpPr txBox="1"/>
          <p:nvPr/>
        </p:nvSpPr>
        <p:spPr>
          <a:xfrm>
            <a:off x="2243668" y="5908097"/>
            <a:ext cx="4145141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c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F71899B-3C13-47AA-ACF8-8A1B190C3002}"/>
              </a:ext>
            </a:extLst>
          </p:cNvPr>
          <p:cNvSpPr txBox="1">
            <a:spLocks/>
          </p:cNvSpPr>
          <p:nvPr/>
        </p:nvSpPr>
        <p:spPr>
          <a:xfrm>
            <a:off x="6820287" y="5932628"/>
            <a:ext cx="3330478" cy="53570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bg1"/>
                </a:solidFill>
              </a:rPr>
              <a:t>Condizione</a:t>
            </a:r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B83D906C-1788-4377-999E-A4E95D277FDF}"/>
              </a:ext>
            </a:extLst>
          </p:cNvPr>
          <p:cNvSpPr/>
          <p:nvPr/>
        </p:nvSpPr>
        <p:spPr>
          <a:xfrm>
            <a:off x="6388809" y="5940741"/>
            <a:ext cx="344060" cy="51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condizione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11811000" cy="4599137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C++ la condizione viene scritta tra </a:t>
            </a:r>
            <a:r>
              <a:rPr lang="it-IT" b="1" dirty="0">
                <a:solidFill>
                  <a:schemeClr val="accent2"/>
                </a:solidFill>
              </a:rPr>
              <a:t>parentesi tonde </a:t>
            </a:r>
            <a:r>
              <a:rPr lang="it-IT" dirty="0"/>
              <a:t>dopo la parola </a:t>
            </a:r>
            <a:r>
              <a:rPr lang="it-IT" dirty="0" err="1"/>
              <a:t>if</a:t>
            </a:r>
            <a:endParaRPr lang="it-IT" dirty="0"/>
          </a:p>
          <a:p>
            <a:pPr algn="just">
              <a:lnSpc>
                <a:spcPct val="125000"/>
              </a:lnSpc>
            </a:pPr>
            <a:r>
              <a:rPr lang="it-IT" dirty="0"/>
              <a:t>Per costruire le condizioni si utilizzano i seguenti </a:t>
            </a:r>
            <a:r>
              <a:rPr lang="it-IT" b="1" dirty="0">
                <a:solidFill>
                  <a:schemeClr val="accent2"/>
                </a:solidFill>
              </a:rPr>
              <a:t>simboli di confronto</a:t>
            </a:r>
            <a:r>
              <a:rPr lang="it-IT" dirty="0"/>
              <a:t>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&gt;</a:t>
            </a:r>
            <a:r>
              <a:rPr lang="it-IT" dirty="0"/>
              <a:t> B (La variabile A è maggiore della variabile B?)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&gt;=</a:t>
            </a:r>
            <a:r>
              <a:rPr lang="it-IT" dirty="0"/>
              <a:t> B (La variabile A è maggiore o uguale alla variabile B?)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&lt;</a:t>
            </a:r>
            <a:r>
              <a:rPr lang="it-IT" dirty="0"/>
              <a:t> B (La variabile A è minore della variabile B?)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&lt;=</a:t>
            </a:r>
            <a:r>
              <a:rPr lang="it-IT" dirty="0"/>
              <a:t> B (La variabile A è minore o uguale alla variabile B?)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==</a:t>
            </a:r>
            <a:r>
              <a:rPr lang="it-IT" dirty="0"/>
              <a:t> B (La variabile A è uguale alla variabile B?) </a:t>
            </a:r>
            <a:r>
              <a:rPr lang="it-IT" sz="2800" dirty="0">
                <a:solidFill>
                  <a:srgbClr val="C00000"/>
                </a:solidFill>
                <a:sym typeface="Wingdings" panose="05000000000000000000" pitchFamily="2" charset="2"/>
              </a:rPr>
              <a:t> Attenzione al doppio uguale!</a:t>
            </a:r>
            <a:endParaRPr lang="it-IT" sz="2800" dirty="0">
              <a:solidFill>
                <a:srgbClr val="C00000"/>
              </a:solidFill>
            </a:endParaRPr>
          </a:p>
          <a:p>
            <a:pPr lvl="1" algn="just">
              <a:lnSpc>
                <a:spcPct val="125000"/>
              </a:lnSpc>
            </a:pPr>
            <a:r>
              <a:rPr lang="it-IT" dirty="0"/>
              <a:t>A </a:t>
            </a:r>
            <a:r>
              <a:rPr lang="it-IT" b="1" dirty="0">
                <a:solidFill>
                  <a:schemeClr val="accent2"/>
                </a:solidFill>
              </a:rPr>
              <a:t>!=</a:t>
            </a:r>
            <a:r>
              <a:rPr lang="it-IT" dirty="0"/>
              <a:t> B (La variabile A è diversa dalla variabile B?)</a:t>
            </a:r>
          </a:p>
          <a:p>
            <a:pPr lvl="1" algn="just">
              <a:lnSpc>
                <a:spcPct val="125000"/>
              </a:lnSpc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FB285B-BF0B-4360-B920-4803A85FA95D}"/>
              </a:ext>
            </a:extLst>
          </p:cNvPr>
          <p:cNvSpPr txBox="1"/>
          <p:nvPr/>
        </p:nvSpPr>
        <p:spPr>
          <a:xfrm>
            <a:off x="2243668" y="5908097"/>
            <a:ext cx="4145141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c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F71899B-3C13-47AA-ACF8-8A1B190C3002}"/>
              </a:ext>
            </a:extLst>
          </p:cNvPr>
          <p:cNvSpPr txBox="1">
            <a:spLocks/>
          </p:cNvSpPr>
          <p:nvPr/>
        </p:nvSpPr>
        <p:spPr>
          <a:xfrm>
            <a:off x="6820287" y="5932628"/>
            <a:ext cx="3330478" cy="53570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bg1"/>
                </a:solidFill>
              </a:rPr>
              <a:t>Condizione</a:t>
            </a:r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B83D906C-1788-4377-999E-A4E95D277FDF}"/>
              </a:ext>
            </a:extLst>
          </p:cNvPr>
          <p:cNvSpPr/>
          <p:nvPr/>
        </p:nvSpPr>
        <p:spPr>
          <a:xfrm>
            <a:off x="6388809" y="5940741"/>
            <a:ext cx="344060" cy="51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59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Dopo l’</a:t>
            </a:r>
            <a:r>
              <a:rPr lang="it-IT" dirty="0" err="1"/>
              <a:t>if</a:t>
            </a:r>
            <a:r>
              <a:rPr lang="it-IT" dirty="0"/>
              <a:t>-else…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11811000" cy="45991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Le istruzioni che compaiono </a:t>
            </a:r>
            <a:r>
              <a:rPr lang="it-IT" b="1" dirty="0">
                <a:solidFill>
                  <a:schemeClr val="accent2"/>
                </a:solidFill>
              </a:rPr>
              <a:t>dopo un blocco selezione </a:t>
            </a:r>
            <a:r>
              <a:rPr lang="it-IT" dirty="0"/>
              <a:t>(quando i rami del vero e del falso si incontrano) vanno scritti </a:t>
            </a:r>
            <a:r>
              <a:rPr lang="it-IT" b="1" dirty="0">
                <a:solidFill>
                  <a:schemeClr val="accent2"/>
                </a:solidFill>
              </a:rPr>
              <a:t>dopo le parentesi graffe del ramo «else».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17F755A6-E19C-4BB8-B7E1-ECD521E803D9}"/>
              </a:ext>
            </a:extLst>
          </p:cNvPr>
          <p:cNvSpPr/>
          <p:nvPr/>
        </p:nvSpPr>
        <p:spPr>
          <a:xfrm>
            <a:off x="1777687" y="2431116"/>
            <a:ext cx="2763877" cy="1245384"/>
          </a:xfrm>
          <a:prstGeom prst="diamond">
            <a:avLst/>
          </a:prstGeom>
          <a:ln w="285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 &gt;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B2E1B6-7E5E-4229-B14E-05D5E017F3AE}"/>
              </a:ext>
            </a:extLst>
          </p:cNvPr>
          <p:cNvSpPr/>
          <p:nvPr/>
        </p:nvSpPr>
        <p:spPr>
          <a:xfrm>
            <a:off x="3998484" y="4248117"/>
            <a:ext cx="2228024" cy="721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ysClr val="windowText" lastClr="000000"/>
                </a:solidFill>
              </a:rPr>
              <a:t>c = 10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D1EF7E25-7CDC-465F-9D69-6F2B09E26E46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4541564" y="3053808"/>
            <a:ext cx="570932" cy="119430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E2F7BBA3-4BED-449A-B458-E34B148C6E05}"/>
              </a:ext>
            </a:extLst>
          </p:cNvPr>
          <p:cNvCxnSpPr>
            <a:cxnSpLocks/>
            <a:stCxn id="9" idx="1"/>
            <a:endCxn id="15" idx="0"/>
          </p:cNvCxnSpPr>
          <p:nvPr/>
        </p:nvCxnSpPr>
        <p:spPr>
          <a:xfrm rot="10800000" flipV="1">
            <a:off x="1370705" y="3053808"/>
            <a:ext cx="406982" cy="12493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222CE5-BBD7-44F2-A85D-45BEABAA41E4}"/>
              </a:ext>
            </a:extLst>
          </p:cNvPr>
          <p:cNvSpPr txBox="1"/>
          <p:nvPr/>
        </p:nvSpPr>
        <p:spPr>
          <a:xfrm>
            <a:off x="4900481" y="2303671"/>
            <a:ext cx="558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B43F2C3-A743-4EEA-9951-B18AFCCF0638}"/>
              </a:ext>
            </a:extLst>
          </p:cNvPr>
          <p:cNvSpPr txBox="1"/>
          <p:nvPr/>
        </p:nvSpPr>
        <p:spPr>
          <a:xfrm>
            <a:off x="952069" y="2329936"/>
            <a:ext cx="100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NO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9BAE8DD-B906-4DD1-8988-9FD2FD551FF1}"/>
              </a:ext>
            </a:extLst>
          </p:cNvPr>
          <p:cNvSpPr/>
          <p:nvPr/>
        </p:nvSpPr>
        <p:spPr>
          <a:xfrm>
            <a:off x="256693" y="4303150"/>
            <a:ext cx="2228024" cy="721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b = c + 1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A9D271B-48F2-4F64-BDAB-D15DED4B20DF}"/>
              </a:ext>
            </a:extLst>
          </p:cNvPr>
          <p:cNvSpPr txBox="1"/>
          <p:nvPr/>
        </p:nvSpPr>
        <p:spPr>
          <a:xfrm>
            <a:off x="6894621" y="2298251"/>
            <a:ext cx="3654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&gt; c) 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10;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= c +1;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42;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DB43256-E7E1-4C2E-AB6A-36BF45BA92A8}"/>
              </a:ext>
            </a:extLst>
          </p:cNvPr>
          <p:cNvSpPr/>
          <p:nvPr/>
        </p:nvSpPr>
        <p:spPr>
          <a:xfrm>
            <a:off x="2308716" y="5651165"/>
            <a:ext cx="2228024" cy="721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f = 42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DCDFDFCB-ADFD-4E46-A6D4-F108C3DF7B0C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rot="16200000" flipH="1">
            <a:off x="2083391" y="4311828"/>
            <a:ext cx="626650" cy="20520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3545D148-4A61-475A-AA88-BD8DEB2ACAD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5400000">
            <a:off x="3926771" y="4465439"/>
            <a:ext cx="681683" cy="1689768"/>
          </a:xfrm>
          <a:prstGeom prst="bentConnector3">
            <a:avLst>
              <a:gd name="adj1" fmla="val 54065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1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5937590"/>
            <a:ext cx="11811000" cy="67627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Tradurre il diagramma di flusso in C++. Che cosa fa questo algoritmo?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1026" name="Picture 2" descr="Algoritmi di selezione sugli angoli, verificare se è un angolo è retto">
            <a:extLst>
              <a:ext uri="{FF2B5EF4-FFF2-40B4-BE49-F238E27FC236}">
                <a16:creationId xmlns:a16="http://schemas.microsoft.com/office/drawing/2014/main" id="{D00E7D8C-FAFC-431A-B419-17A3DBA1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42" y="1290638"/>
            <a:ext cx="7244691" cy="4646952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5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5956062"/>
            <a:ext cx="11811000" cy="67627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Tradurre il diagramma di flusso in C++. Che cosa fa questo algoritmo?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pic>
        <p:nvPicPr>
          <p:cNvPr id="3074" name="Picture 2" descr="Design Flowchart In Programming (With Examples) - Programiz">
            <a:extLst>
              <a:ext uri="{FF2B5EF4-FFF2-40B4-BE49-F238E27FC236}">
                <a16:creationId xmlns:a16="http://schemas.microsoft.com/office/drawing/2014/main" id="{F23B8853-4597-421D-A340-2065529D4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b="6548"/>
          <a:stretch/>
        </p:blipFill>
        <p:spPr bwMode="auto">
          <a:xfrm>
            <a:off x="3046032" y="1016445"/>
            <a:ext cx="6134001" cy="5029615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50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condizione e i tipi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11811000" cy="5555674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Quando si confrontano due variabili, bisogna assicurarsi che siano dello </a:t>
            </a:r>
            <a:r>
              <a:rPr lang="it-IT" b="1" dirty="0">
                <a:solidFill>
                  <a:schemeClr val="accent2"/>
                </a:solidFill>
              </a:rPr>
              <a:t>stesso tipo 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con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char</a:t>
            </a:r>
            <a:r>
              <a:rPr lang="it-IT" dirty="0"/>
              <a:t> con </a:t>
            </a:r>
            <a:r>
              <a:rPr lang="it-IT" dirty="0" err="1"/>
              <a:t>char</a:t>
            </a:r>
            <a:r>
              <a:rPr lang="it-IT" dirty="0"/>
              <a:t>, </a:t>
            </a:r>
            <a:r>
              <a:rPr lang="it-IT" dirty="0" err="1"/>
              <a:t>string</a:t>
            </a:r>
            <a:r>
              <a:rPr lang="it-IT" dirty="0"/>
              <a:t> con </a:t>
            </a:r>
            <a:r>
              <a:rPr lang="it-IT" dirty="0" err="1"/>
              <a:t>string</a:t>
            </a:r>
            <a:r>
              <a:rPr lang="it-IT" dirty="0"/>
              <a:t>, …)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Se una variabile viene confrontata con un numero (o un carattere) </a:t>
            </a:r>
            <a:r>
              <a:rPr lang="it-IT" b="1" dirty="0">
                <a:solidFill>
                  <a:schemeClr val="accent2"/>
                </a:solidFill>
              </a:rPr>
              <a:t>scritto dal programmatore</a:t>
            </a:r>
            <a:r>
              <a:rPr lang="it-IT" dirty="0"/>
              <a:t>, bisogna avere delle accortezze:</a:t>
            </a:r>
          </a:p>
          <a:p>
            <a:pPr lvl="1" algn="just">
              <a:lnSpc>
                <a:spcPct val="125000"/>
              </a:lnSpc>
            </a:pPr>
            <a:r>
              <a:rPr lang="it-IT" b="1" dirty="0"/>
              <a:t>INT</a:t>
            </a:r>
            <a:r>
              <a:rPr lang="it-IT" dirty="0"/>
              <a:t> e </a:t>
            </a:r>
            <a:r>
              <a:rPr lang="it-IT" b="1" dirty="0"/>
              <a:t>DOUBLE</a:t>
            </a:r>
            <a:r>
              <a:rPr lang="it-IT" dirty="0"/>
              <a:t>: l’unica attenzione è mettere il </a:t>
            </a:r>
            <a:r>
              <a:rPr lang="it-IT" dirty="0">
                <a:solidFill>
                  <a:schemeClr val="accent2"/>
                </a:solidFill>
              </a:rPr>
              <a:t>punto come separatore decimale </a:t>
            </a:r>
            <a:r>
              <a:rPr lang="it-IT" dirty="0"/>
              <a:t>(es. a &gt; 5 oppure d == 0.52)</a:t>
            </a:r>
          </a:p>
          <a:p>
            <a:pPr lvl="1" algn="just">
              <a:lnSpc>
                <a:spcPct val="125000"/>
              </a:lnSpc>
            </a:pPr>
            <a:r>
              <a:rPr lang="it-IT" b="1" dirty="0"/>
              <a:t>CHAR</a:t>
            </a:r>
            <a:r>
              <a:rPr lang="it-IT" dirty="0"/>
              <a:t>: il carattere va scritto tra </a:t>
            </a:r>
            <a:r>
              <a:rPr lang="it-IT" dirty="0">
                <a:solidFill>
                  <a:schemeClr val="accent2"/>
                </a:solidFill>
              </a:rPr>
              <a:t>apici singoli </a:t>
            </a:r>
            <a:r>
              <a:rPr lang="it-IT" dirty="0"/>
              <a:t>(es. c != ‘h’, cioè «la variabile c contiene una lettera diversa dalla ‘h’?»)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STRINGHE (vedremo): la parola va scritta tra </a:t>
            </a:r>
            <a:r>
              <a:rPr lang="it-IT" dirty="0">
                <a:solidFill>
                  <a:schemeClr val="accent2"/>
                </a:solidFill>
              </a:rPr>
              <a:t>apici doppi </a:t>
            </a:r>
            <a:r>
              <a:rPr lang="it-IT" dirty="0"/>
              <a:t>(es. c != "casa", cioè «la variabile c contiene una lettera diversa dalla parola </a:t>
            </a:r>
            <a:r>
              <a:rPr lang="it-IT" b="1" dirty="0"/>
              <a:t>casa</a:t>
            </a:r>
            <a:r>
              <a:rPr lang="it-IT" dirty="0"/>
              <a:t>?»)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05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Quiz a 3 domande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 che permette all’utente di giocare a un quiz a 3 domande.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Le domande sono scelte dallo sviluppatore e prevedono 4 risposte, di cui 1 sola corretta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Per ogni risposta corretta, il giocatore riceve 3 punti. Per ogni risposta sbagliata, perde 1 punto. Il punteggio inizialmente è zero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Dopo ogni risposta il programma deve mostrare all’utente il suo punteggio attuale (con dei punti esclamativi nel caso sia il massimo possibile)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38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Quiz a 3 domande - tecnico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Le alternative di risposta devono iniziare con un numero da 1 a 4, esempio:</a:t>
            </a:r>
          </a:p>
          <a:p>
            <a:pPr marL="803275" indent="0" algn="just">
              <a:lnSpc>
                <a:spcPct val="100000"/>
              </a:lnSpc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 è la vera identità di Superman?</a:t>
            </a:r>
          </a:p>
          <a:p>
            <a:pPr marL="1260475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Clark Kent</a:t>
            </a:r>
          </a:p>
          <a:p>
            <a:pPr marL="1260475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Tony Stark</a:t>
            </a:r>
          </a:p>
          <a:p>
            <a:pPr marL="1260475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Bruce Wayne</a:t>
            </a:r>
          </a:p>
          <a:p>
            <a:pPr marL="1260475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Pino Scotto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L’utente inserirà un numero (</a:t>
            </a:r>
            <a:r>
              <a:rPr lang="it-IT" dirty="0" err="1"/>
              <a:t>int</a:t>
            </a:r>
            <a:r>
              <a:rPr lang="it-IT" dirty="0"/>
              <a:t>) per selezionare la risposta ritenuta corretta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Utilizzare </a:t>
            </a:r>
            <a:r>
              <a:rPr lang="it-IT" b="1" dirty="0">
                <a:solidFill>
                  <a:schemeClr val="accent2"/>
                </a:solidFill>
              </a:rPr>
              <a:t>system("pause") </a:t>
            </a:r>
            <a:r>
              <a:rPr lang="it-IT" dirty="0"/>
              <a:t>tra una domanda e l’altra per attendere l’utente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Utilizzare </a:t>
            </a:r>
            <a:r>
              <a:rPr lang="it-IT" b="1" dirty="0">
                <a:solidFill>
                  <a:schemeClr val="accent2"/>
                </a:solidFill>
              </a:rPr>
              <a:t>system("</a:t>
            </a:r>
            <a:r>
              <a:rPr lang="it-IT" b="1" dirty="0" err="1">
                <a:solidFill>
                  <a:schemeClr val="accent2"/>
                </a:solidFill>
              </a:rPr>
              <a:t>cls</a:t>
            </a:r>
            <a:r>
              <a:rPr lang="it-IT" b="1" dirty="0">
                <a:solidFill>
                  <a:schemeClr val="accent2"/>
                </a:solidFill>
              </a:rPr>
              <a:t>") </a:t>
            </a:r>
            <a:r>
              <a:rPr lang="it-IT" dirty="0"/>
              <a:t>per ripulire il terminale prima di stampare una nuova domanda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22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selezione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0AC79B-F4EF-4755-8A7C-5D17C2F86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4000" i="1" dirty="0"/>
              <a:t>Versione media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9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Decidere da che parte andare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Rami vuoti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27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«falso» vuoto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9477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A volte può capitare che in un </a:t>
            </a:r>
            <a:r>
              <a:rPr lang="it-IT" b="1" dirty="0">
                <a:solidFill>
                  <a:schemeClr val="accent2"/>
                </a:solidFill>
              </a:rPr>
              <a:t>ramo «else» </a:t>
            </a:r>
            <a:r>
              <a:rPr lang="it-IT" dirty="0"/>
              <a:t>(o falso) di una selezione non ci sia </a:t>
            </a:r>
            <a:r>
              <a:rPr lang="it-IT" b="1" dirty="0">
                <a:solidFill>
                  <a:schemeClr val="accent2"/>
                </a:solidFill>
              </a:rPr>
              <a:t>«niente da fare».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i="1" dirty="0"/>
              <a:t>Ad esempio, se nel quiz precedente non avessimo tolto punti a una risposta sbagliata, la logica sarebbe stata questa: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860380" y="4465761"/>
            <a:ext cx="1814889" cy="688130"/>
          </a:xfrm>
          <a:prstGeom prst="diamond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 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543174" y="5265008"/>
            <a:ext cx="1463023" cy="39858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+ 3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2810924" y="4809826"/>
            <a:ext cx="864345" cy="1371430"/>
          </a:xfrm>
          <a:prstGeom prst="bentConnector4">
            <a:avLst>
              <a:gd name="adj1" fmla="val -26448"/>
              <a:gd name="adj2" fmla="val 81402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274686" y="4809826"/>
            <a:ext cx="585694" cy="45518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1406240" y="4471272"/>
            <a:ext cx="36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3675269" y="4471272"/>
            <a:ext cx="5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</a:t>
            </a:r>
            <a:endParaRPr lang="it-IT" sz="1100" dirty="0"/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829069" y="3080251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44866" y="3608723"/>
            <a:ext cx="22960" cy="1746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767825" y="4411785"/>
            <a:ext cx="1" cy="539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763010" y="3804233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2079412" y="6181256"/>
            <a:ext cx="1463023" cy="3651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783974" y="5154306"/>
            <a:ext cx="517662" cy="1536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7980519A-65DD-4A3A-B576-FBE3E8749CC4}"/>
              </a:ext>
            </a:extLst>
          </p:cNvPr>
          <p:cNvSpPr txBox="1">
            <a:spLocks/>
          </p:cNvSpPr>
          <p:nvPr/>
        </p:nvSpPr>
        <p:spPr>
          <a:xfrm>
            <a:off x="5211507" y="4640549"/>
            <a:ext cx="5589539" cy="14266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i="1" dirty="0"/>
              <a:t>Siccome non si tolgono punti per la risposta sbagliata, il punteggio non cambia e in questo ramo non c’è niente da fare.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42A8F08-5B5F-41CE-B953-43A9203A66D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68116" y="5353871"/>
            <a:ext cx="124339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6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«falso» vuoto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947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Il codice apparirebbe così (brutto da vedere e da leggere):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22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712598" y="3928461"/>
            <a:ext cx="1814889" cy="688130"/>
          </a:xfrm>
          <a:prstGeom prst="diamond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r 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395392" y="4727708"/>
            <a:ext cx="1463023" cy="39858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+ 3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2663142" y="4272526"/>
            <a:ext cx="864345" cy="1371430"/>
          </a:xfrm>
          <a:prstGeom prst="bentConnector4">
            <a:avLst>
              <a:gd name="adj1" fmla="val -26448"/>
              <a:gd name="adj2" fmla="val 81402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126904" y="4272526"/>
            <a:ext cx="585694" cy="45518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1258458" y="3933972"/>
            <a:ext cx="36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3527487" y="3933972"/>
            <a:ext cx="5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</a:t>
            </a:r>
            <a:endParaRPr lang="it-IT" sz="1100" dirty="0"/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681287" y="2542951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7084" y="3071423"/>
            <a:ext cx="22960" cy="1746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20043" y="3874485"/>
            <a:ext cx="1" cy="539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615228" y="3266933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1931630" y="5643956"/>
            <a:ext cx="1463023" cy="3651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636192" y="4617006"/>
            <a:ext cx="517662" cy="1536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B0B9CCB-57FD-4081-B5F9-4063C4A11E67}"/>
              </a:ext>
            </a:extLst>
          </p:cNvPr>
          <p:cNvSpPr txBox="1">
            <a:spLocks/>
          </p:cNvSpPr>
          <p:nvPr/>
        </p:nvSpPr>
        <p:spPr>
          <a:xfrm>
            <a:off x="5458075" y="1976582"/>
            <a:ext cx="6014412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("Qual è la vera …");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&amp;r);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r == 1 )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punti = punti + 3;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E0F155F-9B11-4702-ACA9-41A125CCDDE0}"/>
              </a:ext>
            </a:extLst>
          </p:cNvPr>
          <p:cNvCxnSpPr>
            <a:cxnSpLocks/>
          </p:cNvCxnSpPr>
          <p:nvPr/>
        </p:nvCxnSpPr>
        <p:spPr>
          <a:xfrm flipH="1" flipV="1">
            <a:off x="3805382" y="4821383"/>
            <a:ext cx="1560945" cy="609599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4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«falso» vuoto - soluzione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947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In questo caso, il codice viene reso più corto e leggibile </a:t>
            </a:r>
            <a:r>
              <a:rPr lang="it-IT" b="1" dirty="0">
                <a:solidFill>
                  <a:schemeClr val="accent2"/>
                </a:solidFill>
              </a:rPr>
              <a:t>rimuovendo</a:t>
            </a:r>
            <a:r>
              <a:rPr lang="it-IT" dirty="0"/>
              <a:t> del tutto la parte relativa all’</a:t>
            </a:r>
            <a:r>
              <a:rPr lang="it-IT" b="1" dirty="0">
                <a:solidFill>
                  <a:schemeClr val="accent2"/>
                </a:solidFill>
              </a:rPr>
              <a:t>else</a:t>
            </a:r>
            <a:r>
              <a:rPr lang="it-IT" dirty="0"/>
              <a:t>, lasciando solo il ramo del «vero».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712598" y="3928461"/>
            <a:ext cx="1814889" cy="688130"/>
          </a:xfrm>
          <a:prstGeom prst="diamon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r 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395392" y="4727708"/>
            <a:ext cx="1463023" cy="3985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+ 3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2663142" y="4272526"/>
            <a:ext cx="864345" cy="1371430"/>
          </a:xfrm>
          <a:prstGeom prst="bentConnector4">
            <a:avLst>
              <a:gd name="adj1" fmla="val -26448"/>
              <a:gd name="adj2" fmla="val 8140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126904" y="4272526"/>
            <a:ext cx="585694" cy="455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1258458" y="3933972"/>
            <a:ext cx="36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3527487" y="3933972"/>
            <a:ext cx="5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</a:t>
            </a:r>
            <a:endParaRPr lang="it-IT" sz="1100" dirty="0"/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681287" y="2542951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7084" y="3071423"/>
            <a:ext cx="22960" cy="174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20043" y="3874485"/>
            <a:ext cx="1" cy="53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615228" y="3266933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1931630" y="5643956"/>
            <a:ext cx="1463023" cy="365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636192" y="4617006"/>
            <a:ext cx="517662" cy="1536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B0B9CCB-57FD-4081-B5F9-4063C4A11E67}"/>
              </a:ext>
            </a:extLst>
          </p:cNvPr>
          <p:cNvSpPr txBox="1">
            <a:spLocks/>
          </p:cNvSpPr>
          <p:nvPr/>
        </p:nvSpPr>
        <p:spPr>
          <a:xfrm>
            <a:off x="5458075" y="2514299"/>
            <a:ext cx="5475467" cy="4044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("Qual è la vera …");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&amp;r);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r == 1 )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punti = punti + 3;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E0F155F-9B11-4702-ACA9-41A125CCDDE0}"/>
              </a:ext>
            </a:extLst>
          </p:cNvPr>
          <p:cNvCxnSpPr>
            <a:cxnSpLocks/>
          </p:cNvCxnSpPr>
          <p:nvPr/>
        </p:nvCxnSpPr>
        <p:spPr>
          <a:xfrm flipH="1" flipV="1">
            <a:off x="3805383" y="4821384"/>
            <a:ext cx="1652692" cy="797043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o di moltiplicazione 13">
            <a:extLst>
              <a:ext uri="{FF2B5EF4-FFF2-40B4-BE49-F238E27FC236}">
                <a16:creationId xmlns:a16="http://schemas.microsoft.com/office/drawing/2014/main" id="{B6D81FCE-5194-49F8-A70F-778238406F57}"/>
              </a:ext>
            </a:extLst>
          </p:cNvPr>
          <p:cNvSpPr/>
          <p:nvPr/>
        </p:nvSpPr>
        <p:spPr>
          <a:xfrm>
            <a:off x="5413769" y="5385125"/>
            <a:ext cx="587870" cy="572655"/>
          </a:xfrm>
          <a:prstGeom prst="mathMultiply">
            <a:avLst>
              <a:gd name="adj1" fmla="val 416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47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«vero» vuoto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9477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A volte può capitare il contrario, e cioè che in un </a:t>
            </a:r>
            <a:r>
              <a:rPr lang="it-IT" b="1" dirty="0">
                <a:solidFill>
                  <a:schemeClr val="accent2"/>
                </a:solidFill>
              </a:rPr>
              <a:t>ramo «vero» </a:t>
            </a:r>
            <a:r>
              <a:rPr lang="it-IT" dirty="0"/>
              <a:t>di una selezione non ci sia </a:t>
            </a:r>
            <a:r>
              <a:rPr lang="it-IT" b="1" dirty="0">
                <a:solidFill>
                  <a:schemeClr val="accent2"/>
                </a:solidFill>
              </a:rPr>
              <a:t>«niente da fare».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it-IT" i="1" dirty="0"/>
              <a:t>Ad esempio, se nel quiz precedente fossimo partiti con punteggio pieno (9 punti) e solo rispondendo male alle domande avessimo perso punti, la logica sarebbe stata la seguente: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860380" y="4465761"/>
            <a:ext cx="1814889" cy="688130"/>
          </a:xfrm>
          <a:prstGeom prst="diamond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r 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543174" y="5265008"/>
            <a:ext cx="1463023" cy="39858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- 1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2810924" y="4809826"/>
            <a:ext cx="864345" cy="1371430"/>
          </a:xfrm>
          <a:prstGeom prst="bentConnector4">
            <a:avLst>
              <a:gd name="adj1" fmla="val -26448"/>
              <a:gd name="adj2" fmla="val 81402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274686" y="4809826"/>
            <a:ext cx="585694" cy="45518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3639270" y="4431246"/>
            <a:ext cx="36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1310686" y="4471272"/>
            <a:ext cx="5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</a:t>
            </a:r>
            <a:endParaRPr lang="it-IT" sz="1100" dirty="0"/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829069" y="3080251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44866" y="3608723"/>
            <a:ext cx="22960" cy="1746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767825" y="4411785"/>
            <a:ext cx="1" cy="539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763010" y="3804233"/>
            <a:ext cx="1963711" cy="528472"/>
          </a:xfrm>
          <a:prstGeom prst="parallelogram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2079412" y="6181256"/>
            <a:ext cx="1463023" cy="3651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783974" y="5154306"/>
            <a:ext cx="517662" cy="1536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7980519A-65DD-4A3A-B576-FBE3E8749CC4}"/>
              </a:ext>
            </a:extLst>
          </p:cNvPr>
          <p:cNvSpPr txBox="1">
            <a:spLocks/>
          </p:cNvSpPr>
          <p:nvPr/>
        </p:nvSpPr>
        <p:spPr>
          <a:xfrm>
            <a:off x="5211507" y="4640549"/>
            <a:ext cx="5589539" cy="14266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i="1" dirty="0"/>
              <a:t>Siccome non si aggiungono punti per la risposta corretta, il punteggi non diminuisce e in questo ramo non c’è niente da fare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42A8F08-5B5F-41CE-B953-43A9203A66D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68116" y="5353871"/>
            <a:ext cx="124339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1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«vero» vuoto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947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Il codice apparirebbe così (brutto da vedere e da leggere):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25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712598" y="3928461"/>
            <a:ext cx="1814889" cy="688130"/>
          </a:xfrm>
          <a:prstGeom prst="diamon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r 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395392" y="4727708"/>
            <a:ext cx="1463023" cy="3985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- 1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2663142" y="4272526"/>
            <a:ext cx="864345" cy="1371430"/>
          </a:xfrm>
          <a:prstGeom prst="bentConnector4">
            <a:avLst>
              <a:gd name="adj1" fmla="val -26448"/>
              <a:gd name="adj2" fmla="val 8140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126904" y="4272526"/>
            <a:ext cx="585694" cy="455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3461668" y="3901473"/>
            <a:ext cx="36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1112153" y="3915039"/>
            <a:ext cx="5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</a:t>
            </a:r>
            <a:endParaRPr lang="it-IT" sz="1100" dirty="0"/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681287" y="2542951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7084" y="3071423"/>
            <a:ext cx="22960" cy="174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20043" y="3874485"/>
            <a:ext cx="1" cy="53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615228" y="3266933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1931630" y="5643956"/>
            <a:ext cx="1463023" cy="365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1636192" y="4617006"/>
            <a:ext cx="517662" cy="1536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B0B9CCB-57FD-4081-B5F9-4063C4A11E67}"/>
              </a:ext>
            </a:extLst>
          </p:cNvPr>
          <p:cNvSpPr txBox="1">
            <a:spLocks/>
          </p:cNvSpPr>
          <p:nvPr/>
        </p:nvSpPr>
        <p:spPr>
          <a:xfrm>
            <a:off x="5458075" y="1976582"/>
            <a:ext cx="6014412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("Qual è la vera …");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&amp;r);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r == 1 )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punti = punti – 1;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E0F155F-9B11-4702-ACA9-41A125CCDDE0}"/>
              </a:ext>
            </a:extLst>
          </p:cNvPr>
          <p:cNvCxnSpPr>
            <a:cxnSpLocks/>
          </p:cNvCxnSpPr>
          <p:nvPr/>
        </p:nvCxnSpPr>
        <p:spPr>
          <a:xfrm flipH="1">
            <a:off x="3805383" y="3795405"/>
            <a:ext cx="1601240" cy="1025979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0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Ramo «vero» vuoto - soluzione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12148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In questo caso, il codice viene reso più corto e leggibile invertendo la condizione, lasciando quindi solo il ramo del «vero» presente: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26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B113EB6-4D6F-4D2D-BCA6-3D90869AE564}"/>
              </a:ext>
            </a:extLst>
          </p:cNvPr>
          <p:cNvSpPr/>
          <p:nvPr/>
        </p:nvSpPr>
        <p:spPr>
          <a:xfrm>
            <a:off x="1712598" y="3928461"/>
            <a:ext cx="1814889" cy="688130"/>
          </a:xfrm>
          <a:prstGeom prst="diamon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r !=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2B4CED-0ACD-4F01-9D57-0663BFA0B748}"/>
              </a:ext>
            </a:extLst>
          </p:cNvPr>
          <p:cNvSpPr/>
          <p:nvPr/>
        </p:nvSpPr>
        <p:spPr>
          <a:xfrm>
            <a:off x="3079255" y="4623477"/>
            <a:ext cx="1463023" cy="3985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punti = punti  - 1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08386FF7-99B2-483E-ABD1-FE462D72279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527487" y="4272526"/>
            <a:ext cx="283280" cy="3509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1D65F27C-CDB7-464A-A5CE-698E669D4767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H="1" flipV="1">
            <a:off x="1712598" y="4272526"/>
            <a:ext cx="950544" cy="1371430"/>
          </a:xfrm>
          <a:prstGeom prst="bentConnector4">
            <a:avLst>
              <a:gd name="adj1" fmla="val -24049"/>
              <a:gd name="adj2" fmla="val 8072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91C664-6CDA-4666-8F50-4B1D3A7E6F48}"/>
              </a:ext>
            </a:extLst>
          </p:cNvPr>
          <p:cNvSpPr txBox="1"/>
          <p:nvPr/>
        </p:nvSpPr>
        <p:spPr>
          <a:xfrm>
            <a:off x="3571793" y="3812674"/>
            <a:ext cx="366659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ysClr val="windowText" lastClr="000000"/>
                </a:solidFill>
              </a:rPr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840A59-639D-4D74-B2EB-5F158C240FDA}"/>
              </a:ext>
            </a:extLst>
          </p:cNvPr>
          <p:cNvSpPr txBox="1"/>
          <p:nvPr/>
        </p:nvSpPr>
        <p:spPr>
          <a:xfrm>
            <a:off x="1067529" y="3906519"/>
            <a:ext cx="585695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ysClr val="windowText" lastClr="000000"/>
                </a:solidFill>
              </a:rPr>
              <a:t>NO</a:t>
            </a:r>
            <a:endParaRPr lang="it-IT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C572C768-58C6-4FA6-8D78-C4757D0093A4}"/>
              </a:ext>
            </a:extLst>
          </p:cNvPr>
          <p:cNvSpPr/>
          <p:nvPr/>
        </p:nvSpPr>
        <p:spPr>
          <a:xfrm>
            <a:off x="1681287" y="2542951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(out)  «Qual è la vera identità…»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1EA6FF2-9C43-4B24-BFDE-C863BAE046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7084" y="3071423"/>
            <a:ext cx="22960" cy="174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AE9E249-858D-4233-A49A-FE2E6BE86C6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20043" y="3874485"/>
            <a:ext cx="1" cy="53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AED18C68-C58A-4C26-A7ED-F14CD28495A6}"/>
              </a:ext>
            </a:extLst>
          </p:cNvPr>
          <p:cNvSpPr/>
          <p:nvPr/>
        </p:nvSpPr>
        <p:spPr>
          <a:xfrm>
            <a:off x="1615228" y="3266933"/>
            <a:ext cx="1963711" cy="528472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(in)  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19DEEFF-D4FD-4378-AA7C-A0CF10A3AE93}"/>
              </a:ext>
            </a:extLst>
          </p:cNvPr>
          <p:cNvSpPr/>
          <p:nvPr/>
        </p:nvSpPr>
        <p:spPr>
          <a:xfrm>
            <a:off x="1931630" y="5643956"/>
            <a:ext cx="1463023" cy="365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ysClr val="windowText" lastClr="000000"/>
                </a:solidFill>
              </a:rPr>
              <a:t>pulisci schermo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76C3EBA-FDDF-4691-AE92-5A9D135320E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5400000">
            <a:off x="2926009" y="4759197"/>
            <a:ext cx="621893" cy="1147625"/>
          </a:xfrm>
          <a:prstGeom prst="bentConnector3">
            <a:avLst>
              <a:gd name="adj1" fmla="val 5891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B0B9CCB-57FD-4081-B5F9-4063C4A11E67}"/>
              </a:ext>
            </a:extLst>
          </p:cNvPr>
          <p:cNvSpPr txBox="1">
            <a:spLocks/>
          </p:cNvSpPr>
          <p:nvPr/>
        </p:nvSpPr>
        <p:spPr>
          <a:xfrm>
            <a:off x="5458075" y="2514299"/>
            <a:ext cx="5475467" cy="4044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("Qual è la vera …");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&amp;r);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r != 1 )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punti = punti - 1;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85674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Condizioni invertite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3244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Per ogni </a:t>
            </a:r>
            <a:r>
              <a:rPr lang="it-IT" b="1" dirty="0">
                <a:solidFill>
                  <a:schemeClr val="accent2"/>
                </a:solidFill>
              </a:rPr>
              <a:t>simbolo di confronto </a:t>
            </a:r>
            <a:r>
              <a:rPr lang="it-IT" dirty="0"/>
              <a:t>utilizzato nelle condizioni, esiste il suo «</a:t>
            </a:r>
            <a:r>
              <a:rPr lang="it-IT" b="1" dirty="0">
                <a:solidFill>
                  <a:schemeClr val="accent2"/>
                </a:solidFill>
              </a:rPr>
              <a:t>opposto</a:t>
            </a:r>
            <a:r>
              <a:rPr lang="it-IT" dirty="0"/>
              <a:t>»:</a:t>
            </a:r>
          </a:p>
          <a:p>
            <a:pPr algn="just">
              <a:lnSpc>
                <a:spcPct val="200000"/>
              </a:lnSpc>
            </a:pPr>
            <a:r>
              <a:rPr lang="it-IT" b="1" dirty="0">
                <a:solidFill>
                  <a:schemeClr val="accent2"/>
                </a:solidFill>
              </a:rPr>
              <a:t>==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è l’opposto di </a:t>
            </a:r>
            <a:r>
              <a:rPr lang="it-IT" b="1" dirty="0">
                <a:solidFill>
                  <a:schemeClr val="accent2"/>
                </a:solidFill>
                <a:sym typeface="Wingdings" panose="05000000000000000000" pitchFamily="2" charset="2"/>
              </a:rPr>
              <a:t>!=</a:t>
            </a:r>
            <a:r>
              <a:rPr lang="it-IT" dirty="0">
                <a:sym typeface="Wingdings" panose="05000000000000000000" pitchFamily="2" charset="2"/>
              </a:rPr>
              <a:t> (e viceversa)</a:t>
            </a:r>
          </a:p>
          <a:p>
            <a:pPr algn="just">
              <a:lnSpc>
                <a:spcPct val="200000"/>
              </a:lnSpc>
            </a:pPr>
            <a:r>
              <a:rPr lang="it-IT" b="1" dirty="0">
                <a:solidFill>
                  <a:schemeClr val="accent2"/>
                </a:solidFill>
                <a:sym typeface="Wingdings" panose="05000000000000000000" pitchFamily="2" charset="2"/>
              </a:rPr>
              <a:t>&gt;</a:t>
            </a:r>
            <a:r>
              <a:rPr lang="it-IT" dirty="0">
                <a:sym typeface="Wingdings" panose="05000000000000000000" pitchFamily="2" charset="2"/>
              </a:rPr>
              <a:t> è l’opposto di </a:t>
            </a:r>
            <a:r>
              <a:rPr lang="it-IT" b="1" dirty="0">
                <a:solidFill>
                  <a:schemeClr val="accent2"/>
                </a:solidFill>
                <a:sym typeface="Wingdings" panose="05000000000000000000" pitchFamily="2" charset="2"/>
              </a:rPr>
              <a:t>&lt;=</a:t>
            </a:r>
            <a:r>
              <a:rPr lang="it-IT" dirty="0">
                <a:sym typeface="Wingdings" panose="05000000000000000000" pitchFamily="2" charset="2"/>
              </a:rPr>
              <a:t> (e viceversa)</a:t>
            </a:r>
          </a:p>
          <a:p>
            <a:pPr algn="just">
              <a:lnSpc>
                <a:spcPct val="200000"/>
              </a:lnSpc>
            </a:pPr>
            <a:r>
              <a:rPr lang="it-IT" b="1" dirty="0">
                <a:solidFill>
                  <a:schemeClr val="accent2"/>
                </a:solidFill>
                <a:sym typeface="Wingdings" panose="05000000000000000000" pitchFamily="2" charset="2"/>
              </a:rPr>
              <a:t>&lt;</a:t>
            </a:r>
            <a:r>
              <a:rPr lang="it-IT" dirty="0">
                <a:sym typeface="Wingdings" panose="05000000000000000000" pitchFamily="2" charset="2"/>
              </a:rPr>
              <a:t> è l’opposto di </a:t>
            </a:r>
            <a:r>
              <a:rPr lang="it-IT" b="1" dirty="0">
                <a:solidFill>
                  <a:schemeClr val="accent2"/>
                </a:solidFill>
                <a:sym typeface="Wingdings" panose="05000000000000000000" pitchFamily="2" charset="2"/>
              </a:rPr>
              <a:t>&gt;=</a:t>
            </a:r>
            <a:r>
              <a:rPr lang="it-IT" dirty="0">
                <a:sym typeface="Wingdings" panose="05000000000000000000" pitchFamily="2" charset="2"/>
              </a:rPr>
              <a:t> (e viceversa)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 err="1"/>
              <a:t>If</a:t>
            </a:r>
            <a:r>
              <a:rPr lang="it-IT" dirty="0"/>
              <a:t> annidati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19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condizione e i tipi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9"/>
            <a:ext cx="11811000" cy="5555674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A volte può capitare che, se si verifica una determinata condizione, si debba inserire una </a:t>
            </a:r>
            <a:r>
              <a:rPr lang="it-IT" b="1" dirty="0">
                <a:solidFill>
                  <a:schemeClr val="accent2"/>
                </a:solidFill>
              </a:rPr>
              <a:t>nuova selezione </a:t>
            </a:r>
            <a:r>
              <a:rPr lang="it-IT" dirty="0"/>
              <a:t>per effettuare un’altra scelta</a:t>
            </a:r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r>
              <a:rPr lang="it-IT" dirty="0"/>
              <a:t>In questo caso si parla di </a:t>
            </a:r>
            <a:r>
              <a:rPr lang="it-IT" b="1" dirty="0">
                <a:solidFill>
                  <a:schemeClr val="accent2"/>
                </a:solidFill>
              </a:rPr>
              <a:t>«selezioni annidate» o «</a:t>
            </a:r>
            <a:r>
              <a:rPr lang="it-IT" b="1" dirty="0" err="1">
                <a:solidFill>
                  <a:schemeClr val="accent2"/>
                </a:solidFill>
              </a:rPr>
              <a:t>if</a:t>
            </a:r>
            <a:r>
              <a:rPr lang="it-IT" b="1" dirty="0">
                <a:solidFill>
                  <a:schemeClr val="accent2"/>
                </a:solidFill>
              </a:rPr>
              <a:t> annidati»</a:t>
            </a:r>
          </a:p>
          <a:p>
            <a:pPr marL="457189" lvl="1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29</a:t>
            </a:fld>
            <a:endParaRPr lang="it-IT"/>
          </a:p>
        </p:txBody>
      </p:sp>
      <p:pic>
        <p:nvPicPr>
          <p:cNvPr id="6" name="Picture 2" descr="Algoritmi di selezione sugli angoli, verificare se è un angolo è retto">
            <a:extLst>
              <a:ext uri="{FF2B5EF4-FFF2-40B4-BE49-F238E27FC236}">
                <a16:creationId xmlns:a16="http://schemas.microsoft.com/office/drawing/2014/main" id="{A319AAAF-BD81-486B-B63D-5E299438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1" y="2408733"/>
            <a:ext cx="5114938" cy="3280868"/>
          </a:xfrm>
          <a:prstGeom prst="rect">
            <a:avLst/>
          </a:pr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selezione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6114182" cy="50085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In un algoritmo, il blocco con il quale si effettua una scelta si chiama blocco </a:t>
            </a:r>
            <a:r>
              <a:rPr lang="it-IT" b="1" dirty="0">
                <a:solidFill>
                  <a:schemeClr val="accent2"/>
                </a:solidFill>
              </a:rPr>
              <a:t>selezione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05068604-FD68-4B20-BCF2-9E3FD79E4164}"/>
              </a:ext>
            </a:extLst>
          </p:cNvPr>
          <p:cNvSpPr/>
          <p:nvPr/>
        </p:nvSpPr>
        <p:spPr>
          <a:xfrm>
            <a:off x="8414202" y="1169100"/>
            <a:ext cx="1933731" cy="7045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010E2CE-03DA-416F-8821-73207B70DAA3}"/>
              </a:ext>
            </a:extLst>
          </p:cNvPr>
          <p:cNvSpPr/>
          <p:nvPr/>
        </p:nvSpPr>
        <p:spPr>
          <a:xfrm>
            <a:off x="8196844" y="2128204"/>
            <a:ext cx="2368446" cy="7045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MI PREPARO PER USCIRE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30D108FF-6A4F-4B37-969E-17BE62C5B3FA}"/>
              </a:ext>
            </a:extLst>
          </p:cNvPr>
          <p:cNvSpPr/>
          <p:nvPr/>
        </p:nvSpPr>
        <p:spPr>
          <a:xfrm>
            <a:off x="7912031" y="3020802"/>
            <a:ext cx="2938072" cy="1216334"/>
          </a:xfrm>
          <a:prstGeom prst="diamon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ysClr val="windowText" lastClr="000000"/>
                </a:solidFill>
              </a:rPr>
              <a:t>PIOVE?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A6F600-CCE0-4F09-A568-A935A12B01E0}"/>
              </a:ext>
            </a:extLst>
          </p:cNvPr>
          <p:cNvSpPr/>
          <p:nvPr/>
        </p:nvSpPr>
        <p:spPr>
          <a:xfrm>
            <a:off x="9755821" y="4318335"/>
            <a:ext cx="2368446" cy="7045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PRENDO L’OMBRELLO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9ACDB96-2FCE-4EED-9585-57E9603BB16F}"/>
              </a:ext>
            </a:extLst>
          </p:cNvPr>
          <p:cNvSpPr/>
          <p:nvPr/>
        </p:nvSpPr>
        <p:spPr>
          <a:xfrm>
            <a:off x="8246812" y="5221608"/>
            <a:ext cx="2368446" cy="7045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ESCO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F51927-A0EE-4F2A-870A-38C0D30D730D}"/>
              </a:ext>
            </a:extLst>
          </p:cNvPr>
          <p:cNvSpPr/>
          <p:nvPr/>
        </p:nvSpPr>
        <p:spPr>
          <a:xfrm>
            <a:off x="8464169" y="6109676"/>
            <a:ext cx="1933731" cy="70453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A63AD52-326B-4483-A4FF-525DE3671E6A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9381067" y="1873638"/>
            <a:ext cx="1" cy="25456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821BB97-88BC-4A4A-B391-0BF67B93420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381067" y="2832742"/>
            <a:ext cx="0" cy="188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6828C5-2C3E-4AEF-B849-343CBA90267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10850103" y="3628969"/>
            <a:ext cx="89941" cy="68936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67A6DDC5-DAB9-4811-AED5-0EDEA022BEF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10086173" y="4367736"/>
            <a:ext cx="198735" cy="1509009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4661C7D7-EC88-4C4C-B7F1-80B78D4469F7}"/>
              </a:ext>
            </a:extLst>
          </p:cNvPr>
          <p:cNvCxnSpPr>
            <a:cxnSpLocks/>
            <a:stCxn id="9" idx="1"/>
            <a:endCxn id="33" idx="0"/>
          </p:cNvCxnSpPr>
          <p:nvPr/>
        </p:nvCxnSpPr>
        <p:spPr>
          <a:xfrm rot="10800000" flipV="1">
            <a:off x="7761853" y="3628968"/>
            <a:ext cx="150178" cy="689881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6568E1-D0E4-412D-8F24-4545811B515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31035" y="5926146"/>
            <a:ext cx="0" cy="18353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58B3D90-1AFA-48B3-A862-3C699ED1DA90}"/>
              </a:ext>
            </a:extLst>
          </p:cNvPr>
          <p:cNvSpPr txBox="1"/>
          <p:nvPr/>
        </p:nvSpPr>
        <p:spPr>
          <a:xfrm>
            <a:off x="10852185" y="3239865"/>
            <a:ext cx="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3A395-4AB3-4B80-ABDE-1ED3408AA20B}"/>
              </a:ext>
            </a:extLst>
          </p:cNvPr>
          <p:cNvSpPr txBox="1"/>
          <p:nvPr/>
        </p:nvSpPr>
        <p:spPr>
          <a:xfrm>
            <a:off x="7403619" y="3303351"/>
            <a:ext cx="54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97E73C3-B8F5-474A-92F2-043B98DE79F2}"/>
              </a:ext>
            </a:extLst>
          </p:cNvPr>
          <p:cNvSpPr/>
          <p:nvPr/>
        </p:nvSpPr>
        <p:spPr>
          <a:xfrm>
            <a:off x="6577630" y="4318850"/>
            <a:ext cx="2368446" cy="7045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ysClr val="windowText" lastClr="000000"/>
                </a:solidFill>
              </a:rPr>
              <a:t>PRENDO GLI OCCHIALI DA SOLE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B08D6AFD-FB59-4B54-801F-D8041FF183A7}"/>
              </a:ext>
            </a:extLst>
          </p:cNvPr>
          <p:cNvCxnSpPr>
            <a:stCxn id="33" idx="2"/>
            <a:endCxn id="11" idx="0"/>
          </p:cNvCxnSpPr>
          <p:nvPr/>
        </p:nvCxnSpPr>
        <p:spPr>
          <a:xfrm rot="16200000" flipH="1">
            <a:off x="8497334" y="4287907"/>
            <a:ext cx="198220" cy="166918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Calcolatrice semplice (1)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 C++ che permette di eseguire semplici operazioni tra numeri interi.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L’utente inserirà due numeri (che verranno salvati in due variabili) e come terzo elemento inserirà un’operazione matematica (+*-/).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A seconda dell’operazione, il programma eseguirà il calcolo opportuno.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Attenzione che nella divisione c’è una condizione famosa da controllare prima di svolgere il calcolo.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Suggerisco di impostare il codice seguendo lo pseudo-codice della prossima slide.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20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Calcolatrice semplice (2)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it-IT" dirty="0"/>
              <a:t>L’utente inserisce i due valori e l’operatore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it-IT" dirty="0"/>
              <a:t>Se l’operatore è </a:t>
            </a:r>
            <a:r>
              <a:rPr lang="it-IT" b="1" dirty="0"/>
              <a:t>‘+’</a:t>
            </a:r>
            <a:r>
              <a:rPr lang="it-IT" dirty="0"/>
              <a:t>, esegui la somma</a:t>
            </a:r>
          </a:p>
          <a:p>
            <a:pPr lvl="1" algn="just">
              <a:lnSpc>
                <a:spcPct val="150000"/>
              </a:lnSpc>
            </a:pPr>
            <a:r>
              <a:rPr lang="it-IT" sz="2800" dirty="0"/>
              <a:t>ALTRIMENTI</a:t>
            </a:r>
          </a:p>
          <a:p>
            <a:pPr lvl="2" algn="just">
              <a:lnSpc>
                <a:spcPct val="150000"/>
              </a:lnSpc>
            </a:pPr>
            <a:r>
              <a:rPr lang="it-IT" sz="2800" dirty="0"/>
              <a:t>Se l’operatore è </a:t>
            </a:r>
            <a:r>
              <a:rPr lang="it-IT" sz="2800" b="1" dirty="0"/>
              <a:t>‘-’</a:t>
            </a:r>
            <a:r>
              <a:rPr lang="it-IT" sz="2800" dirty="0"/>
              <a:t>, esegui la differenza</a:t>
            </a:r>
          </a:p>
          <a:p>
            <a:pPr lvl="2" algn="just">
              <a:lnSpc>
                <a:spcPct val="150000"/>
              </a:lnSpc>
            </a:pPr>
            <a:r>
              <a:rPr lang="it-IT" sz="2800" dirty="0"/>
              <a:t>ALTRIMENTI</a:t>
            </a:r>
          </a:p>
          <a:p>
            <a:pPr lvl="3" algn="just">
              <a:lnSpc>
                <a:spcPct val="150000"/>
              </a:lnSpc>
            </a:pPr>
            <a:r>
              <a:rPr lang="it-IT" sz="2800" dirty="0"/>
              <a:t>Se l’operatore è </a:t>
            </a:r>
            <a:r>
              <a:rPr lang="it-IT" sz="2800" b="1" dirty="0"/>
              <a:t>‘*’</a:t>
            </a:r>
            <a:r>
              <a:rPr lang="it-IT" sz="2800" dirty="0"/>
              <a:t>, esegui il prodotto</a:t>
            </a:r>
          </a:p>
          <a:p>
            <a:pPr lvl="3" algn="just">
              <a:lnSpc>
                <a:spcPct val="150000"/>
              </a:lnSpc>
            </a:pPr>
            <a:r>
              <a:rPr lang="it-IT" sz="2800" dirty="0"/>
              <a:t>…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88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Selezione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56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multipla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4791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dirty="0"/>
              <a:t>Quando le condizioni sono multiple si utilizza la struttura </a:t>
            </a:r>
            <a:r>
              <a:rPr lang="it-IT" dirty="0" err="1">
                <a:solidFill>
                  <a:schemeClr val="accent2"/>
                </a:solidFill>
              </a:rPr>
              <a:t>if</a:t>
            </a:r>
            <a:r>
              <a:rPr lang="it-IT" dirty="0">
                <a:solidFill>
                  <a:schemeClr val="accent2"/>
                </a:solidFill>
              </a:rPr>
              <a:t>-else </a:t>
            </a:r>
            <a:r>
              <a:rPr lang="it-IT" dirty="0" err="1">
                <a:solidFill>
                  <a:schemeClr val="accent2"/>
                </a:solidFill>
              </a:rPr>
              <a:t>if</a:t>
            </a:r>
            <a:r>
              <a:rPr lang="it-IT" dirty="0"/>
              <a:t>: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condizione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condizione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condizione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87425" indent="0" algn="just">
              <a:lnSpc>
                <a:spcPct val="120000"/>
              </a:lnSpc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it-IT" dirty="0"/>
              <a:t>Notare che </a:t>
            </a:r>
            <a:r>
              <a:rPr lang="it-IT" dirty="0">
                <a:solidFill>
                  <a:schemeClr val="accent2"/>
                </a:solidFill>
              </a:rPr>
              <a:t>nell’ultimo else </a:t>
            </a:r>
            <a:r>
              <a:rPr lang="it-IT" dirty="0"/>
              <a:t>si entra solo se nessun’altra condizione è vera.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54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538961-80D8-4988-AD59-8CFC2522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8" y="928978"/>
            <a:ext cx="4683806" cy="5792277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7A90ADC-3A5B-4074-BD6E-78EA6E2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232" y="4761928"/>
            <a:ext cx="5893860" cy="20960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dirty="0"/>
              <a:t>Per ogni caso presente nella selezione, individuare una coppia di valori per a e b che permetta di entrare nel relativo blocco.</a:t>
            </a:r>
          </a:p>
        </p:txBody>
      </p:sp>
    </p:spTree>
    <p:extLst>
      <p:ext uri="{BB962C8B-B14F-4D97-AF65-F5344CB8AC3E}">
        <p14:creationId xmlns:p14="http://schemas.microsoft.com/office/powerpoint/2010/main" val="1519570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selezione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E3112-2312-455B-B381-6779149C4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4000" i="1" dirty="0"/>
              <a:t>Versione difficile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661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Gli operatori logici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2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con le condizioni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A volte capita che </a:t>
            </a:r>
            <a:r>
              <a:rPr lang="it-IT" b="1" dirty="0">
                <a:solidFill>
                  <a:schemeClr val="accent2"/>
                </a:solidFill>
              </a:rPr>
              <a:t>una o più condizioni </a:t>
            </a:r>
            <a:r>
              <a:rPr lang="it-IT" dirty="0"/>
              <a:t>debbano essere </a:t>
            </a:r>
            <a:r>
              <a:rPr lang="it-IT" b="1" dirty="0">
                <a:solidFill>
                  <a:schemeClr val="accent2"/>
                </a:solidFill>
              </a:rPr>
              <a:t>invertite</a:t>
            </a:r>
            <a:r>
              <a:rPr lang="it-IT" dirty="0"/>
              <a:t> o </a:t>
            </a:r>
            <a:r>
              <a:rPr lang="it-IT" b="1" dirty="0">
                <a:solidFill>
                  <a:schemeClr val="accent2"/>
                </a:solidFill>
              </a:rPr>
              <a:t>valutate insieme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«unire» più condizioni si utilizzano due principali </a:t>
            </a:r>
            <a:r>
              <a:rPr lang="it-IT" b="1" dirty="0">
                <a:solidFill>
                  <a:schemeClr val="accent2"/>
                </a:solidFill>
              </a:rPr>
              <a:t>operatori</a:t>
            </a:r>
            <a:r>
              <a:rPr lang="it-IT" dirty="0"/>
              <a:t> che vengono detti «</a:t>
            </a:r>
            <a:r>
              <a:rPr lang="it-IT" b="1" dirty="0">
                <a:solidFill>
                  <a:schemeClr val="accent2"/>
                </a:solidFill>
              </a:rPr>
              <a:t>logici</a:t>
            </a:r>
            <a:r>
              <a:rPr lang="it-IT" dirty="0"/>
              <a:t>» perché non agiscono su numeri ma su valori «vero/falso»; questi operatori sono:</a:t>
            </a:r>
          </a:p>
          <a:p>
            <a:pPr lvl="1" algn="just">
              <a:lnSpc>
                <a:spcPct val="125000"/>
              </a:lnSpc>
            </a:pPr>
            <a:r>
              <a:rPr lang="it-IT" dirty="0">
                <a:solidFill>
                  <a:schemeClr val="accent2"/>
                </a:solidFill>
              </a:rPr>
              <a:t>AND</a:t>
            </a:r>
          </a:p>
          <a:p>
            <a:pPr lvl="1" algn="just">
              <a:lnSpc>
                <a:spcPct val="125000"/>
              </a:lnSpc>
            </a:pPr>
            <a:r>
              <a:rPr lang="it-IT" dirty="0">
                <a:solidFill>
                  <a:schemeClr val="accent2"/>
                </a:solidFill>
              </a:rPr>
              <a:t>OR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</a:t>
            </a:r>
            <a:r>
              <a:rPr lang="it-IT" b="1" dirty="0">
                <a:solidFill>
                  <a:schemeClr val="accent2"/>
                </a:solidFill>
              </a:rPr>
              <a:t>invertire</a:t>
            </a:r>
            <a:r>
              <a:rPr lang="it-IT" dirty="0"/>
              <a:t> una condizione abbiamo visto che si può invertire il simbolo di confronto, ma in casi più complessi si può utilizzare l’operatore logico</a:t>
            </a:r>
          </a:p>
          <a:p>
            <a:pPr lvl="1" algn="just">
              <a:lnSpc>
                <a:spcPct val="125000"/>
              </a:lnSpc>
            </a:pPr>
            <a:r>
              <a:rPr lang="it-IT" dirty="0">
                <a:solidFill>
                  <a:schemeClr val="accent2"/>
                </a:solidFill>
              </a:rPr>
              <a:t>NOT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306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logico NOT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Questo è l’operatore più semplice e non fa altro che trasformare il risultato di una condizione (vero/falso) nel suo </a:t>
            </a:r>
            <a:r>
              <a:rPr lang="it-IT" b="1" dirty="0">
                <a:solidFill>
                  <a:schemeClr val="accent2"/>
                </a:solidFill>
              </a:rPr>
              <a:t>opposto</a:t>
            </a:r>
            <a:r>
              <a:rPr lang="it-IT" dirty="0"/>
              <a:t> (falso/vero)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Si scrive utilizzando il simbolo </a:t>
            </a:r>
            <a:r>
              <a:rPr lang="it-IT" sz="3600" b="1" dirty="0">
                <a:solidFill>
                  <a:schemeClr val="accent2"/>
                </a:solidFill>
              </a:rPr>
              <a:t>!</a:t>
            </a:r>
            <a:r>
              <a:rPr lang="it-IT" dirty="0"/>
              <a:t> e solitamente la </a:t>
            </a:r>
            <a:r>
              <a:rPr lang="it-IT" b="1" dirty="0">
                <a:solidFill>
                  <a:schemeClr val="accent2"/>
                </a:solidFill>
              </a:rPr>
              <a:t>condizione</a:t>
            </a:r>
            <a:r>
              <a:rPr lang="it-IT" dirty="0"/>
              <a:t> viene inserita </a:t>
            </a:r>
            <a:r>
              <a:rPr lang="it-IT" b="1" dirty="0">
                <a:solidFill>
                  <a:schemeClr val="accent2"/>
                </a:solidFill>
              </a:rPr>
              <a:t>tra parentesi </a:t>
            </a:r>
            <a:r>
              <a:rPr lang="it-IT" dirty="0"/>
              <a:t>per leggibilità: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 &gt; c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i="1" dirty="0">
                <a:solidFill>
                  <a:schemeClr val="accent6"/>
                </a:solidFill>
              </a:rPr>
              <a:t>equivale a </a:t>
            </a:r>
            <a:r>
              <a:rPr lang="it-IT" i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Nel caso di </a:t>
            </a:r>
            <a:r>
              <a:rPr lang="it-IT" b="1" dirty="0">
                <a:solidFill>
                  <a:schemeClr val="accent2"/>
                </a:solidFill>
              </a:rPr>
              <a:t>una sola condizione</a:t>
            </a:r>
            <a:r>
              <a:rPr lang="it-IT" dirty="0"/>
              <a:t>, si può decidere di invertire il simbolo di confronto o di inserire il NOT prima della condizione: è la stessa cosa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Nel caso di </a:t>
            </a:r>
            <a:r>
              <a:rPr lang="it-IT" b="1" dirty="0">
                <a:solidFill>
                  <a:schemeClr val="accent2"/>
                </a:solidFill>
              </a:rPr>
              <a:t>più condizioni unite </a:t>
            </a:r>
            <a:r>
              <a:rPr lang="it-IT" dirty="0"/>
              <a:t>(come nelle prossime slides), l’inversione è molto più </a:t>
            </a:r>
            <a:r>
              <a:rPr lang="it-IT" b="1" dirty="0">
                <a:solidFill>
                  <a:schemeClr val="accent2"/>
                </a:solidFill>
              </a:rPr>
              <a:t>comoda</a:t>
            </a:r>
            <a:r>
              <a:rPr lang="it-IT" dirty="0"/>
              <a:t> utilizzando il NOT piuttosto che invertendo ogni simbolo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24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di verità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2"/>
            <a:ext cx="11811000" cy="5816598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Questa tabella prende il nome di «tabella di verità»: mostra il risultato di una o più condizioni unite tra loro.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In particolare, questa è la tabella di verità dell’operatore logico </a:t>
            </a:r>
            <a:r>
              <a:rPr lang="it-IT" dirty="0">
                <a:solidFill>
                  <a:srgbClr val="FF0000"/>
                </a:solidFill>
              </a:rPr>
              <a:t>NOT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39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763EE82-BD2A-4442-99A2-229E00C4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44202"/>
              </p:ext>
            </p:extLst>
          </p:nvPr>
        </p:nvGraphicFramePr>
        <p:xfrm>
          <a:off x="3386667" y="3429000"/>
          <a:ext cx="5418666" cy="189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20953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416779"/>
                    </a:ext>
                  </a:extLst>
                </a:gridCol>
              </a:tblGrid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Condizione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1367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815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4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e condizioni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20503" cy="28189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Ogni selezione </a:t>
            </a:r>
            <a:r>
              <a:rPr lang="it-IT" b="1" dirty="0">
                <a:solidFill>
                  <a:schemeClr val="accent2"/>
                </a:solidFill>
              </a:rPr>
              <a:t>contiene</a:t>
            </a:r>
            <a:r>
              <a:rPr lang="it-IT" dirty="0"/>
              <a:t> una condizione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selezione è il </a:t>
            </a:r>
            <a:r>
              <a:rPr lang="it-IT" b="1" dirty="0">
                <a:solidFill>
                  <a:schemeClr val="accent2"/>
                </a:solidFill>
              </a:rPr>
              <a:t>punto</a:t>
            </a:r>
            <a:r>
              <a:rPr lang="it-IT" dirty="0"/>
              <a:t> in cui si prende una </a:t>
            </a:r>
            <a:r>
              <a:rPr lang="it-IT" b="1" dirty="0">
                <a:solidFill>
                  <a:schemeClr val="accent2"/>
                </a:solidFill>
              </a:rPr>
              <a:t>decisione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condizione è una </a:t>
            </a:r>
            <a:r>
              <a:rPr lang="it-IT" b="1" dirty="0">
                <a:solidFill>
                  <a:schemeClr val="accent2"/>
                </a:solidFill>
              </a:rPr>
              <a:t>domanda</a:t>
            </a:r>
            <a:r>
              <a:rPr lang="it-IT" dirty="0"/>
              <a:t> che ha solo due risposte: </a:t>
            </a:r>
            <a:r>
              <a:rPr lang="it-IT" b="1" dirty="0">
                <a:solidFill>
                  <a:schemeClr val="accent2"/>
                </a:solidFill>
              </a:rPr>
              <a:t>vero</a:t>
            </a:r>
            <a:r>
              <a:rPr lang="it-IT" dirty="0"/>
              <a:t> o </a:t>
            </a:r>
            <a:r>
              <a:rPr lang="it-IT" b="1" dirty="0">
                <a:solidFill>
                  <a:schemeClr val="accent2"/>
                </a:solidFill>
              </a:rPr>
              <a:t>falso</a:t>
            </a:r>
            <a:r>
              <a:rPr lang="it-IT" dirty="0"/>
              <a:t> (SI/NO, TRUE/FALSE, T/F)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30D108FF-6A4F-4B37-969E-17BE62C5B3FA}"/>
              </a:ext>
            </a:extLst>
          </p:cNvPr>
          <p:cNvSpPr/>
          <p:nvPr/>
        </p:nvSpPr>
        <p:spPr>
          <a:xfrm>
            <a:off x="720078" y="4029399"/>
            <a:ext cx="2938072" cy="1216334"/>
          </a:xfrm>
          <a:prstGeom prst="diamond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PIOVE?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6828C5-2C3E-4AEF-B849-343CBA90267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58150" y="4637566"/>
            <a:ext cx="89941" cy="68936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4661C7D7-EC88-4C4C-B7F1-80B78D4469F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569900" y="4637565"/>
            <a:ext cx="150178" cy="68988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58B3D90-1AFA-48B3-A862-3C699ED1DA90}"/>
              </a:ext>
            </a:extLst>
          </p:cNvPr>
          <p:cNvSpPr txBox="1"/>
          <p:nvPr/>
        </p:nvSpPr>
        <p:spPr>
          <a:xfrm>
            <a:off x="3660232" y="4248462"/>
            <a:ext cx="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3A395-4AB3-4B80-ABDE-1ED3408AA20B}"/>
              </a:ext>
            </a:extLst>
          </p:cNvPr>
          <p:cNvSpPr txBox="1"/>
          <p:nvPr/>
        </p:nvSpPr>
        <p:spPr>
          <a:xfrm>
            <a:off x="211666" y="4311948"/>
            <a:ext cx="54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68C73347-9DC2-49E9-9DE6-F5ECA22B9D4D}"/>
              </a:ext>
            </a:extLst>
          </p:cNvPr>
          <p:cNvSpPr/>
          <p:nvPr/>
        </p:nvSpPr>
        <p:spPr>
          <a:xfrm>
            <a:off x="4626964" y="4007156"/>
            <a:ext cx="2938072" cy="1216334"/>
          </a:xfrm>
          <a:prstGeom prst="diamond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3 &gt; 4 ?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268D6C2E-F6B1-43DE-8A98-CAFFD30C556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565036" y="4615323"/>
            <a:ext cx="89941" cy="68936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70ED2A42-6527-4B4C-8B38-A3B216AD07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4476786" y="4615322"/>
            <a:ext cx="150178" cy="68988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0ED438D-A5EE-4409-B29F-9638F9092E4F}"/>
              </a:ext>
            </a:extLst>
          </p:cNvPr>
          <p:cNvSpPr txBox="1"/>
          <p:nvPr/>
        </p:nvSpPr>
        <p:spPr>
          <a:xfrm>
            <a:off x="7567118" y="4226219"/>
            <a:ext cx="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55E68FB-CE5A-4D9C-A0AD-5E7690237CE3}"/>
              </a:ext>
            </a:extLst>
          </p:cNvPr>
          <p:cNvSpPr txBox="1"/>
          <p:nvPr/>
        </p:nvSpPr>
        <p:spPr>
          <a:xfrm>
            <a:off x="4118552" y="4199765"/>
            <a:ext cx="543114" cy="369332"/>
          </a:xfrm>
          <a:prstGeom prst="rect">
            <a:avLst/>
          </a:prstGeom>
          <a:ln w="285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4C818A75-8AB7-45A6-AB8B-46DE9FF7B6FD}"/>
              </a:ext>
            </a:extLst>
          </p:cNvPr>
          <p:cNvSpPr/>
          <p:nvPr/>
        </p:nvSpPr>
        <p:spPr>
          <a:xfrm>
            <a:off x="8443911" y="3987384"/>
            <a:ext cx="2938072" cy="1216334"/>
          </a:xfrm>
          <a:prstGeom prst="diamond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 = b ?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54988919-E92A-42F8-8744-4406A7BB487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1381983" y="4595551"/>
            <a:ext cx="89941" cy="68936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03411729-A9D5-464A-A9F7-152CBA537D3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8293733" y="4595550"/>
            <a:ext cx="150178" cy="68988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6CE5C6E-0885-46DF-9479-7D081EC4196A}"/>
              </a:ext>
            </a:extLst>
          </p:cNvPr>
          <p:cNvSpPr txBox="1"/>
          <p:nvPr/>
        </p:nvSpPr>
        <p:spPr>
          <a:xfrm>
            <a:off x="11384065" y="4206447"/>
            <a:ext cx="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1759A4A-AF3B-475A-B404-06E6FFFA83D4}"/>
              </a:ext>
            </a:extLst>
          </p:cNvPr>
          <p:cNvSpPr txBox="1"/>
          <p:nvPr/>
        </p:nvSpPr>
        <p:spPr>
          <a:xfrm>
            <a:off x="7935499" y="4269933"/>
            <a:ext cx="54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254C950-B74C-42BE-AF26-51C5164D2F81}"/>
              </a:ext>
            </a:extLst>
          </p:cNvPr>
          <p:cNvSpPr/>
          <p:nvPr/>
        </p:nvSpPr>
        <p:spPr>
          <a:xfrm>
            <a:off x="1622212" y="4470740"/>
            <a:ext cx="1157063" cy="369332"/>
          </a:xfrm>
          <a:prstGeom prst="rect">
            <a:avLst/>
          </a:prstGeom>
          <a:solidFill>
            <a:schemeClr val="bg1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73EBBE-EA92-4904-B45E-52CA48F027DA}"/>
              </a:ext>
            </a:extLst>
          </p:cNvPr>
          <p:cNvSpPr/>
          <p:nvPr/>
        </p:nvSpPr>
        <p:spPr>
          <a:xfrm>
            <a:off x="5534819" y="4437912"/>
            <a:ext cx="1157063" cy="369332"/>
          </a:xfrm>
          <a:prstGeom prst="rect">
            <a:avLst/>
          </a:prstGeom>
          <a:solidFill>
            <a:schemeClr val="bg1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CE2001B-A4DA-41B8-B8E1-920D7E9C66EF}"/>
              </a:ext>
            </a:extLst>
          </p:cNvPr>
          <p:cNvSpPr/>
          <p:nvPr/>
        </p:nvSpPr>
        <p:spPr>
          <a:xfrm>
            <a:off x="9327234" y="4410884"/>
            <a:ext cx="1157063" cy="369332"/>
          </a:xfrm>
          <a:prstGeom prst="rect">
            <a:avLst/>
          </a:prstGeom>
          <a:solidFill>
            <a:schemeClr val="bg1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689FE425-107D-49CE-B4C6-9A5721DB05B5}"/>
              </a:ext>
            </a:extLst>
          </p:cNvPr>
          <p:cNvSpPr/>
          <p:nvPr/>
        </p:nvSpPr>
        <p:spPr>
          <a:xfrm>
            <a:off x="3748091" y="6025329"/>
            <a:ext cx="4730522" cy="62281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Queste sono condizioni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04D142A-7150-4A2A-B381-063E01F9114A}"/>
              </a:ext>
            </a:extLst>
          </p:cNvPr>
          <p:cNvCxnSpPr>
            <a:stCxn id="5" idx="2"/>
            <a:endCxn id="40" idx="0"/>
          </p:cNvCxnSpPr>
          <p:nvPr/>
        </p:nvCxnSpPr>
        <p:spPr>
          <a:xfrm>
            <a:off x="2200744" y="4840072"/>
            <a:ext cx="3912608" cy="11852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FD81912-25FE-4766-A9D3-0206A989CED1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6113351" y="4807244"/>
            <a:ext cx="1" cy="121808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8A5A088-1ED4-42BB-8147-C1D0CC604AF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6113352" y="4780216"/>
            <a:ext cx="3792414" cy="1245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11721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Condizioni composte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Nella vita comune capita che per prendere una decisione ci si basi su </a:t>
            </a:r>
            <a:r>
              <a:rPr lang="it-IT" b="1" dirty="0">
                <a:solidFill>
                  <a:schemeClr val="accent2"/>
                </a:solidFill>
              </a:rPr>
              <a:t>più di una condizione</a:t>
            </a:r>
            <a:r>
              <a:rPr lang="it-IT" dirty="0"/>
              <a:t>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SE voglio stampare un documento devo accertarmi che </a:t>
            </a:r>
            <a:r>
              <a:rPr lang="it-IT" b="1" dirty="0">
                <a:solidFill>
                  <a:schemeClr val="accent5"/>
                </a:solidFill>
              </a:rPr>
              <a:t>la stampante sia collegata al PC </a:t>
            </a:r>
            <a:r>
              <a:rPr lang="it-IT" b="1" dirty="0">
                <a:solidFill>
                  <a:schemeClr val="accent2"/>
                </a:solidFill>
              </a:rPr>
              <a:t>E</a:t>
            </a:r>
            <a:r>
              <a:rPr lang="it-IT" dirty="0"/>
              <a:t> che </a:t>
            </a:r>
            <a:r>
              <a:rPr lang="it-IT" b="1" dirty="0">
                <a:solidFill>
                  <a:schemeClr val="accent5"/>
                </a:solidFill>
              </a:rPr>
              <a:t>ci sia carta disponibile </a:t>
            </a:r>
            <a:r>
              <a:rPr lang="it-IT" dirty="0"/>
              <a:t>(e questi due fatti devono essere veri </a:t>
            </a:r>
            <a:r>
              <a:rPr lang="it-IT" b="1" dirty="0">
                <a:solidFill>
                  <a:schemeClr val="accent2"/>
                </a:solidFill>
              </a:rPr>
              <a:t>contemporaneamente</a:t>
            </a:r>
            <a:r>
              <a:rPr lang="it-IT" dirty="0"/>
              <a:t>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SE spero di ottenere sufficiente in pagella in una materia devo accertarmi di </a:t>
            </a:r>
            <a:r>
              <a:rPr lang="it-IT" b="1" dirty="0">
                <a:solidFill>
                  <a:schemeClr val="accent5"/>
                </a:solidFill>
              </a:rPr>
              <a:t>avere una media almeno sufficiente nello scritto</a:t>
            </a:r>
            <a:r>
              <a:rPr lang="it-IT" dirty="0"/>
              <a:t> </a:t>
            </a:r>
            <a:r>
              <a:rPr lang="it-IT" b="1" dirty="0">
                <a:solidFill>
                  <a:schemeClr val="accent2"/>
                </a:solidFill>
              </a:rPr>
              <a:t>OPPURE</a:t>
            </a:r>
            <a:r>
              <a:rPr lang="it-IT" dirty="0"/>
              <a:t> di </a:t>
            </a:r>
            <a:r>
              <a:rPr lang="it-IT" b="1" dirty="0">
                <a:solidFill>
                  <a:schemeClr val="accent5"/>
                </a:solidFill>
              </a:rPr>
              <a:t>avere una media almeno sufficiente nell’orale</a:t>
            </a:r>
            <a:r>
              <a:rPr lang="it-IT" dirty="0"/>
              <a:t> (o </a:t>
            </a:r>
            <a:r>
              <a:rPr lang="it-IT" b="1" dirty="0">
                <a:solidFill>
                  <a:schemeClr val="accent2"/>
                </a:solidFill>
              </a:rPr>
              <a:t>anche entrambe </a:t>
            </a:r>
            <a:r>
              <a:rPr lang="it-IT" dirty="0"/>
              <a:t>le cose insieme)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Questi due esempi mostrano due modi diversi di unire due condizioni: entrambe le condizioni </a:t>
            </a:r>
            <a:r>
              <a:rPr lang="it-IT" b="1" dirty="0">
                <a:solidFill>
                  <a:schemeClr val="accent2"/>
                </a:solidFill>
              </a:rPr>
              <a:t>vere contemporaneamente </a:t>
            </a:r>
            <a:r>
              <a:rPr lang="it-IT" dirty="0"/>
              <a:t>o </a:t>
            </a:r>
            <a:r>
              <a:rPr lang="it-IT" b="1" dirty="0">
                <a:solidFill>
                  <a:schemeClr val="accent2"/>
                </a:solidFill>
              </a:rPr>
              <a:t>almeno una </a:t>
            </a:r>
            <a:r>
              <a:rPr lang="it-IT" dirty="0"/>
              <a:t>delle due vera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95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logico AND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Questo operatore unisce due condizioni e il risultato finale è </a:t>
            </a:r>
            <a:r>
              <a:rPr lang="it-IT" b="1" dirty="0">
                <a:solidFill>
                  <a:schemeClr val="accent2"/>
                </a:solidFill>
              </a:rPr>
              <a:t>vero solo se entrambe le condizioni sono vere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Si indica con il simbolo </a:t>
            </a:r>
            <a:r>
              <a:rPr lang="it-IT" b="1" dirty="0">
                <a:solidFill>
                  <a:schemeClr val="accent2"/>
                </a:solidFill>
              </a:rPr>
              <a:t>&amp;&amp;</a:t>
            </a:r>
            <a:r>
              <a:rPr lang="it-IT" dirty="0"/>
              <a:t> e per leggibilità le </a:t>
            </a:r>
            <a:r>
              <a:rPr lang="it-IT" b="1" dirty="0">
                <a:solidFill>
                  <a:schemeClr val="accent2"/>
                </a:solidFill>
              </a:rPr>
              <a:t>condizioni</a:t>
            </a:r>
            <a:r>
              <a:rPr lang="it-IT" dirty="0"/>
              <a:t> vengono messe </a:t>
            </a:r>
            <a:r>
              <a:rPr lang="it-IT" b="1" dirty="0">
                <a:solidFill>
                  <a:schemeClr val="accent2"/>
                </a:solidFill>
              </a:rPr>
              <a:t>tra parentesi</a:t>
            </a:r>
          </a:p>
          <a:p>
            <a:pPr marL="1079500" indent="0" algn="just">
              <a:lnSpc>
                <a:spcPct val="100000"/>
              </a:lnSpc>
              <a:buNone/>
              <a:tabLst>
                <a:tab pos="6550025" algn="l"/>
              </a:tabLst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(a &gt; c) &amp;&amp; (a &gt; 100) ) </a:t>
            </a:r>
            <a:r>
              <a:rPr lang="it-IT" b="1" dirty="0">
                <a:solidFill>
                  <a:schemeClr val="accent6"/>
                </a:solidFill>
                <a:sym typeface="Wingdings" panose="05000000000000000000" pitchFamily="2" charset="2"/>
              </a:rPr>
              <a:t> 	</a:t>
            </a:r>
            <a:r>
              <a:rPr lang="it-IT" b="1" i="1" dirty="0">
                <a:solidFill>
                  <a:schemeClr val="accent6"/>
                </a:solidFill>
                <a:sym typeface="Wingdings" panose="05000000000000000000" pitchFamily="2" charset="2"/>
              </a:rPr>
              <a:t>è vero solo se a è sia maggiore di c </a:t>
            </a:r>
          </a:p>
          <a:p>
            <a:pPr marL="1079500" indent="0" algn="just">
              <a:lnSpc>
                <a:spcPct val="100000"/>
              </a:lnSpc>
              <a:buNone/>
              <a:tabLst>
                <a:tab pos="6550025" algn="l"/>
              </a:tabLst>
            </a:pPr>
            <a:r>
              <a:rPr lang="it-IT" b="1" i="1" dirty="0">
                <a:solidFill>
                  <a:schemeClr val="accent6"/>
                </a:solidFill>
                <a:sym typeface="Wingdings" panose="05000000000000000000" pitchFamily="2" charset="2"/>
              </a:rPr>
              <a:t>	che maggiore di 100</a:t>
            </a:r>
            <a:endParaRPr lang="it-IT" b="1" i="1" dirty="0">
              <a:solidFill>
                <a:schemeClr val="accent6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it-IT" dirty="0"/>
              <a:t>In </a:t>
            </a:r>
            <a:r>
              <a:rPr lang="it-IT" b="1" dirty="0">
                <a:solidFill>
                  <a:schemeClr val="accent2"/>
                </a:solidFill>
              </a:rPr>
              <a:t>italiano</a:t>
            </a:r>
            <a:r>
              <a:rPr lang="it-IT" dirty="0"/>
              <a:t> possiamo tradurre l’operatore con la congiunzione «</a:t>
            </a:r>
            <a:r>
              <a:rPr lang="it-IT" b="1" dirty="0">
                <a:solidFill>
                  <a:schemeClr val="accent2"/>
                </a:solidFill>
              </a:rPr>
              <a:t>e</a:t>
            </a:r>
            <a:r>
              <a:rPr lang="it-IT" dirty="0"/>
              <a:t>»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«Puoi guidare  solo se non hai bevuto </a:t>
            </a:r>
            <a:r>
              <a:rPr lang="it-IT" b="1" dirty="0">
                <a:solidFill>
                  <a:schemeClr val="accent2"/>
                </a:solidFill>
              </a:rPr>
              <a:t>e</a:t>
            </a:r>
            <a:r>
              <a:rPr lang="it-IT" dirty="0"/>
              <a:t> hai la patente»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«Puoi acquistare il biglietto per AVENGERS solo se hai i soldi </a:t>
            </a:r>
            <a:r>
              <a:rPr lang="it-IT" b="1" dirty="0">
                <a:solidFill>
                  <a:schemeClr val="accent2"/>
                </a:solidFill>
              </a:rPr>
              <a:t>e</a:t>
            </a:r>
            <a:r>
              <a:rPr lang="it-IT" dirty="0"/>
              <a:t> almeno 14 anni»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3817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di verità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2"/>
            <a:ext cx="11811000" cy="5816598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Questa è la tabella di verità dell’operatore logico AND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algn="just">
              <a:lnSpc>
                <a:spcPct val="125000"/>
              </a:lnSpc>
            </a:pPr>
            <a:r>
              <a:rPr lang="it-IT" dirty="0"/>
              <a:t>Si vede che </a:t>
            </a:r>
            <a:r>
              <a:rPr lang="it-IT" b="1" dirty="0">
                <a:solidFill>
                  <a:schemeClr val="accent2"/>
                </a:solidFill>
              </a:rPr>
              <a:t>l’AND è vero in un solo caso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42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763EE82-BD2A-4442-99A2-229E00C4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73907"/>
              </p:ext>
            </p:extLst>
          </p:nvPr>
        </p:nvGraphicFramePr>
        <p:xfrm>
          <a:off x="2032000" y="2367301"/>
          <a:ext cx="8127999" cy="316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20953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416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7744654"/>
                    </a:ext>
                  </a:extLst>
                </a:gridCol>
              </a:tblGrid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Condizione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Condizione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1367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815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1167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9787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8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41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logico 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Questo operatore unisce due condizioni e il risultato finale è </a:t>
            </a:r>
            <a:r>
              <a:rPr lang="it-IT" b="1" dirty="0">
                <a:solidFill>
                  <a:schemeClr val="accent2"/>
                </a:solidFill>
              </a:rPr>
              <a:t>vero solo se almeno una delle due è vera (ma anche se lo sono entrambe)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Si indica con il simbolo </a:t>
            </a:r>
            <a:r>
              <a:rPr lang="it-IT" b="1" dirty="0">
                <a:solidFill>
                  <a:schemeClr val="accent2"/>
                </a:solidFill>
              </a:rPr>
              <a:t>||</a:t>
            </a:r>
            <a:r>
              <a:rPr lang="it-IT" dirty="0"/>
              <a:t> e per leggibilità le </a:t>
            </a:r>
            <a:r>
              <a:rPr lang="it-IT" b="1" dirty="0">
                <a:solidFill>
                  <a:schemeClr val="accent2"/>
                </a:solidFill>
              </a:rPr>
              <a:t>condizioni</a:t>
            </a:r>
            <a:r>
              <a:rPr lang="it-IT" dirty="0"/>
              <a:t> vengono messe </a:t>
            </a:r>
            <a:r>
              <a:rPr lang="it-IT" b="1" dirty="0">
                <a:solidFill>
                  <a:schemeClr val="accent2"/>
                </a:solidFill>
              </a:rPr>
              <a:t>tra parentesi</a:t>
            </a:r>
          </a:p>
          <a:p>
            <a:pPr marL="1079500" indent="0" algn="just">
              <a:lnSpc>
                <a:spcPct val="100000"/>
              </a:lnSpc>
              <a:buNone/>
              <a:tabLst>
                <a:tab pos="6550025" algn="l"/>
              </a:tabLst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(a &gt; c) </a:t>
            </a: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&gt; 100) ) </a:t>
            </a:r>
            <a:r>
              <a:rPr lang="it-IT" b="1" dirty="0">
                <a:solidFill>
                  <a:schemeClr val="accent6"/>
                </a:solidFill>
                <a:sym typeface="Wingdings" panose="05000000000000000000" pitchFamily="2" charset="2"/>
              </a:rPr>
              <a:t> 	</a:t>
            </a:r>
            <a:r>
              <a:rPr lang="it-IT" b="1" i="1" dirty="0">
                <a:solidFill>
                  <a:schemeClr val="accent6"/>
                </a:solidFill>
                <a:sym typeface="Wingdings" panose="05000000000000000000" pitchFamily="2" charset="2"/>
              </a:rPr>
              <a:t>è vero se a è maggiore di c ma anche </a:t>
            </a:r>
          </a:p>
          <a:p>
            <a:pPr marL="1079500" indent="0" algn="just">
              <a:lnSpc>
                <a:spcPct val="100000"/>
              </a:lnSpc>
              <a:buNone/>
              <a:tabLst>
                <a:tab pos="6550025" algn="l"/>
              </a:tabLst>
            </a:pPr>
            <a:r>
              <a:rPr lang="it-IT" b="1" i="1" dirty="0">
                <a:solidFill>
                  <a:schemeClr val="accent6"/>
                </a:solidFill>
                <a:sym typeface="Wingdings" panose="05000000000000000000" pitchFamily="2" charset="2"/>
              </a:rPr>
              <a:t>	se è maggiore di 100 (o entrambi)</a:t>
            </a:r>
            <a:endParaRPr lang="it-IT" b="1" i="1" dirty="0">
              <a:solidFill>
                <a:schemeClr val="accent6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it-IT" dirty="0"/>
              <a:t>In </a:t>
            </a:r>
            <a:r>
              <a:rPr lang="it-IT" b="1" dirty="0">
                <a:solidFill>
                  <a:schemeClr val="accent2"/>
                </a:solidFill>
              </a:rPr>
              <a:t>italiano</a:t>
            </a:r>
            <a:r>
              <a:rPr lang="it-IT" dirty="0"/>
              <a:t> non c’è una vera traduzione, possiamo pensare di utilizzare «</a:t>
            </a:r>
            <a:r>
              <a:rPr lang="it-IT" b="1" dirty="0">
                <a:solidFill>
                  <a:schemeClr val="accent2"/>
                </a:solidFill>
              </a:rPr>
              <a:t>e/o</a:t>
            </a:r>
            <a:r>
              <a:rPr lang="it-IT" dirty="0"/>
              <a:t>»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«Ti chiamerò se sarò arrivato </a:t>
            </a:r>
            <a:r>
              <a:rPr lang="it-IT" b="1" dirty="0">
                <a:solidFill>
                  <a:schemeClr val="accent2"/>
                </a:solidFill>
              </a:rPr>
              <a:t>e/o</a:t>
            </a:r>
            <a:r>
              <a:rPr lang="it-IT" dirty="0"/>
              <a:t> se c’è un’emergenza»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«Puoi avere il green pass se ti sei vaccinato </a:t>
            </a:r>
            <a:r>
              <a:rPr lang="it-IT" b="1" dirty="0">
                <a:solidFill>
                  <a:schemeClr val="accent2"/>
                </a:solidFill>
              </a:rPr>
              <a:t>e/o </a:t>
            </a:r>
            <a:r>
              <a:rPr lang="it-IT" dirty="0"/>
              <a:t>hai fatto un tampone oggi»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706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di verità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Questa è la tabella di verità dell’operatore logico OR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algn="just">
              <a:lnSpc>
                <a:spcPct val="125000"/>
              </a:lnSpc>
            </a:pPr>
            <a:r>
              <a:rPr lang="it-IT" dirty="0"/>
              <a:t>Si vede che </a:t>
            </a:r>
            <a:r>
              <a:rPr lang="it-IT" b="1" dirty="0">
                <a:solidFill>
                  <a:schemeClr val="accent2"/>
                </a:solidFill>
              </a:rPr>
              <a:t>l’OR è falso in un solo caso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44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763EE82-BD2A-4442-99A2-229E00C4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28289"/>
              </p:ext>
            </p:extLst>
          </p:nvPr>
        </p:nvGraphicFramePr>
        <p:xfrm>
          <a:off x="2053167" y="2056043"/>
          <a:ext cx="8127999" cy="316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20953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416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7744654"/>
                    </a:ext>
                  </a:extLst>
                </a:gridCol>
              </a:tblGrid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Condizione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Condizione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1367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Falso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8152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1167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9787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Vero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8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370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Inversione di condizioni unite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Per concludere, vediamo come l’operatore NOT ora diventa comodo per invertire due condizioni unite con un AND o con un NOT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it-IT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c) &amp;&amp; (a &gt;100)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 (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t-IT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c) &amp;&amp; (a &gt;100) </a:t>
            </a: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</a:t>
            </a:r>
          </a:p>
          <a:p>
            <a:pPr marL="0" indent="0" algn="ctr">
              <a:lnSpc>
                <a:spcPct val="125000"/>
              </a:lnSpc>
              <a:buNone/>
            </a:pP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it-IT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c) || (a &gt;100)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it-IT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 (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t-IT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c) || (a &gt;100) </a:t>
            </a: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970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Precedenze degli operatori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398"/>
            <a:ext cx="11811000" cy="56896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Più condizioni possono essere unite in una modalità difficile da interpretare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(a&gt;b &amp;&amp; c==100 || a!=20 &amp;&amp; !d &amp;&amp; c&lt;10 || a&lt;=b)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it-IT" sz="2400" dirty="0">
                <a:cs typeface="Courier New" panose="02070309020205020404" pitchFamily="49" charset="0"/>
              </a:rPr>
              <a:t>Se (come in questo caso) lo sviluppatore non ha utilizzato le parentesi per rendere più leggibile l’intera condizione, l’ordine è il seguente:</a:t>
            </a:r>
          </a:p>
          <a:p>
            <a:pPr>
              <a:lnSpc>
                <a:spcPct val="125000"/>
              </a:lnSpc>
            </a:pPr>
            <a:r>
              <a:rPr lang="it-IT" sz="2400" dirty="0">
                <a:cs typeface="Courier New" panose="02070309020205020404" pitchFamily="49" charset="0"/>
              </a:rPr>
              <a:t>AND e OR spezzano l’intera condizione in condizioni più brevi</a:t>
            </a:r>
          </a:p>
          <a:p>
            <a:pPr>
              <a:lnSpc>
                <a:spcPct val="125000"/>
              </a:lnSpc>
            </a:pPr>
            <a:r>
              <a:rPr lang="it-IT" sz="2400" dirty="0">
                <a:cs typeface="Courier New" panose="02070309020205020404" pitchFamily="49" charset="0"/>
              </a:rPr>
              <a:t>AND ha sempre la precedenza su OR (come il </a:t>
            </a:r>
            <a:r>
              <a:rPr lang="it-IT" sz="2400" dirty="0">
                <a:latin typeface="Mangal" panose="02040503050203030202" pitchFamily="18" charset="0"/>
                <a:cs typeface="Mangal" panose="02040503050203030202" pitchFamily="18" charset="0"/>
              </a:rPr>
              <a:t>∙</a:t>
            </a:r>
            <a:r>
              <a:rPr lang="it-IT" sz="2400" dirty="0">
                <a:cs typeface="Courier New" panose="02070309020205020404" pitchFamily="49" charset="0"/>
              </a:rPr>
              <a:t> sul +)</a:t>
            </a:r>
          </a:p>
          <a:p>
            <a:pPr>
              <a:lnSpc>
                <a:spcPct val="125000"/>
              </a:lnSpc>
            </a:pPr>
            <a:r>
              <a:rPr lang="it-IT" sz="2400" dirty="0">
                <a:cs typeface="Courier New" panose="02070309020205020404" pitchFamily="49" charset="0"/>
              </a:rPr>
              <a:t>Il NOT ha la precedenza su AND e OR (in assenza di parentesi)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(a&gt;b &amp;&amp; c==100) || (a!=20 &amp;&amp; !d &amp;&amp; c&lt;10) || a&lt;=b)</a:t>
            </a:r>
          </a:p>
          <a:p>
            <a:pPr>
              <a:lnSpc>
                <a:spcPct val="125000"/>
              </a:lnSpc>
            </a:pP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46</a:t>
            </a:fld>
            <a:endParaRPr lang="it-IT" dirty="0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AF6E0576-3151-4BAC-A0B5-3CE72DF7D894}"/>
              </a:ext>
            </a:extLst>
          </p:cNvPr>
          <p:cNvSpPr/>
          <p:nvPr/>
        </p:nvSpPr>
        <p:spPr>
          <a:xfrm rot="16200000">
            <a:off x="1770438" y="5620778"/>
            <a:ext cx="268757" cy="63171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FDBC0415-7C0C-4371-9D00-1E5FC7066C37}"/>
              </a:ext>
            </a:extLst>
          </p:cNvPr>
          <p:cNvSpPr/>
          <p:nvPr/>
        </p:nvSpPr>
        <p:spPr>
          <a:xfrm rot="16200000">
            <a:off x="3605942" y="5263328"/>
            <a:ext cx="268757" cy="1346617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8D57E01F-84E6-434A-ACF6-0566BA33A61A}"/>
              </a:ext>
            </a:extLst>
          </p:cNvPr>
          <p:cNvSpPr/>
          <p:nvPr/>
        </p:nvSpPr>
        <p:spPr>
          <a:xfrm rot="16200000">
            <a:off x="6029905" y="5447444"/>
            <a:ext cx="268757" cy="978384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F7A0457-6758-44EC-B348-E9DC1E268DC5}"/>
              </a:ext>
            </a:extLst>
          </p:cNvPr>
          <p:cNvSpPr/>
          <p:nvPr/>
        </p:nvSpPr>
        <p:spPr>
          <a:xfrm rot="16200000">
            <a:off x="7660361" y="5702839"/>
            <a:ext cx="268752" cy="463334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5885014-6D20-4053-BD04-CCF35ED3657A}"/>
              </a:ext>
            </a:extLst>
          </p:cNvPr>
          <p:cNvSpPr/>
          <p:nvPr/>
        </p:nvSpPr>
        <p:spPr>
          <a:xfrm rot="16200000">
            <a:off x="9162631" y="5475499"/>
            <a:ext cx="268757" cy="918024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FBE6D77D-3620-4603-B6F8-C1E2270D0DD1}"/>
              </a:ext>
            </a:extLst>
          </p:cNvPr>
          <p:cNvSpPr/>
          <p:nvPr/>
        </p:nvSpPr>
        <p:spPr>
          <a:xfrm rot="16200000">
            <a:off x="11021065" y="5475495"/>
            <a:ext cx="268757" cy="918024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C39B8E7D-6640-49BD-BA31-8E09BDD7B0D7}"/>
              </a:ext>
            </a:extLst>
          </p:cNvPr>
          <p:cNvSpPr/>
          <p:nvPr/>
        </p:nvSpPr>
        <p:spPr>
          <a:xfrm rot="16200000">
            <a:off x="2784025" y="4863267"/>
            <a:ext cx="423989" cy="283522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FE7F2E38-F1CB-459E-97A8-B14A54C838A2}"/>
              </a:ext>
            </a:extLst>
          </p:cNvPr>
          <p:cNvSpPr/>
          <p:nvPr/>
        </p:nvSpPr>
        <p:spPr>
          <a:xfrm rot="16200000">
            <a:off x="7365470" y="4102320"/>
            <a:ext cx="423989" cy="43571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A6E7A29-5308-48D8-9824-96C25D76B089}"/>
              </a:ext>
            </a:extLst>
          </p:cNvPr>
          <p:cNvSpPr/>
          <p:nvPr/>
        </p:nvSpPr>
        <p:spPr>
          <a:xfrm rot="16200000">
            <a:off x="10949906" y="5821863"/>
            <a:ext cx="423989" cy="91802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473D98DB-491D-4554-9349-BD2BDF2F6ACF}"/>
              </a:ext>
            </a:extLst>
          </p:cNvPr>
          <p:cNvSpPr/>
          <p:nvPr/>
        </p:nvSpPr>
        <p:spPr>
          <a:xfrm rot="16200000">
            <a:off x="6379344" y="1616831"/>
            <a:ext cx="423989" cy="1005915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54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Età ingannevole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Realizzare un programma C che chiede l’età all’utente e impedisce che si inserisca un’età evidentemente falsa.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800" dirty="0"/>
              <a:t>L’età viene accettata solo se è compresa tra </a:t>
            </a:r>
            <a:r>
              <a:rPr lang="it-IT" sz="2800" dirty="0">
                <a:latin typeface="Arial" panose="020B0604020202020204" pitchFamily="34" charset="0"/>
              </a:rPr>
              <a:t>0</a:t>
            </a:r>
            <a:r>
              <a:rPr lang="it-IT" sz="2800" dirty="0"/>
              <a:t> e </a:t>
            </a:r>
            <a:r>
              <a:rPr lang="it-IT" dirty="0">
                <a:latin typeface="Arial" panose="020B0604020202020204" pitchFamily="34" charset="0"/>
              </a:rPr>
              <a:t>120</a:t>
            </a:r>
            <a:r>
              <a:rPr lang="it-IT" sz="2800" dirty="0"/>
              <a:t> anni, altrimenti viene mostrato un messaggio di errore.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603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Cappello parlante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cappello parlante di Harry Potter divide le persone in quattro case in base ad alcune caratteristiche: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 err="1"/>
              <a:t>Grifondoro</a:t>
            </a:r>
            <a:r>
              <a:rPr lang="it-IT" dirty="0"/>
              <a:t>: solo persone più basse di 1 metro e 90 e che vengono da Udine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 err="1"/>
              <a:t>Corvonero</a:t>
            </a:r>
            <a:r>
              <a:rPr lang="it-IT" dirty="0"/>
              <a:t>: solo persone comprese tra 1 metro e 1 metro e 50 che non vengono da Mortegliano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 err="1"/>
              <a:t>Serpeverde</a:t>
            </a:r>
            <a:r>
              <a:rPr lang="it-IT" dirty="0"/>
              <a:t>: solo persone più basse di 50 cm e che vengono o da Pordenone o da Gorizia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 err="1"/>
              <a:t>Tassorosso</a:t>
            </a:r>
            <a:r>
              <a:rPr lang="it-IT" dirty="0"/>
              <a:t>: tutti gli altri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C++ in cui l’utente inserisce la sua altezza (suggerimento, in centimetri) e il paese di provenienza.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Lo script scriverà nel terminale la casa a cui viene assegnato l’utente.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810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Tris - </a:t>
            </a:r>
            <a:r>
              <a:rPr lang="it-IT" dirty="0" err="1"/>
              <a:t>victory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8"/>
            <a:ext cx="11811000" cy="54408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Nel gioco del tris (detto anche tria o tic-tac-</a:t>
            </a:r>
            <a:r>
              <a:rPr lang="it-IT" dirty="0" err="1"/>
              <a:t>toe</a:t>
            </a:r>
            <a:r>
              <a:rPr lang="it-IT" dirty="0"/>
              <a:t>) un giocatore vince se allinea il suo simbolo in orizzontale, in verticale o in diagonale: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sz="2800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sz="2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Scrivere un programma C++ che, una volta conosciuta la disposizione dei simboli a fine partita, stabilisce se il giocatore X ha vinto oppure no (non serve sapere se ha vinto O).</a:t>
            </a:r>
            <a:endParaRPr lang="it-IT" sz="2800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49</a:t>
            </a:fld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59D902-C179-4E84-85AB-3B7115EC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05" y="2704065"/>
            <a:ext cx="2010789" cy="19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0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l’output dell’algoritmo?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5937590"/>
            <a:ext cx="11811000" cy="67627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Qual è l’output se </a:t>
            </a:r>
            <a:r>
              <a:rPr lang="it-IT" b="1" dirty="0"/>
              <a:t>a=10</a:t>
            </a:r>
            <a:r>
              <a:rPr lang="it-IT" dirty="0"/>
              <a:t>, </a:t>
            </a:r>
            <a:r>
              <a:rPr lang="it-IT" b="1" dirty="0"/>
              <a:t>b = 15 </a:t>
            </a:r>
            <a:r>
              <a:rPr lang="it-IT" dirty="0"/>
              <a:t>e </a:t>
            </a:r>
            <a:r>
              <a:rPr lang="it-IT" b="1" dirty="0"/>
              <a:t>c = 4 </a:t>
            </a:r>
            <a:r>
              <a:rPr lang="it-IT" dirty="0"/>
              <a:t>?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pic>
        <p:nvPicPr>
          <p:cNvPr id="3074" name="Picture 2" descr="Design Flowchart In Programming (With Examples) - Programiz">
            <a:extLst>
              <a:ext uri="{FF2B5EF4-FFF2-40B4-BE49-F238E27FC236}">
                <a16:creationId xmlns:a16="http://schemas.microsoft.com/office/drawing/2014/main" id="{F23B8853-4597-421D-A340-2065529D4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9FAFF"/>
              </a:clrFrom>
              <a:clrTo>
                <a:srgbClr val="F9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b="6548"/>
          <a:stretch/>
        </p:blipFill>
        <p:spPr bwMode="auto">
          <a:xfrm>
            <a:off x="3046032" y="1016445"/>
            <a:ext cx="6134001" cy="5029615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27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Tris – </a:t>
            </a:r>
            <a:r>
              <a:rPr lang="it-IT" dirty="0" err="1"/>
              <a:t>victory</a:t>
            </a:r>
            <a:r>
              <a:rPr lang="it-IT" dirty="0"/>
              <a:t> - Tecnicamente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173017"/>
            <a:ext cx="11811000" cy="5656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L’utente inserisce la disposizione dei simboli in 9 variabili di tipo «</a:t>
            </a:r>
            <a:r>
              <a:rPr lang="it-IT" dirty="0" err="1"/>
              <a:t>char</a:t>
            </a:r>
            <a:r>
              <a:rPr lang="it-IT" dirty="0"/>
              <a:t>»: </a:t>
            </a:r>
            <a:r>
              <a:rPr lang="it-IT" b="1" dirty="0"/>
              <a:t>a, b , c…, 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Le variabili rappresentano le seguenti posizioni: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sz="2800" dirty="0"/>
          </a:p>
          <a:p>
            <a:pPr marL="0" indent="0" algn="just">
              <a:lnSpc>
                <a:spcPct val="150000"/>
              </a:lnSpc>
              <a:buNone/>
            </a:pPr>
            <a:endParaRPr lang="it-IT" sz="28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Il programma verifica con diversi </a:t>
            </a:r>
            <a:r>
              <a:rPr lang="it-IT" sz="2800" dirty="0" err="1"/>
              <a:t>if</a:t>
            </a:r>
            <a:r>
              <a:rPr lang="it-IT" sz="2800" dirty="0"/>
              <a:t>-else (annidati) e con gli operatori logici la vittoria del giocatore X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Ad esempio,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se a-b-c  valgono ‘X’, il giocatore X ha vinto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/>
              <a:t>s</a:t>
            </a:r>
            <a:r>
              <a:rPr lang="it-IT"/>
              <a:t>e </a:t>
            </a:r>
            <a:r>
              <a:rPr lang="it-IT" dirty="0"/>
              <a:t>a-e-i valgono ‘X’, il giocatore X ha vinto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50</a:t>
            </a:fld>
            <a:endParaRPr lang="it-IT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7F8F1AD6-23D9-4D98-8F67-62ACD2E12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21819"/>
              </p:ext>
            </p:extLst>
          </p:nvPr>
        </p:nvGraphicFramePr>
        <p:xfrm>
          <a:off x="4444999" y="2412397"/>
          <a:ext cx="3302001" cy="158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06025832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1812653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02557422"/>
                    </a:ext>
                  </a:extLst>
                </a:gridCol>
              </a:tblGrid>
              <a:tr h="529652">
                <a:tc>
                  <a:txBody>
                    <a:bodyPr/>
                    <a:lstStyle/>
                    <a:p>
                      <a:pPr algn="ctr"/>
                      <a:r>
                        <a:rPr lang="it-IT" sz="2800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84712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09059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76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l’output dell’algoritmo?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5273173"/>
            <a:ext cx="11921066" cy="163260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i="1" dirty="0"/>
              <a:t>Qual è l’output nel caso in cui </a:t>
            </a:r>
            <a:r>
              <a:rPr lang="it-IT" b="1" i="1" dirty="0"/>
              <a:t>b=10</a:t>
            </a:r>
            <a:r>
              <a:rPr lang="it-IT" i="1" dirty="0"/>
              <a:t>, </a:t>
            </a:r>
            <a:r>
              <a:rPr lang="it-IT" b="1" i="1" dirty="0"/>
              <a:t>c = 15</a:t>
            </a:r>
            <a:r>
              <a:rPr lang="it-IT" i="1" dirty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i="1" dirty="0"/>
              <a:t>Individuare due possibili valori per </a:t>
            </a:r>
            <a:r>
              <a:rPr lang="it-IT" b="1" i="1" dirty="0"/>
              <a:t>b</a:t>
            </a:r>
            <a:r>
              <a:rPr lang="it-IT" i="1" dirty="0"/>
              <a:t> e per </a:t>
            </a:r>
            <a:r>
              <a:rPr lang="it-IT" b="1" i="1" dirty="0"/>
              <a:t>c</a:t>
            </a:r>
            <a:r>
              <a:rPr lang="it-IT" i="1" dirty="0"/>
              <a:t> in modo da terminare l’algoritmo nel blocco di output </a:t>
            </a:r>
            <a:r>
              <a:rPr lang="it-IT" b="1" i="1" dirty="0"/>
              <a:t>rosso</a:t>
            </a:r>
            <a:r>
              <a:rPr lang="it-IT" i="1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i="1" dirty="0"/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D7E4F9-63A8-47F1-8175-524771A7CA4C}"/>
              </a:ext>
            </a:extLst>
          </p:cNvPr>
          <p:cNvSpPr/>
          <p:nvPr/>
        </p:nvSpPr>
        <p:spPr>
          <a:xfrm>
            <a:off x="2048239" y="1130065"/>
            <a:ext cx="1194493" cy="30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START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B8C17327-4002-428C-B829-64EBB95729CC}"/>
              </a:ext>
            </a:extLst>
          </p:cNvPr>
          <p:cNvSpPr/>
          <p:nvPr/>
        </p:nvSpPr>
        <p:spPr>
          <a:xfrm>
            <a:off x="1703362" y="3076261"/>
            <a:ext cx="1814889" cy="527011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a &gt; c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0C59A7-B1D9-4E99-BC67-7AC74748D9BB}"/>
              </a:ext>
            </a:extLst>
          </p:cNvPr>
          <p:cNvSpPr/>
          <p:nvPr/>
        </p:nvSpPr>
        <p:spPr>
          <a:xfrm>
            <a:off x="3389858" y="3804374"/>
            <a:ext cx="1463023" cy="30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 = 10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DD33421-3DB9-45C3-A7B1-7C13260069E2}"/>
              </a:ext>
            </a:extLst>
          </p:cNvPr>
          <p:cNvSpPr/>
          <p:nvPr/>
        </p:nvSpPr>
        <p:spPr>
          <a:xfrm>
            <a:off x="10247307" y="1252836"/>
            <a:ext cx="1194493" cy="30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STOP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DDBBBA6-7F09-4523-B897-B5247FCB1627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2645486" y="1435326"/>
            <a:ext cx="8421" cy="25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3A40F21A-CAA6-4014-9CD3-815D81773853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518251" y="3339767"/>
            <a:ext cx="603119" cy="4646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90D5B0B2-2423-4100-BEE0-97CFCF9A9A09}"/>
              </a:ext>
            </a:extLst>
          </p:cNvPr>
          <p:cNvCxnSpPr>
            <a:cxnSpLocks/>
            <a:stCxn id="11" idx="2"/>
            <a:endCxn id="50" idx="1"/>
          </p:cNvCxnSpPr>
          <p:nvPr/>
        </p:nvCxnSpPr>
        <p:spPr>
          <a:xfrm rot="16200000" flipH="1">
            <a:off x="4310948" y="3920057"/>
            <a:ext cx="884206" cy="1263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8016D7D3-61AD-4BE5-B610-F6A21520D30F}"/>
              </a:ext>
            </a:extLst>
          </p:cNvPr>
          <p:cNvCxnSpPr>
            <a:cxnSpLocks/>
            <a:stCxn id="10" idx="1"/>
            <a:endCxn id="23" idx="0"/>
          </p:cNvCxnSpPr>
          <p:nvPr/>
        </p:nvCxnSpPr>
        <p:spPr>
          <a:xfrm rot="10800000" flipV="1">
            <a:off x="1117668" y="3339767"/>
            <a:ext cx="585694" cy="5195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05FD3D-37E5-4075-93EA-63E6EC263C5C}"/>
              </a:ext>
            </a:extLst>
          </p:cNvPr>
          <p:cNvSpPr txBox="1"/>
          <p:nvPr/>
        </p:nvSpPr>
        <p:spPr>
          <a:xfrm>
            <a:off x="3460229" y="3119799"/>
            <a:ext cx="366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F43055E-44CD-4757-A43A-7B3E56ECB033}"/>
              </a:ext>
            </a:extLst>
          </p:cNvPr>
          <p:cNvSpPr txBox="1"/>
          <p:nvPr/>
        </p:nvSpPr>
        <p:spPr>
          <a:xfrm>
            <a:off x="1347804" y="3097080"/>
            <a:ext cx="429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640259-3548-4F1D-B752-4AD1CFEB0CBC}"/>
              </a:ext>
            </a:extLst>
          </p:cNvPr>
          <p:cNvSpPr/>
          <p:nvPr/>
        </p:nvSpPr>
        <p:spPr>
          <a:xfrm>
            <a:off x="386156" y="3859347"/>
            <a:ext cx="1463023" cy="30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b = c + 1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40CEB123-83B9-4764-8C8A-650A911BAB67}"/>
              </a:ext>
            </a:extLst>
          </p:cNvPr>
          <p:cNvCxnSpPr>
            <a:cxnSpLocks/>
            <a:stCxn id="23" idx="2"/>
            <a:endCxn id="50" idx="1"/>
          </p:cNvCxnSpPr>
          <p:nvPr/>
        </p:nvCxnSpPr>
        <p:spPr>
          <a:xfrm rot="16200000" flipH="1">
            <a:off x="2836584" y="2445692"/>
            <a:ext cx="829233" cy="42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ma 5">
            <a:extLst>
              <a:ext uri="{FF2B5EF4-FFF2-40B4-BE49-F238E27FC236}">
                <a16:creationId xmlns:a16="http://schemas.microsoft.com/office/drawing/2014/main" id="{30555C30-73E0-488A-B79F-DF64757D160C}"/>
              </a:ext>
            </a:extLst>
          </p:cNvPr>
          <p:cNvSpPr/>
          <p:nvPr/>
        </p:nvSpPr>
        <p:spPr>
          <a:xfrm>
            <a:off x="1672051" y="1690751"/>
            <a:ext cx="1963711" cy="4047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(in)  b, c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63E1CCA-570B-4CB8-8D75-A02B7E99FD77}"/>
              </a:ext>
            </a:extLst>
          </p:cNvPr>
          <p:cNvSpPr/>
          <p:nvPr/>
        </p:nvSpPr>
        <p:spPr>
          <a:xfrm>
            <a:off x="1831757" y="2393915"/>
            <a:ext cx="1558101" cy="4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a = b + 2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46651E9-528C-4785-8D02-0344FB3500A7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>
            <a:off x="2603315" y="2095486"/>
            <a:ext cx="7493" cy="29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C4A7B44-8F78-46B7-9FAE-ACDB06E2328B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 flipH="1">
            <a:off x="2610807" y="2875159"/>
            <a:ext cx="1" cy="20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mbo 49">
            <a:extLst>
              <a:ext uri="{FF2B5EF4-FFF2-40B4-BE49-F238E27FC236}">
                <a16:creationId xmlns:a16="http://schemas.microsoft.com/office/drawing/2014/main" id="{B36402DE-312C-4E9F-B76E-41F290335456}"/>
              </a:ext>
            </a:extLst>
          </p:cNvPr>
          <p:cNvSpPr/>
          <p:nvPr/>
        </p:nvSpPr>
        <p:spPr>
          <a:xfrm>
            <a:off x="5384732" y="4730335"/>
            <a:ext cx="1814889" cy="527011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A840CC4-D32F-41D4-8887-265CC268C4D6}"/>
              </a:ext>
            </a:extLst>
          </p:cNvPr>
          <p:cNvSpPr/>
          <p:nvPr/>
        </p:nvSpPr>
        <p:spPr>
          <a:xfrm>
            <a:off x="5560666" y="3771133"/>
            <a:ext cx="1463023" cy="30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  = a - 1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EAF38FCB-5E38-4CB0-86F7-443937BF5524}"/>
              </a:ext>
            </a:extLst>
          </p:cNvPr>
          <p:cNvSpPr/>
          <p:nvPr/>
        </p:nvSpPr>
        <p:spPr>
          <a:xfrm>
            <a:off x="7656923" y="4841209"/>
            <a:ext cx="1463023" cy="30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b  = c + 2</a:t>
            </a:r>
          </a:p>
        </p:txBody>
      </p: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C706674E-7537-4316-962B-1EC94FA89411}"/>
              </a:ext>
            </a:extLst>
          </p:cNvPr>
          <p:cNvCxnSpPr>
            <a:stCxn id="50" idx="0"/>
            <a:endCxn id="57" idx="2"/>
          </p:cNvCxnSpPr>
          <p:nvPr/>
        </p:nvCxnSpPr>
        <p:spPr>
          <a:xfrm rot="5400000" flipH="1" flipV="1">
            <a:off x="5965207" y="4403365"/>
            <a:ext cx="653941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95F09E9E-D2B5-4321-B4B2-2E9BC2DB5510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 flipV="1">
            <a:off x="7199621" y="4993840"/>
            <a:ext cx="45730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4C201C2-4525-466C-9EDC-69C2A1447D02}"/>
              </a:ext>
            </a:extLst>
          </p:cNvPr>
          <p:cNvSpPr txBox="1"/>
          <p:nvPr/>
        </p:nvSpPr>
        <p:spPr>
          <a:xfrm>
            <a:off x="5932914" y="4445835"/>
            <a:ext cx="366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SI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D5A6D9C-2C8B-4DEC-87A1-6AB7851D39AC}"/>
              </a:ext>
            </a:extLst>
          </p:cNvPr>
          <p:cNvSpPr txBox="1"/>
          <p:nvPr/>
        </p:nvSpPr>
        <p:spPr>
          <a:xfrm>
            <a:off x="7146387" y="4677741"/>
            <a:ext cx="429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NO</a:t>
            </a:r>
          </a:p>
        </p:txBody>
      </p:sp>
      <p:sp>
        <p:nvSpPr>
          <p:cNvPr id="72" name="Rombo 71">
            <a:extLst>
              <a:ext uri="{FF2B5EF4-FFF2-40B4-BE49-F238E27FC236}">
                <a16:creationId xmlns:a16="http://schemas.microsoft.com/office/drawing/2014/main" id="{241A3FB9-8260-47DD-A757-DAC5F67FD1E3}"/>
              </a:ext>
            </a:extLst>
          </p:cNvPr>
          <p:cNvSpPr/>
          <p:nvPr/>
        </p:nvSpPr>
        <p:spPr>
          <a:xfrm>
            <a:off x="7480989" y="2741246"/>
            <a:ext cx="1814889" cy="527011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a = 12</a:t>
            </a:r>
          </a:p>
        </p:txBody>
      </p:sp>
      <p:cxnSp>
        <p:nvCxnSpPr>
          <p:cNvPr id="4102" name="Connettore a gomito 4101">
            <a:extLst>
              <a:ext uri="{FF2B5EF4-FFF2-40B4-BE49-F238E27FC236}">
                <a16:creationId xmlns:a16="http://schemas.microsoft.com/office/drawing/2014/main" id="{EF33B723-2E55-48E1-9BAB-DE59C753E978}"/>
              </a:ext>
            </a:extLst>
          </p:cNvPr>
          <p:cNvCxnSpPr>
            <a:stCxn id="57" idx="0"/>
            <a:endCxn id="72" idx="2"/>
          </p:cNvCxnSpPr>
          <p:nvPr/>
        </p:nvCxnSpPr>
        <p:spPr>
          <a:xfrm rot="5400000" flipH="1" flipV="1">
            <a:off x="7088868" y="2471567"/>
            <a:ext cx="502876" cy="2096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Connettore a gomito 4103">
            <a:extLst>
              <a:ext uri="{FF2B5EF4-FFF2-40B4-BE49-F238E27FC236}">
                <a16:creationId xmlns:a16="http://schemas.microsoft.com/office/drawing/2014/main" id="{6C0A4645-BAB8-4AE0-9010-6A6D19D5C1BD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rot="16200000" flipV="1">
            <a:off x="7601959" y="4054732"/>
            <a:ext cx="15729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arallelogramma 80">
            <a:extLst>
              <a:ext uri="{FF2B5EF4-FFF2-40B4-BE49-F238E27FC236}">
                <a16:creationId xmlns:a16="http://schemas.microsoft.com/office/drawing/2014/main" id="{40FE1D46-B219-43E9-B087-11D3E5676F66}"/>
              </a:ext>
            </a:extLst>
          </p:cNvPr>
          <p:cNvSpPr/>
          <p:nvPr/>
        </p:nvSpPr>
        <p:spPr>
          <a:xfrm>
            <a:off x="7405037" y="1801473"/>
            <a:ext cx="1963711" cy="4047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(out)  a</a:t>
            </a:r>
          </a:p>
        </p:txBody>
      </p:sp>
      <p:sp>
        <p:nvSpPr>
          <p:cNvPr id="82" name="Parallelogramma 81">
            <a:extLst>
              <a:ext uri="{FF2B5EF4-FFF2-40B4-BE49-F238E27FC236}">
                <a16:creationId xmlns:a16="http://schemas.microsoft.com/office/drawing/2014/main" id="{6A82AD04-F2A9-4A8F-8E12-1ED52C1B3D9D}"/>
              </a:ext>
            </a:extLst>
          </p:cNvPr>
          <p:cNvSpPr/>
          <p:nvPr/>
        </p:nvSpPr>
        <p:spPr>
          <a:xfrm>
            <a:off x="9862699" y="2802383"/>
            <a:ext cx="1963711" cy="404735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(out) b + c</a:t>
            </a:r>
          </a:p>
        </p:txBody>
      </p:sp>
      <p:cxnSp>
        <p:nvCxnSpPr>
          <p:cNvPr id="4108" name="Connettore 2 4107">
            <a:extLst>
              <a:ext uri="{FF2B5EF4-FFF2-40B4-BE49-F238E27FC236}">
                <a16:creationId xmlns:a16="http://schemas.microsoft.com/office/drawing/2014/main" id="{D0E5A550-2588-4C54-AC06-A53F4CA73C4E}"/>
              </a:ext>
            </a:extLst>
          </p:cNvPr>
          <p:cNvCxnSpPr>
            <a:stCxn id="72" idx="0"/>
            <a:endCxn id="81" idx="4"/>
          </p:cNvCxnSpPr>
          <p:nvPr/>
        </p:nvCxnSpPr>
        <p:spPr>
          <a:xfrm flipH="1" flipV="1">
            <a:off x="8386893" y="2206208"/>
            <a:ext cx="1541" cy="53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0" name="Connettore 2 4109">
            <a:extLst>
              <a:ext uri="{FF2B5EF4-FFF2-40B4-BE49-F238E27FC236}">
                <a16:creationId xmlns:a16="http://schemas.microsoft.com/office/drawing/2014/main" id="{5BC0981C-82EC-42D1-BC38-1DE977A91C12}"/>
              </a:ext>
            </a:extLst>
          </p:cNvPr>
          <p:cNvCxnSpPr>
            <a:stCxn id="72" idx="3"/>
            <a:endCxn id="82" idx="5"/>
          </p:cNvCxnSpPr>
          <p:nvPr/>
        </p:nvCxnSpPr>
        <p:spPr>
          <a:xfrm flipV="1">
            <a:off x="9295878" y="3004751"/>
            <a:ext cx="61741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5" name="Connettore a gomito 4114">
            <a:extLst>
              <a:ext uri="{FF2B5EF4-FFF2-40B4-BE49-F238E27FC236}">
                <a16:creationId xmlns:a16="http://schemas.microsoft.com/office/drawing/2014/main" id="{72B0E070-6129-4824-90B8-11502C5DC820}"/>
              </a:ext>
            </a:extLst>
          </p:cNvPr>
          <p:cNvCxnSpPr>
            <a:stCxn id="81" idx="0"/>
            <a:endCxn id="14" idx="2"/>
          </p:cNvCxnSpPr>
          <p:nvPr/>
        </p:nvCxnSpPr>
        <p:spPr>
          <a:xfrm rot="5400000" flipH="1" flipV="1">
            <a:off x="9119097" y="673263"/>
            <a:ext cx="396006" cy="186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Connettore a gomito 4116">
            <a:extLst>
              <a:ext uri="{FF2B5EF4-FFF2-40B4-BE49-F238E27FC236}">
                <a16:creationId xmlns:a16="http://schemas.microsoft.com/office/drawing/2014/main" id="{599F0D52-70C7-42E7-8C27-443B0733B5F6}"/>
              </a:ext>
            </a:extLst>
          </p:cNvPr>
          <p:cNvCxnSpPr>
            <a:stCxn id="82" idx="0"/>
            <a:endCxn id="14" idx="4"/>
          </p:cNvCxnSpPr>
          <p:nvPr/>
        </p:nvCxnSpPr>
        <p:spPr>
          <a:xfrm rot="16200000" flipV="1">
            <a:off x="10222412" y="2180239"/>
            <a:ext cx="12442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4139FFC5-F201-4429-9BCE-81FCB307F7DD}"/>
              </a:ext>
            </a:extLst>
          </p:cNvPr>
          <p:cNvSpPr txBox="1"/>
          <p:nvPr/>
        </p:nvSpPr>
        <p:spPr>
          <a:xfrm>
            <a:off x="9236322" y="2713520"/>
            <a:ext cx="429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NO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AF8FD2C7-8DDD-4A4F-AC21-85E2E63F8327}"/>
              </a:ext>
            </a:extLst>
          </p:cNvPr>
          <p:cNvSpPr txBox="1"/>
          <p:nvPr/>
        </p:nvSpPr>
        <p:spPr>
          <a:xfrm>
            <a:off x="8071138" y="2493453"/>
            <a:ext cx="366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88890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selezione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57D85-FC72-4FBD-BA4B-3FCF561D1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versione facile</a:t>
            </a:r>
            <a:endParaRPr lang="it-IT" sz="4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selezione in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6762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Nel linguaggio C il blocco di selezione si traduce con l’istruzione </a:t>
            </a:r>
            <a:r>
              <a:rPr lang="it-IT" b="1" dirty="0" err="1">
                <a:solidFill>
                  <a:schemeClr val="accent2"/>
                </a:solidFill>
              </a:rPr>
              <a:t>if</a:t>
            </a:r>
            <a:r>
              <a:rPr lang="it-IT" b="1" dirty="0">
                <a:solidFill>
                  <a:schemeClr val="accent2"/>
                </a:solidFill>
              </a:rPr>
              <a:t>-else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1897F944-3E99-4BFC-8BC6-D7B9FC3944DC}"/>
              </a:ext>
            </a:extLst>
          </p:cNvPr>
          <p:cNvSpPr/>
          <p:nvPr/>
        </p:nvSpPr>
        <p:spPr>
          <a:xfrm>
            <a:off x="1641868" y="1951870"/>
            <a:ext cx="3084253" cy="1713441"/>
          </a:xfrm>
          <a:prstGeom prst="diamond">
            <a:avLst/>
          </a:prstGeom>
          <a:ln w="285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a &gt;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EC6088-582B-406B-A35D-A26AE7379D86}"/>
              </a:ext>
            </a:extLst>
          </p:cNvPr>
          <p:cNvSpPr/>
          <p:nvPr/>
        </p:nvSpPr>
        <p:spPr>
          <a:xfrm>
            <a:off x="3862665" y="3965816"/>
            <a:ext cx="2486286" cy="992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ysClr val="windowText" lastClr="000000"/>
                </a:solidFill>
              </a:rPr>
              <a:t>c = 10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1A40E6D0-DF20-464F-A747-BC572618BF11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4726121" y="2808591"/>
            <a:ext cx="379687" cy="11572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0CA38744-CF31-424F-85A4-47E89AE48937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1364018" y="2808591"/>
            <a:ext cx="277851" cy="12122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1A1DC9-178B-4F58-A1E8-9209D4AC6E6A}"/>
              </a:ext>
            </a:extLst>
          </p:cNvPr>
          <p:cNvSpPr txBox="1"/>
          <p:nvPr/>
        </p:nvSpPr>
        <p:spPr>
          <a:xfrm>
            <a:off x="4764662" y="2099110"/>
            <a:ext cx="62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13BA64-FF29-4809-87C3-67AB379AE3F9}"/>
              </a:ext>
            </a:extLst>
          </p:cNvPr>
          <p:cNvSpPr txBox="1"/>
          <p:nvPr/>
        </p:nvSpPr>
        <p:spPr>
          <a:xfrm>
            <a:off x="816250" y="2125375"/>
            <a:ext cx="111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NO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02FF01-0AB9-4F44-99C7-8A93C6EC9AD2}"/>
              </a:ext>
            </a:extLst>
          </p:cNvPr>
          <p:cNvSpPr/>
          <p:nvPr/>
        </p:nvSpPr>
        <p:spPr>
          <a:xfrm>
            <a:off x="120874" y="4020849"/>
            <a:ext cx="2486286" cy="992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b = c + 1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C9BFD9C-1D2F-463F-AC75-6E99B375BCDA}"/>
              </a:ext>
            </a:extLst>
          </p:cNvPr>
          <p:cNvSpPr/>
          <p:nvPr/>
        </p:nvSpPr>
        <p:spPr>
          <a:xfrm>
            <a:off x="6672522" y="2303671"/>
            <a:ext cx="4145142" cy="40318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40E797-2432-4A46-9620-86EF34574F42}"/>
              </a:ext>
            </a:extLst>
          </p:cNvPr>
          <p:cNvSpPr/>
          <p:nvPr/>
        </p:nvSpPr>
        <p:spPr>
          <a:xfrm>
            <a:off x="6672522" y="2828394"/>
            <a:ext cx="4155459" cy="1548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8EC93A6-20F1-4F5B-BC5F-6DE026993CFE}"/>
              </a:ext>
            </a:extLst>
          </p:cNvPr>
          <p:cNvSpPr/>
          <p:nvPr/>
        </p:nvSpPr>
        <p:spPr>
          <a:xfrm>
            <a:off x="6672522" y="4781572"/>
            <a:ext cx="4145142" cy="1548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FB285B-BF0B-4360-B920-4803A85FA95D}"/>
              </a:ext>
            </a:extLst>
          </p:cNvPr>
          <p:cNvSpPr txBox="1"/>
          <p:nvPr/>
        </p:nvSpPr>
        <p:spPr>
          <a:xfrm>
            <a:off x="6759939" y="2303671"/>
            <a:ext cx="36543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c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10;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 +1;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35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costrutto </a:t>
            </a:r>
            <a:r>
              <a:rPr lang="it-IT" dirty="0" err="1"/>
              <a:t>if</a:t>
            </a:r>
            <a:r>
              <a:rPr lang="it-IT" dirty="0"/>
              <a:t>-else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9791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Il comando </a:t>
            </a:r>
            <a:r>
              <a:rPr lang="it-IT" dirty="0" err="1"/>
              <a:t>if</a:t>
            </a:r>
            <a:r>
              <a:rPr lang="it-IT" dirty="0"/>
              <a:t>-else prende tecnicamente il nome di </a:t>
            </a:r>
            <a:r>
              <a:rPr lang="it-IT" b="1" dirty="0">
                <a:solidFill>
                  <a:schemeClr val="accent2"/>
                </a:solidFill>
              </a:rPr>
              <a:t>costrutto</a:t>
            </a:r>
            <a:r>
              <a:rPr lang="it-IT" dirty="0"/>
              <a:t> (in inglese, </a:t>
            </a:r>
            <a:r>
              <a:rPr lang="it-IT" b="1" dirty="0" err="1">
                <a:solidFill>
                  <a:schemeClr val="accent2"/>
                </a:solidFill>
              </a:rPr>
              <a:t>statement</a:t>
            </a:r>
            <a:r>
              <a:rPr lang="it-IT" dirty="0"/>
              <a:t>). Si divide in </a:t>
            </a:r>
            <a:r>
              <a:rPr lang="it-IT" b="1" dirty="0">
                <a:solidFill>
                  <a:schemeClr val="accent2"/>
                </a:solidFill>
              </a:rPr>
              <a:t>3 parti </a:t>
            </a:r>
            <a:r>
              <a:rPr lang="it-IT" dirty="0"/>
              <a:t>principali.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C9BFD9C-1D2F-463F-AC75-6E99B375BCDA}"/>
              </a:ext>
            </a:extLst>
          </p:cNvPr>
          <p:cNvSpPr/>
          <p:nvPr/>
        </p:nvSpPr>
        <p:spPr>
          <a:xfrm>
            <a:off x="2271376" y="2537518"/>
            <a:ext cx="4145142" cy="40318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40E797-2432-4A46-9620-86EF34574F42}"/>
              </a:ext>
            </a:extLst>
          </p:cNvPr>
          <p:cNvSpPr/>
          <p:nvPr/>
        </p:nvSpPr>
        <p:spPr>
          <a:xfrm>
            <a:off x="2271376" y="3062241"/>
            <a:ext cx="4155459" cy="1548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8EC93A6-20F1-4F5B-BC5F-6DE026993CFE}"/>
              </a:ext>
            </a:extLst>
          </p:cNvPr>
          <p:cNvSpPr/>
          <p:nvPr/>
        </p:nvSpPr>
        <p:spPr>
          <a:xfrm>
            <a:off x="2271376" y="5015419"/>
            <a:ext cx="4145142" cy="1548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FB285B-BF0B-4360-B920-4803A85FA95D}"/>
              </a:ext>
            </a:extLst>
          </p:cNvPr>
          <p:cNvSpPr txBox="1"/>
          <p:nvPr/>
        </p:nvSpPr>
        <p:spPr>
          <a:xfrm>
            <a:off x="2358793" y="2537518"/>
            <a:ext cx="36543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c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10;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 +1;</a:t>
            </a:r>
          </a:p>
          <a:p>
            <a:r>
              <a:rPr lang="it-IT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F71899B-3C13-47AA-ACF8-8A1B190C3002}"/>
              </a:ext>
            </a:extLst>
          </p:cNvPr>
          <p:cNvSpPr txBox="1">
            <a:spLocks/>
          </p:cNvSpPr>
          <p:nvPr/>
        </p:nvSpPr>
        <p:spPr>
          <a:xfrm>
            <a:off x="6847995" y="2537518"/>
            <a:ext cx="3330478" cy="53570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chemeClr val="bg1"/>
                </a:solidFill>
              </a:rPr>
              <a:t>Condizione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0D44FBE5-2B1B-4C0F-91A9-F4126B2C3A4F}"/>
              </a:ext>
            </a:extLst>
          </p:cNvPr>
          <p:cNvSpPr txBox="1">
            <a:spLocks/>
          </p:cNvSpPr>
          <p:nvPr/>
        </p:nvSpPr>
        <p:spPr>
          <a:xfrm>
            <a:off x="6825028" y="3568753"/>
            <a:ext cx="3330478" cy="535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b="1" dirty="0"/>
              <a:t>Istruzioni del ramo «vero»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0EE5E74-D546-4DAB-9B6F-A7C76A226B6B}"/>
              </a:ext>
            </a:extLst>
          </p:cNvPr>
          <p:cNvSpPr txBox="1">
            <a:spLocks/>
          </p:cNvSpPr>
          <p:nvPr/>
        </p:nvSpPr>
        <p:spPr>
          <a:xfrm>
            <a:off x="6847994" y="5552316"/>
            <a:ext cx="3330478" cy="535709"/>
          </a:xfrm>
          <a:prstGeom prst="rect">
            <a:avLst/>
          </a:prstGeom>
          <a:solidFill>
            <a:srgbClr val="4472C4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sz="2400" b="1" dirty="0">
                <a:solidFill>
                  <a:schemeClr val="bg1"/>
                </a:solidFill>
              </a:rPr>
              <a:t>Istruzioni del ramo «falso»</a:t>
            </a:r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B83D906C-1788-4377-999E-A4E95D277FDF}"/>
              </a:ext>
            </a:extLst>
          </p:cNvPr>
          <p:cNvSpPr/>
          <p:nvPr/>
        </p:nvSpPr>
        <p:spPr>
          <a:xfrm>
            <a:off x="6416518" y="2537518"/>
            <a:ext cx="344060" cy="51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D9F025C8-9E40-4FA5-A04B-44A7B8FB632B}"/>
              </a:ext>
            </a:extLst>
          </p:cNvPr>
          <p:cNvSpPr/>
          <p:nvPr/>
        </p:nvSpPr>
        <p:spPr>
          <a:xfrm>
            <a:off x="6411360" y="3073227"/>
            <a:ext cx="344060" cy="1548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F8BAD3F4-72CA-4E8F-9ACE-9A81677E5908}"/>
              </a:ext>
            </a:extLst>
          </p:cNvPr>
          <p:cNvSpPr/>
          <p:nvPr/>
        </p:nvSpPr>
        <p:spPr>
          <a:xfrm>
            <a:off x="6448946" y="5076190"/>
            <a:ext cx="344060" cy="1487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618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8068DE12-C0BD-4169-AA0B-B2EEE8F04ADD}"/>
</file>

<file path=customXml/itemProps2.xml><?xml version="1.0" encoding="utf-8"?>
<ds:datastoreItem xmlns:ds="http://schemas.openxmlformats.org/officeDocument/2006/customXml" ds:itemID="{F84B2207-D9D7-490B-B5D8-4A5A7CACD25A}"/>
</file>

<file path=customXml/itemProps3.xml><?xml version="1.0" encoding="utf-8"?>
<ds:datastoreItem xmlns:ds="http://schemas.openxmlformats.org/officeDocument/2006/customXml" ds:itemID="{0871677C-1E55-40C8-A7DD-F1E0790FA1AF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4383</TotalTime>
  <Words>3163</Words>
  <Application>Microsoft Office PowerPoint</Application>
  <PresentationFormat>Widescreen</PresentationFormat>
  <Paragraphs>494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Corbel Light</vt:lpstr>
      <vt:lpstr>Courier New</vt:lpstr>
      <vt:lpstr>Mangal</vt:lpstr>
      <vt:lpstr>Wingdings</vt:lpstr>
      <vt:lpstr>Tema_Bartoli</vt:lpstr>
      <vt:lpstr>Programmazione C</vt:lpstr>
      <vt:lpstr>Decidere da che parte andare</vt:lpstr>
      <vt:lpstr>La selezione</vt:lpstr>
      <vt:lpstr>Selezione e condizioni</vt:lpstr>
      <vt:lpstr>Qual è l’output dell’algoritmo?</vt:lpstr>
      <vt:lpstr>Qual è l’output dell’algoritmo?</vt:lpstr>
      <vt:lpstr>La selezione</vt:lpstr>
      <vt:lpstr>La selezione in C++</vt:lpstr>
      <vt:lpstr>Il costrutto if-else</vt:lpstr>
      <vt:lpstr>I rami vero e falso</vt:lpstr>
      <vt:lpstr>La condizione</vt:lpstr>
      <vt:lpstr>La condizione</vt:lpstr>
      <vt:lpstr>Dopo l’if-else…</vt:lpstr>
      <vt:lpstr>Traduzione</vt:lpstr>
      <vt:lpstr>Traduzione</vt:lpstr>
      <vt:lpstr>La condizione e i tipi</vt:lpstr>
      <vt:lpstr>Quiz a 3 domande</vt:lpstr>
      <vt:lpstr>Quiz a 3 domande - tecnico</vt:lpstr>
      <vt:lpstr>La selezione</vt:lpstr>
      <vt:lpstr>Rami vuoti</vt:lpstr>
      <vt:lpstr>Ramo «falso» vuoto</vt:lpstr>
      <vt:lpstr>Ramo «falso» vuoto</vt:lpstr>
      <vt:lpstr>Ramo «falso» vuoto - soluzione </vt:lpstr>
      <vt:lpstr>Ramo «vero» vuoto</vt:lpstr>
      <vt:lpstr>Ramo «vero» vuoto</vt:lpstr>
      <vt:lpstr>Ramo «vero» vuoto - soluzione </vt:lpstr>
      <vt:lpstr>Condizioni invertite</vt:lpstr>
      <vt:lpstr>If annidati</vt:lpstr>
      <vt:lpstr>La condizione e i tipi</vt:lpstr>
      <vt:lpstr>Calcolatrice semplice (1)</vt:lpstr>
      <vt:lpstr>Calcolatrice semplice (2)</vt:lpstr>
      <vt:lpstr>Selezione multipla</vt:lpstr>
      <vt:lpstr>Selezione multipla</vt:lpstr>
      <vt:lpstr>Selezione multipla</vt:lpstr>
      <vt:lpstr>La selezione</vt:lpstr>
      <vt:lpstr>Gli operatori logici</vt:lpstr>
      <vt:lpstr>Operazioni con le condizioni</vt:lpstr>
      <vt:lpstr>Operatore logico NOT</vt:lpstr>
      <vt:lpstr>Tabella di verità</vt:lpstr>
      <vt:lpstr>Condizioni composte</vt:lpstr>
      <vt:lpstr>Operatore logico AND</vt:lpstr>
      <vt:lpstr>Tabella di verità</vt:lpstr>
      <vt:lpstr>Operatore logico OR</vt:lpstr>
      <vt:lpstr>Tabella di verità</vt:lpstr>
      <vt:lpstr>Inversione di condizioni unite</vt:lpstr>
      <vt:lpstr>Precedenze degli operatori</vt:lpstr>
      <vt:lpstr>Età ingannevole</vt:lpstr>
      <vt:lpstr>Cappello parlante</vt:lpstr>
      <vt:lpstr>Tris - victory</vt:lpstr>
      <vt:lpstr>Tris – victory - Tecnicamente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2022-01-27T09:41:22Z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