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Helvetica Neue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8C0774-0FBF-4B88-A3DE-04456F453C6B}">
  <a:tblStyle styleId="{318C0774-0FBF-4B88-A3DE-04456F453C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948e01b1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948e01b1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948e01b1b_0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948e01b1b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48e01b1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948e01b1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948e01b1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948e01b1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96c5ef0d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96c5ef0d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6c5ef0d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6c5ef0d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6c5ef0d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96c5ef0d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735537f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735537f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Office Queue Management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Team P10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254075" y="996800"/>
            <a:ext cx="16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Alessandro Morelli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P10 team members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2390650"/>
            <a:ext cx="3127500" cy="26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Basilico Michele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Chimirri Armando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Damino Desirè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Frolli Andrea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Morelli Alessandro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Romano Gabriele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Sarpa Amedeo 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125" y="1264950"/>
            <a:ext cx="5268101" cy="237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5"/>
          <p:cNvGraphicFramePr/>
          <p:nvPr/>
        </p:nvGraphicFramePr>
        <p:xfrm>
          <a:off x="158175" y="106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{318C0774-0FBF-4B88-A3DE-04456F453C6B}</a:tableStyleId>
              </a:tblPr>
              <a:tblGrid>
                <a:gridCol w="8860050"/>
              </a:tblGrid>
              <a:tr h="51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2000">
                          <a:solidFill>
                            <a:schemeClr val="lt1"/>
                          </a:solidFill>
                        </a:rPr>
                        <a:t>Stories</a:t>
                      </a:r>
                      <a:r>
                        <a:rPr lang="it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85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customer</a:t>
                      </a:r>
                      <a:b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</a:br>
                      <a: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 want to select a type of service</a:t>
                      </a:r>
                      <a:b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</a:br>
                      <a: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 that I can receive a ticket to be served.</a:t>
                      </a:r>
                      <a:endParaRPr sz="9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Story points : 5</a:t>
                      </a:r>
                      <a:endParaRPr sz="9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9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an officer</a:t>
                      </a:r>
                      <a:endParaRPr sz="9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 want to call the next client</a:t>
                      </a:r>
                      <a:endParaRPr sz="9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 that I can serve him.</a:t>
                      </a:r>
                      <a:endParaRPr sz="9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Story points : 8</a:t>
                      </a:r>
                      <a:endParaRPr sz="9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942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customer</a:t>
                      </a:r>
                      <a:b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</a:br>
                      <a: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 want to see the estimated waiting time</a:t>
                      </a:r>
                      <a:b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</a:br>
                      <a: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 that I know when I could be served.</a:t>
                      </a:r>
                      <a:b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</a:br>
                      <a: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Story points : 2</a:t>
                      </a:r>
                      <a:endParaRPr sz="9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71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customer I want to check queues changes</a:t>
                      </a:r>
                      <a:b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</a:br>
                      <a: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 that I can know queue length related to my requested service.</a:t>
                      </a:r>
                      <a:endParaRPr sz="9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Story points : 5</a:t>
                      </a:r>
                      <a:endParaRPr sz="9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942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customer</a:t>
                      </a:r>
                      <a:b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</a:br>
                      <a: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 want to check the main display</a:t>
                      </a:r>
                      <a:b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</a:br>
                      <a: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 that I can see the called number.</a:t>
                      </a:r>
                      <a:b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</a:br>
                      <a:r>
                        <a:rPr lang="it" sz="900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Story points : 3</a:t>
                      </a:r>
                      <a:endParaRPr sz="900"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3900" y="616900"/>
            <a:ext cx="877499" cy="87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3900" y="1548475"/>
            <a:ext cx="877499" cy="87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3900" y="2480050"/>
            <a:ext cx="877499" cy="87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3900" y="4138900"/>
            <a:ext cx="877499" cy="87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1975" y="3357550"/>
            <a:ext cx="781350" cy="7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6"/>
          <p:cNvGraphicFramePr/>
          <p:nvPr/>
        </p:nvGraphicFramePr>
        <p:xfrm>
          <a:off x="416575" y="5476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{318C0774-0FBF-4B88-A3DE-04456F453C6B}</a:tableStyleId>
              </a:tblPr>
              <a:tblGrid>
                <a:gridCol w="8310850"/>
              </a:tblGrid>
              <a:tr h="108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BBBBBB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2000">
                          <a:solidFill>
                            <a:schemeClr val="lt1"/>
                          </a:solidFill>
                        </a:rPr>
                        <a:t>Stories out of the Sprint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134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manager</a:t>
                      </a:r>
                      <a:endParaRPr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 want to query the system</a:t>
                      </a:r>
                      <a:endParaRPr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 that I can see the statistics.</a:t>
                      </a:r>
                      <a:endParaRPr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Story points : 8</a:t>
                      </a:r>
                      <a:endParaRPr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</a:tr>
              <a:tr h="134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a manager</a:t>
                      </a:r>
                      <a:endParaRPr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 want to configure the system.</a:t>
                      </a:r>
                      <a:endParaRPr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Story points : 13</a:t>
                      </a:r>
                      <a:endParaRPr>
                        <a:solidFill>
                          <a:schemeClr val="accent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89" name="Google Shape;89;p16"/>
          <p:cNvCxnSpPr/>
          <p:nvPr/>
        </p:nvCxnSpPr>
        <p:spPr>
          <a:xfrm>
            <a:off x="248875" y="276525"/>
            <a:ext cx="8775300" cy="47472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 flipH="1">
            <a:off x="239625" y="230450"/>
            <a:ext cx="8508000" cy="4784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4521400"/>
            <a:ext cx="850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Helvetica Neue"/>
                <a:ea typeface="Helvetica Neue"/>
                <a:cs typeface="Helvetica Neue"/>
                <a:sym typeface="Helvetica Neue"/>
              </a:rPr>
              <a:t>As a customer I want to select a type of service, so that I can receive a ticket to be served.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00" y="0"/>
            <a:ext cx="8839176" cy="421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it" sz="1400">
                <a:latin typeface="Helvetica Neue"/>
                <a:ea typeface="Helvetica Neue"/>
                <a:cs typeface="Helvetica Neue"/>
                <a:sym typeface="Helvetica Neue"/>
              </a:rPr>
              <a:t>As a customer I want to see the estimated waiting time, so that I know when I could be served.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199" cy="4184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Helvetica Neue"/>
                <a:ea typeface="Helvetica Neue"/>
                <a:cs typeface="Helvetica Neue"/>
                <a:sym typeface="Helvetica Neue"/>
              </a:rPr>
              <a:t>As an officer I want to call the next client, so that I can serve him.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0" cy="418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latin typeface="Helvetica Neue"/>
                <a:ea typeface="Helvetica Neue"/>
                <a:cs typeface="Helvetica Neue"/>
                <a:sym typeface="Helvetica Neue"/>
              </a:rPr>
              <a:t>As an officer I want to call the next client, so that I can serve him.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46225"/>
            <a:ext cx="571500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