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146847057" r:id="rId8"/>
    <p:sldId id="2146847056" r:id="rId9"/>
    <p:sldId id="2146847059" r:id="rId10"/>
    <p:sldId id="2146847058" r:id="rId11"/>
    <p:sldId id="265" r:id="rId12"/>
    <p:sldId id="266" r:id="rId13"/>
    <p:sldId id="2146847060" r:id="rId14"/>
    <p:sldId id="2146847061" r:id="rId15"/>
    <p:sldId id="267" r:id="rId16"/>
    <p:sldId id="2146847062" r:id="rId17"/>
    <p:sldId id="268" r:id="rId18"/>
    <p:sldId id="2146847055"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60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dirty="0"/>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dirty="0"/>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dirty="0"/>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dirty="0"/>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dirty="0"/>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dirty="0"/>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tx1"/>
                </a:solidFill>
                <a:latin typeface="Arial" panose="020B0604020202020204" pitchFamily="34" charset="0"/>
                <a:cs typeface="Arial" panose="020B0604020202020204" pitchFamily="34" charset="0"/>
              </a:rPr>
              <a:t>KEY LOGGERS</a:t>
            </a:r>
            <a:endParaRPr lang="en-US" b="1" dirty="0">
              <a:solidFill>
                <a:schemeClr val="tx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003229" y="3538615"/>
            <a:ext cx="7980183" cy="2246769"/>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r>
              <a:rPr lang="en-US" sz="2000" b="1" dirty="0" smtClean="0">
                <a:solidFill>
                  <a:schemeClr val="bg1"/>
                </a:solidFill>
                <a:latin typeface="Arial"/>
                <a:cs typeface="Arial"/>
              </a:rPr>
              <a:t>  N.Ameera</a:t>
            </a:r>
          </a:p>
          <a:p>
            <a:r>
              <a:rPr lang="en-US" sz="2000" b="1" dirty="0" smtClean="0">
                <a:solidFill>
                  <a:schemeClr val="bg1"/>
                </a:solidFill>
                <a:latin typeface="Arial"/>
                <a:cs typeface="Arial"/>
              </a:rPr>
              <a:t>  Sri Bharathi Engineering College for Women, Pudukkottai</a:t>
            </a:r>
          </a:p>
          <a:p>
            <a:r>
              <a:rPr lang="en-US" sz="2000" b="1" dirty="0" smtClean="0">
                <a:solidFill>
                  <a:schemeClr val="bg1"/>
                </a:solidFill>
                <a:latin typeface="Arial"/>
                <a:cs typeface="Arial"/>
              </a:rPr>
              <a:t>  </a:t>
            </a:r>
            <a:r>
              <a:rPr lang="en-US" sz="2000" b="1" dirty="0" smtClean="0">
                <a:solidFill>
                  <a:schemeClr val="bg1"/>
                </a:solidFill>
                <a:latin typeface="Arial"/>
                <a:cs typeface="Arial"/>
              </a:rPr>
              <a:t>CSE</a:t>
            </a:r>
          </a:p>
          <a:p>
            <a:r>
              <a:rPr lang="en-US" sz="2000" b="1" dirty="0" smtClean="0">
                <a:solidFill>
                  <a:schemeClr val="bg1"/>
                </a:solidFill>
                <a:latin typeface="Arial"/>
                <a:cs typeface="Arial"/>
              </a:rPr>
              <a:t>Username:au912621104002</a:t>
            </a:r>
          </a:p>
          <a:p>
            <a:r>
              <a:rPr lang="en-US" sz="2000" b="1" dirty="0" smtClean="0">
                <a:solidFill>
                  <a:schemeClr val="bg1"/>
                </a:solidFill>
                <a:latin typeface="Arial"/>
                <a:cs typeface="Arial"/>
              </a:rPr>
              <a:t>Naanmudhalvan</a:t>
            </a:r>
            <a:r>
              <a:rPr lang="en-US" sz="2000" b="1" dirty="0" smtClean="0">
                <a:solidFill>
                  <a:schemeClr val="bg1"/>
                </a:solidFill>
                <a:latin typeface="Arial"/>
                <a:cs typeface="Arial"/>
              </a:rPr>
              <a:t> id:6950C75A4D0162299CB461A3F131020C</a:t>
            </a:r>
            <a:endParaRPr lang="en-US" sz="2000" b="1" dirty="0" smtClean="0">
              <a:solidFill>
                <a:schemeClr val="bg1"/>
              </a:solidFill>
              <a:latin typeface="Arial"/>
              <a:cs typeface="Arial"/>
            </a:endParaRPr>
          </a:p>
          <a:p>
            <a:r>
              <a:rPr lang="en-US" sz="2000" b="1" dirty="0" smtClean="0">
                <a:solidFill>
                  <a:schemeClr val="accent1">
                    <a:lumMod val="75000"/>
                  </a:schemeClr>
                </a:solidFill>
                <a:latin typeface="Arial"/>
                <a:cs typeface="Arial"/>
              </a:rPr>
              <a:t>   </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1950" y="856357"/>
            <a:ext cx="11296650" cy="5632311"/>
          </a:xfrm>
          <a:prstGeom prst="rect">
            <a:avLst/>
          </a:prstGeom>
          <a:noFill/>
        </p:spPr>
        <p:txBody>
          <a:bodyPr wrap="square" rtlCol="0">
            <a:spAutoFit/>
          </a:bodyPr>
          <a:lstStyle/>
          <a:p>
            <a:r>
              <a:rPr lang="en-US" sz="2400" b="1" dirty="0" smtClean="0">
                <a:latin typeface="Calibri" pitchFamily="34" charset="0"/>
                <a:cs typeface="Calibri" pitchFamily="34" charset="0"/>
              </a:rPr>
              <a:t>Training Process:</a:t>
            </a:r>
          </a:p>
          <a:p>
            <a:r>
              <a:rPr lang="en-US" sz="2400" dirty="0" smtClean="0">
                <a:latin typeface="Calibri" pitchFamily="34" charset="0"/>
                <a:cs typeface="Calibri" pitchFamily="34" charset="0"/>
              </a:rPr>
              <a:t>1. Gathering a comprehensive dataset encompassing both typical user behavior and identified instances of keylogger activity.</a:t>
            </a:r>
          </a:p>
          <a:p>
            <a:r>
              <a:rPr lang="en-US" sz="2400" dirty="0" smtClean="0">
                <a:latin typeface="Calibri" pitchFamily="34" charset="0"/>
                <a:cs typeface="Calibri" pitchFamily="34" charset="0"/>
              </a:rPr>
              <a:t>2. Extracting pertinent features from the amassed dataset.</a:t>
            </a:r>
          </a:p>
          <a:p>
            <a:r>
              <a:rPr lang="en-US" sz="2400" dirty="0" smtClean="0">
                <a:latin typeface="Calibri" pitchFamily="34" charset="0"/>
                <a:cs typeface="Calibri" pitchFamily="34" charset="0"/>
              </a:rPr>
              <a:t>3. Employing supervised learning methodologies to train a behavior-based anomaly detection model.</a:t>
            </a:r>
          </a:p>
          <a:p>
            <a:r>
              <a:rPr lang="en-US" sz="2400" dirty="0" smtClean="0">
                <a:latin typeface="Calibri" pitchFamily="34" charset="0"/>
                <a:cs typeface="Calibri" pitchFamily="34" charset="0"/>
              </a:rPr>
              <a:t>4. Conducting thorough validation and refinement processes to enhance the model's efficacy.</a:t>
            </a:r>
          </a:p>
          <a:p>
            <a:r>
              <a:rPr lang="en-US" sz="2400" dirty="0" smtClean="0">
                <a:latin typeface="Calibri" pitchFamily="34" charset="0"/>
                <a:cs typeface="Calibri" pitchFamily="34" charset="0"/>
              </a:rPr>
              <a:t>5. Seamless integration and deployment of the model into current cybersecurity infrastructures to enable continuous real-time monitoring and proactive response capabilities.</a:t>
            </a:r>
            <a:endParaRPr lang="en-US" sz="2400" dirty="0" smtClean="0">
              <a:latin typeface="Calibri" pitchFamily="34" charset="0"/>
              <a:cs typeface="Calibri" pitchFamily="34" charset="0"/>
            </a:endParaRPr>
          </a:p>
          <a:p>
            <a:r>
              <a:rPr lang="en-US" sz="2400" b="1" dirty="0" smtClean="0"/>
              <a:t>  </a:t>
            </a:r>
          </a:p>
          <a:p>
            <a:r>
              <a:rPr lang="en-US" sz="2400" b="1" dirty="0" smtClean="0"/>
              <a:t>Prediction </a:t>
            </a:r>
            <a:r>
              <a:rPr lang="en-US" sz="2400" b="1" dirty="0" smtClean="0"/>
              <a:t>Process:</a:t>
            </a:r>
          </a:p>
          <a:p>
            <a:endParaRPr lang="en-US" sz="2400" b="1" dirty="0" smtClean="0">
              <a:latin typeface="Calibri" pitchFamily="34" charset="0"/>
              <a:cs typeface="Calibri" pitchFamily="34" charset="0"/>
            </a:endParaRPr>
          </a:p>
          <a:p>
            <a:endParaRPr lang="en-US" sz="2400" dirty="0">
              <a:latin typeface="Calibri" pitchFamily="34" charset="0"/>
              <a:cs typeface="Calibri" pitchFamily="34" charset="0"/>
            </a:endParaRPr>
          </a:p>
        </p:txBody>
      </p:sp>
      <p:sp>
        <p:nvSpPr>
          <p:cNvPr id="4" name="Rectangle 3"/>
          <p:cNvSpPr/>
          <p:nvPr/>
        </p:nvSpPr>
        <p:spPr>
          <a:xfrm>
            <a:off x="685800" y="5753100"/>
            <a:ext cx="8401050" cy="1015663"/>
          </a:xfrm>
          <a:prstGeom prst="rect">
            <a:avLst/>
          </a:prstGeom>
        </p:spPr>
        <p:txBody>
          <a:bodyPr wrap="square">
            <a:spAutoFit/>
          </a:bodyPr>
          <a:lstStyle/>
          <a:p>
            <a:r>
              <a:rPr lang="en-US" sz="2000" dirty="0" smtClean="0"/>
              <a:t>1. Continuous monitoring of system and user behavior in real-time.</a:t>
            </a:r>
          </a:p>
          <a:p>
            <a:r>
              <a:rPr lang="en-US" sz="2000" dirty="0" smtClean="0"/>
              <a:t>2. Identification and extraction of pertinent features from the monitored data.</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850" y="1238250"/>
            <a:ext cx="10420350" cy="2308324"/>
          </a:xfrm>
          <a:prstGeom prst="rect">
            <a:avLst/>
          </a:prstGeom>
          <a:noFill/>
        </p:spPr>
        <p:txBody>
          <a:bodyPr wrap="square" rtlCol="0">
            <a:spAutoFit/>
          </a:bodyPr>
          <a:lstStyle/>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p:txBody>
      </p:sp>
      <p:sp>
        <p:nvSpPr>
          <p:cNvPr id="3" name="Rectangle 2"/>
          <p:cNvSpPr/>
          <p:nvPr/>
        </p:nvSpPr>
        <p:spPr>
          <a:xfrm>
            <a:off x="323850" y="1028701"/>
            <a:ext cx="8648700" cy="2246769"/>
          </a:xfrm>
          <a:prstGeom prst="rect">
            <a:avLst/>
          </a:prstGeom>
        </p:spPr>
        <p:txBody>
          <a:bodyPr wrap="square">
            <a:spAutoFit/>
          </a:bodyPr>
          <a:lstStyle/>
          <a:p>
            <a:r>
              <a:rPr lang="en-US" sz="2000" dirty="0" smtClean="0"/>
              <a:t>3. Application of behavior-based anomaly detection algorithms to detect aberrant patterns signaling potential keylogger activity.</a:t>
            </a:r>
          </a:p>
          <a:p>
            <a:r>
              <a:rPr lang="en-US" sz="2000" dirty="0" smtClean="0"/>
              <a:t>4. Prompt generation of alerts upon detection of suspicious behavior.</a:t>
            </a:r>
          </a:p>
          <a:p>
            <a:r>
              <a:rPr lang="en-US" sz="2000" dirty="0" smtClean="0"/>
              <a:t>5. Implementation of response protocols aimed at mitigating the identified keylogger threat.</a:t>
            </a:r>
          </a:p>
          <a:p>
            <a:r>
              <a:rPr lang="en-US" sz="2000" dirty="0" smtClean="0"/>
              <a:t>6. Integration of insights from response actions to refine and enhance detection and mitigation strategies.</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a:xfrm>
            <a:off x="543092" y="1416326"/>
            <a:ext cx="11029615" cy="4673324"/>
          </a:xfrm>
        </p:spPr>
        <p:txBody>
          <a:bodyPr>
            <a:normAutofit lnSpcReduction="10000"/>
          </a:bodyPr>
          <a:lstStyle/>
          <a:p>
            <a:pPr marL="0" indent="0">
              <a:buNone/>
            </a:pPr>
            <a:r>
              <a:rPr lang="en-US" sz="2400" dirty="0" smtClean="0">
                <a:solidFill>
                  <a:schemeClr val="tx1"/>
                </a:solidFill>
                <a:latin typeface="Calibri" pitchFamily="34" charset="0"/>
                <a:cs typeface="Calibri" pitchFamily="34" charset="0"/>
              </a:rPr>
              <a:t>Implementing the outlined approach yields a resilient system adept at swiftly detecting and neutralizing keylogger threats in real-time. Through continuous monitoring of both system and user behavior, coupled with feature extraction and utilization of behavior-based anomaly detection algorithms, the system excels in pinpointing abnormal patterns associated with keylogger activity with exceptional precision.</a:t>
            </a:r>
          </a:p>
          <a:p>
            <a:pPr marL="0" indent="0">
              <a:buNone/>
            </a:pPr>
            <a:endParaRPr lang="en-US" sz="2400" dirty="0" smtClean="0">
              <a:solidFill>
                <a:schemeClr val="tx1"/>
              </a:solidFill>
              <a:latin typeface="Calibri" pitchFamily="34" charset="0"/>
              <a:cs typeface="Calibri" pitchFamily="34" charset="0"/>
            </a:endParaRPr>
          </a:p>
          <a:p>
            <a:pPr marL="0" indent="0">
              <a:buNone/>
            </a:pPr>
            <a:r>
              <a:rPr lang="en-US" sz="2400" dirty="0" smtClean="0">
                <a:solidFill>
                  <a:schemeClr val="tx1"/>
                </a:solidFill>
                <a:latin typeface="Calibri" pitchFamily="34" charset="0"/>
                <a:cs typeface="Calibri" pitchFamily="34" charset="0"/>
              </a:rPr>
              <a:t>Consequently, organizations can promptly counter identified threats, thereby mitigating the potential risks of data breaches, financial loss, and privacy infringements linked to keyloggers. Moreover, by integrating feedback garnered from response actions, the system continually enhances its detection and mitigation strategies, bolstering overall cybersecurity resilience.</a:t>
            </a:r>
            <a:endParaRPr lang="en-IN" sz="2400" dirty="0">
              <a:solidFill>
                <a:schemeClr val="tx1"/>
              </a:solidFill>
              <a:latin typeface="Calibri" pitchFamily="34" charset="0"/>
              <a:cs typeface="Calibri" pitchFamily="34" charset="0"/>
            </a:endParaRPr>
          </a:p>
        </p:txBody>
      </p:sp>
    </p:spTree>
    <p:extLst>
      <p:ext uri="{BB962C8B-B14F-4D97-AF65-F5344CB8AC3E}">
        <p14:creationId xmlns=""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504950" y="2986088"/>
            <a:ext cx="9603562" cy="1871662"/>
          </a:xfrm>
          <a:prstGeom prst="rect">
            <a:avLst/>
          </a:prstGeom>
          <a:noFill/>
          <a:ln w="9525">
            <a:noFill/>
            <a:miter lim="800000"/>
            <a:headEnd/>
            <a:tailEnd/>
          </a:ln>
          <a:effectLst/>
        </p:spPr>
      </p:pic>
      <p:sp>
        <p:nvSpPr>
          <p:cNvPr id="3" name="TextBox 2"/>
          <p:cNvSpPr txBox="1"/>
          <p:nvPr/>
        </p:nvSpPr>
        <p:spPr>
          <a:xfrm>
            <a:off x="1466850" y="1428750"/>
            <a:ext cx="2099549" cy="707886"/>
          </a:xfrm>
          <a:prstGeom prst="rect">
            <a:avLst/>
          </a:prstGeom>
          <a:noFill/>
        </p:spPr>
        <p:txBody>
          <a:bodyPr wrap="none" rtlCol="0">
            <a:spAutoFit/>
          </a:bodyPr>
          <a:lstStyle/>
          <a:p>
            <a:r>
              <a:rPr lang="en-US" sz="4000" b="1" dirty="0" smtClean="0">
                <a:solidFill>
                  <a:schemeClr val="accent1"/>
                </a:solidFill>
                <a:latin typeface="Calibri" pitchFamily="34" charset="0"/>
                <a:cs typeface="Calibri" pitchFamily="34" charset="0"/>
              </a:rPr>
              <a:t>OUTPUT:</a:t>
            </a:r>
            <a:endParaRPr lang="en-US" sz="4000" b="1" dirty="0">
              <a:solidFill>
                <a:schemeClr val="accent1"/>
              </a:solidFill>
              <a:latin typeface="Calibri" pitchFamily="34" charset="0"/>
              <a:cs typeface="Calibr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619292" y="1568726"/>
            <a:ext cx="11029615" cy="4673324"/>
          </a:xfrm>
        </p:spPr>
        <p:txBody>
          <a:bodyPr>
            <a:noAutofit/>
          </a:bodyPr>
          <a:lstStyle/>
          <a:p>
            <a:pPr marL="305435" indent="-305435"/>
            <a:r>
              <a:rPr lang="en-US" sz="2400" dirty="0" smtClean="0">
                <a:latin typeface="Calibri" pitchFamily="34" charset="0"/>
                <a:cs typeface="Calibri" pitchFamily="34" charset="0"/>
              </a:rPr>
              <a:t>In summary, addressing the threat of keyloggers demands a multifaceted approach that integrates preventive measures, such as antivirus software and stringent security policies, alongside proactive detection and response strategies. Through the utilization of behavior-based anomaly detection algorithms and real-time monitoring, organizations can adeptly identify and neutralize keylogger activity, thereby reducing the likelihood of data breaches and other cybersecurity breaches.</a:t>
            </a:r>
          </a:p>
          <a:p>
            <a:pPr marL="305435" indent="-305435"/>
            <a:endParaRPr lang="en-US" sz="2400" dirty="0" smtClean="0">
              <a:latin typeface="Calibri" pitchFamily="34" charset="0"/>
              <a:cs typeface="Calibri" pitchFamily="34" charset="0"/>
            </a:endParaRPr>
          </a:p>
          <a:p>
            <a:pPr marL="305435" indent="-305435"/>
            <a:r>
              <a:rPr lang="en-US" sz="2400" dirty="0" smtClean="0">
                <a:latin typeface="Calibri" pitchFamily="34" charset="0"/>
                <a:cs typeface="Calibri" pitchFamily="34" charset="0"/>
              </a:rPr>
              <a:t>Moreover, ongoing refinement facilitated by feedback analysis ensures that detection and mitigation tactics remain effective against evolving threats. Ultimately, by adopting the outlined approach, both individuals and organizations can bolster their cybersecurity defenses and safeguard sensitive information against the pervasive threat posed by keyloggers.</a:t>
            </a:r>
            <a:endParaRPr lang="en-IN" sz="2400" dirty="0">
              <a:latin typeface="Calibri" pitchFamily="34" charset="0"/>
              <a:cs typeface="Calibri" pitchFamily="34" charset="0"/>
            </a:endParaRPr>
          </a:p>
        </p:txBody>
      </p:sp>
    </p:spTree>
    <p:extLst>
      <p:ext uri="{BB962C8B-B14F-4D97-AF65-F5344CB8AC3E}">
        <p14:creationId xmlns=""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342900" y="1663976"/>
            <a:ext cx="11115507" cy="450574"/>
          </a:xfrm>
        </p:spPr>
        <p:txBody>
          <a:bodyPr>
            <a:noAutofit/>
          </a:bodyPr>
          <a:lstStyle/>
          <a:p>
            <a:pPr marL="305435" indent="-305435">
              <a:buNone/>
            </a:pPr>
            <a:r>
              <a:rPr lang="en-US" sz="2400" b="1" dirty="0" smtClean="0">
                <a:solidFill>
                  <a:schemeClr val="tx1"/>
                </a:solidFill>
                <a:latin typeface="Calibri" pitchFamily="34" charset="0"/>
                <a:cs typeface="Calibri" pitchFamily="34" charset="0"/>
              </a:rPr>
              <a:t>The future for combating key loggers and enhancing cybersecurity includes</a:t>
            </a:r>
            <a:endParaRPr lang="en-US" sz="2400" b="1" dirty="0" smtClean="0">
              <a:solidFill>
                <a:schemeClr val="tx1"/>
              </a:solidFill>
              <a:latin typeface="Calibri" pitchFamily="34" charset="0"/>
              <a:cs typeface="Calibri" pitchFamily="34" charset="0"/>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571500" y="2171700"/>
            <a:ext cx="9410700" cy="4401205"/>
          </a:xfrm>
          <a:prstGeom prst="rect">
            <a:avLst/>
          </a:prstGeom>
        </p:spPr>
        <p:txBody>
          <a:bodyPr wrap="square">
            <a:spAutoFit/>
          </a:bodyPr>
          <a:lstStyle/>
          <a:p>
            <a:r>
              <a:rPr lang="en-US" sz="2000" dirty="0" smtClean="0"/>
              <a:t>1. Harnessing the latest in machine learning and artificial intelligence to bolster detection capabilities.</a:t>
            </a:r>
          </a:p>
          <a:p>
            <a:r>
              <a:rPr lang="en-US" sz="2000" dirty="0" smtClean="0"/>
              <a:t>2. Incorporating behavioral biometrics into authentication processes for enhanced security.</a:t>
            </a:r>
          </a:p>
          <a:p>
            <a:r>
              <a:rPr lang="en-US" sz="2000" dirty="0" smtClean="0"/>
              <a:t>3. Embracing cutting-edge innovations in endpoint security solutions to fortify defenses.</a:t>
            </a:r>
          </a:p>
          <a:p>
            <a:r>
              <a:rPr lang="en-US" sz="2000" dirty="0" smtClean="0"/>
              <a:t>4. Fostering collaboration and information exchange to strengthen threat intelligence efforts.</a:t>
            </a:r>
          </a:p>
          <a:p>
            <a:r>
              <a:rPr lang="en-US" sz="2000" dirty="0" smtClean="0"/>
              <a:t>5. Safeguarding Internet of Things (IoT) ecosystems from keylogger threats through robust security measures.</a:t>
            </a:r>
          </a:p>
          <a:p>
            <a:r>
              <a:rPr lang="en-US" sz="2000" dirty="0" smtClean="0"/>
              <a:t>6. Implementing user education and awareness campaigns to mitigate risks associated with keyloggers.</a:t>
            </a:r>
          </a:p>
          <a:p>
            <a:r>
              <a:rPr lang="en-US" sz="2000" dirty="0" smtClean="0"/>
              <a:t>7. Establishing regulatory frameworks and industry standards to ensure comprehensive cybersecurity practices.</a:t>
            </a:r>
            <a:endParaRPr lang="en-US" sz="2000" dirty="0"/>
          </a:p>
        </p:txBody>
      </p:sp>
    </p:spTree>
    <p:extLst>
      <p:ext uri="{BB962C8B-B14F-4D97-AF65-F5344CB8AC3E}">
        <p14:creationId xmlns=""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4000" b="1" dirty="0">
                <a:solidFill>
                  <a:srgbClr val="002060"/>
                </a:solidFill>
                <a:latin typeface="Calibri" pitchFamily="34" charset="0"/>
                <a:cs typeface="Calibri"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400" b="1" dirty="0">
                <a:solidFill>
                  <a:schemeClr val="tx1"/>
                </a:solidFill>
                <a:latin typeface="Calibri" pitchFamily="34" charset="0"/>
                <a:ea typeface="+mn-lt"/>
                <a:cs typeface="Calibri" pitchFamily="34" charset="0"/>
              </a:rPr>
              <a:t>Problem </a:t>
            </a:r>
            <a:r>
              <a:rPr lang="en-US" sz="2400" b="1" dirty="0" smtClean="0">
                <a:solidFill>
                  <a:schemeClr val="tx1"/>
                </a:solidFill>
                <a:latin typeface="Calibri" pitchFamily="34" charset="0"/>
                <a:ea typeface="+mn-lt"/>
                <a:cs typeface="Calibri" pitchFamily="34" charset="0"/>
              </a:rPr>
              <a:t>Statement</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Proposed System/Solution</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System Development </a:t>
            </a:r>
            <a:r>
              <a:rPr lang="en-US" sz="2400" b="1" dirty="0" smtClean="0">
                <a:solidFill>
                  <a:schemeClr val="tx1"/>
                </a:solidFill>
                <a:latin typeface="Calibri" pitchFamily="34" charset="0"/>
                <a:ea typeface="+mn-lt"/>
                <a:cs typeface="Calibri" pitchFamily="34" charset="0"/>
              </a:rPr>
              <a:t>Approach</a:t>
            </a:r>
            <a:endParaRPr lang="en-US" sz="2400" dirty="0">
              <a:solidFill>
                <a:schemeClr val="tx1"/>
              </a:solidFill>
              <a:latin typeface="Calibri" pitchFamily="34" charset="0"/>
              <a:ea typeface="+mn-lt"/>
              <a:cs typeface="Calibri" pitchFamily="34" charset="0"/>
            </a:endParaRPr>
          </a:p>
          <a:p>
            <a:pPr marL="305435" indent="-305435"/>
            <a:r>
              <a:rPr lang="en-US" sz="2400" b="1" dirty="0">
                <a:solidFill>
                  <a:schemeClr val="tx1"/>
                </a:solidFill>
                <a:latin typeface="Calibri" pitchFamily="34" charset="0"/>
                <a:ea typeface="+mn-lt"/>
                <a:cs typeface="Calibri" pitchFamily="34" charset="0"/>
              </a:rPr>
              <a:t>Algorithm &amp; Deployment  </a:t>
            </a:r>
            <a:endParaRPr lang="en-US" sz="2400" dirty="0">
              <a:solidFill>
                <a:schemeClr val="tx1"/>
              </a:solidFill>
              <a:latin typeface="Calibri" pitchFamily="34" charset="0"/>
              <a:cs typeface="Calibri" pitchFamily="34" charset="0"/>
            </a:endParaRPr>
          </a:p>
          <a:p>
            <a:pPr marL="305435" indent="-305435"/>
            <a:r>
              <a:rPr lang="en-US" sz="2400" b="1" dirty="0" smtClean="0">
                <a:solidFill>
                  <a:schemeClr val="tx1"/>
                </a:solidFill>
                <a:latin typeface="Calibri" pitchFamily="34" charset="0"/>
                <a:ea typeface="+mn-lt"/>
                <a:cs typeface="Calibri" pitchFamily="34" charset="0"/>
              </a:rPr>
              <a:t>Result</a:t>
            </a:r>
            <a:endParaRPr lang="en-US" sz="2400" b="1" dirty="0">
              <a:solidFill>
                <a:schemeClr val="tx1"/>
              </a:solidFill>
              <a:latin typeface="Calibri" pitchFamily="34" charset="0"/>
              <a:ea typeface="+mn-lt"/>
              <a:cs typeface="Calibri" pitchFamily="34" charset="0"/>
            </a:endParaRPr>
          </a:p>
          <a:p>
            <a:pPr marL="305435" indent="-305435"/>
            <a:r>
              <a:rPr lang="en-US" sz="2400" b="1" dirty="0">
                <a:solidFill>
                  <a:schemeClr val="tx1"/>
                </a:solidFill>
                <a:latin typeface="Calibri" pitchFamily="34" charset="0"/>
                <a:ea typeface="+mn-lt"/>
                <a:cs typeface="Calibri" pitchFamily="34" charset="0"/>
              </a:rPr>
              <a:t>Conclusion</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Future Scope</a:t>
            </a:r>
          </a:p>
          <a:p>
            <a:pPr marL="305435" indent="-305435">
              <a:buNone/>
            </a:pPr>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619292" y="96885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a:t>
            </a:r>
            <a:r>
              <a:rPr lang="en-US" sz="4400" b="1" dirty="0">
                <a:solidFill>
                  <a:schemeClr val="accent1"/>
                </a:solidFill>
                <a:latin typeface="Calibri" pitchFamily="34" charset="0"/>
                <a:cs typeface="Calibri" pitchFamily="34" charset="0"/>
              </a:rPr>
              <a:t>Statem</a:t>
            </a:r>
            <a:r>
              <a:rPr lang="en-US" sz="4400" b="1" dirty="0">
                <a:solidFill>
                  <a:schemeClr val="accent1"/>
                </a:solidFill>
                <a:latin typeface="Arial" panose="020B0604020202020204" pitchFamily="34" charset="0"/>
                <a:cs typeface="Arial" panose="020B0604020202020204" pitchFamily="34" charset="0"/>
              </a:rPr>
              <a:t>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lnSpc>
                <a:spcPct val="150000"/>
              </a:lnSpc>
              <a:buNone/>
            </a:pPr>
            <a:r>
              <a:rPr lang="en-US" sz="2400" dirty="0" smtClean="0">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In today's digital age, where cybersecurity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Calibri" pitchFamily="34" charset="0"/>
              <a:cs typeface="Calibri" pitchFamily="34" charset="0"/>
            </a:endParaRPr>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schemeClr val="accent1"/>
                </a:solidFill>
                <a:latin typeface="Calibri" pitchFamily="34" charset="0"/>
                <a:cs typeface="Calibri" pitchFamily="34" charset="0"/>
              </a:rPr>
              <a:t>Proposed SOLUTION</a:t>
            </a:r>
            <a:endParaRPr lang="en-US" sz="4000" b="1" dirty="0">
              <a:solidFill>
                <a:schemeClr val="accent1"/>
              </a:solidFill>
              <a:latin typeface="Calibri" pitchFamily="34" charset="0"/>
              <a:cs typeface="Calibri" pitchFamily="34" charset="0"/>
            </a:endParaRPr>
          </a:p>
        </p:txBody>
      </p:sp>
      <p:sp>
        <p:nvSpPr>
          <p:cNvPr id="3" name="TextBox 2"/>
          <p:cNvSpPr txBox="1"/>
          <p:nvPr/>
        </p:nvSpPr>
        <p:spPr>
          <a:xfrm>
            <a:off x="552450" y="1225689"/>
            <a:ext cx="9848850" cy="6001643"/>
          </a:xfrm>
          <a:prstGeom prst="rect">
            <a:avLst/>
          </a:prstGeom>
          <a:noFill/>
        </p:spPr>
        <p:txBody>
          <a:bodyPr wrap="square" rtlCol="0">
            <a:spAutoFit/>
          </a:bodyPr>
          <a:lstStyle/>
          <a:p>
            <a:pPr marL="305435" indent="-305435"/>
            <a:endParaRPr lang="en-IN" sz="2400" b="1" dirty="0" smtClean="0">
              <a:latin typeface="Calibri" pitchFamily="34" charset="0"/>
              <a:cs typeface="Calibri" pitchFamily="34" charset="0"/>
            </a:endParaRPr>
          </a:p>
          <a:p>
            <a:r>
              <a:rPr lang="en-US" sz="2400" dirty="0" smtClean="0">
                <a:latin typeface="Calibri" pitchFamily="34" charset="0"/>
                <a:cs typeface="Calibri" pitchFamily="34" charset="0"/>
              </a:rPr>
              <a:t>There are several steps individuals and organizations can take to protect against key loggers and mitigate the risks associated with them:</a:t>
            </a:r>
          </a:p>
          <a:p>
            <a:r>
              <a:rPr lang="en-US" sz="2400" b="1" dirty="0" smtClean="0">
                <a:latin typeface="Calibri" pitchFamily="34" charset="0"/>
                <a:cs typeface="Calibri" pitchFamily="34" charset="0"/>
              </a:rPr>
              <a:t>1. Ensure Software Updates: </a:t>
            </a:r>
            <a:r>
              <a:rPr lang="en-US" sz="2400" dirty="0" smtClean="0">
                <a:latin typeface="Calibri" pitchFamily="34" charset="0"/>
                <a:cs typeface="Calibri" pitchFamily="34" charset="0"/>
              </a:rPr>
              <a:t>Regularly update your operating system, applications, and security software to incorporate the latest security patches and updates. These updates frequently address known vulnerabilities that key loggers may exploit, bolstering your system's defense.</a:t>
            </a:r>
          </a:p>
          <a:p>
            <a:r>
              <a:rPr lang="en-US" sz="2400" b="1" dirty="0" smtClean="0">
                <a:latin typeface="Calibri" pitchFamily="34" charset="0"/>
                <a:cs typeface="Calibri" pitchFamily="34" charset="0"/>
              </a:rPr>
              <a:t>2.Utilize Robust Antivirus and Antimalware Solutions: </a:t>
            </a:r>
            <a:r>
              <a:rPr lang="en-US" sz="2400" dirty="0" smtClean="0">
                <a:latin typeface="Calibri" pitchFamily="34" charset="0"/>
                <a:cs typeface="Calibri" pitchFamily="34" charset="0"/>
              </a:rPr>
              <a:t>Opt for trusted antivirus and antimalware software and ensure its consistent updating. These tools are proficient in identifying and eliminating key loggers and various forms of malicious software. Additionally, prioritize Regular Software Updates: Keep your operating system, applications, and security software regularly updated to integrate the latest security patches and enhancements. These updates play a pivotal role in closing known vulnerabilities that key loggers often target, thereby reinforcing your system's security measures..</a:t>
            </a:r>
          </a:p>
          <a:p>
            <a:endParaRPr lang="en-US" sz="2400" dirty="0" smtClean="0">
              <a:latin typeface="Calibri" pitchFamily="34" charset="0"/>
              <a:cs typeface="Calibri"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647700"/>
            <a:ext cx="10782300" cy="6555641"/>
          </a:xfrm>
          <a:prstGeom prst="rect">
            <a:avLst/>
          </a:prstGeom>
          <a:noFill/>
        </p:spPr>
        <p:txBody>
          <a:bodyPr wrap="square" rtlCol="0">
            <a:spAutoFit/>
          </a:bodyPr>
          <a:lstStyle/>
          <a:p>
            <a:r>
              <a:rPr lang="en-US" sz="2400" b="1" dirty="0" smtClean="0">
                <a:latin typeface="Calibri" pitchFamily="34" charset="0"/>
                <a:cs typeface="Calibri" pitchFamily="34" charset="0"/>
              </a:rPr>
              <a:t>3. Exercise Caution with Email Attachments and Links:</a:t>
            </a:r>
            <a:r>
              <a:rPr lang="en-US" sz="2400" dirty="0" smtClean="0">
                <a:latin typeface="Calibri" pitchFamily="34" charset="0"/>
                <a:cs typeface="Calibri" pitchFamily="34" charset="0"/>
              </a:rPr>
              <a:t> Refrain from opening email attachments or clicking on links from unfamiliar or dubious sources. Such actions may expose your system to malware, including key loggers</a:t>
            </a:r>
            <a:r>
              <a:rPr lang="en-US" sz="2400" dirty="0" smtClean="0"/>
              <a:t>.</a:t>
            </a:r>
          </a:p>
          <a:p>
            <a:r>
              <a:rPr lang="en-US" sz="2400" dirty="0" smtClean="0"/>
              <a:t/>
            </a:r>
            <a:br>
              <a:rPr lang="en-US" sz="2400" dirty="0" smtClean="0"/>
            </a:br>
            <a:r>
              <a:rPr lang="en-US" sz="2400" b="1" dirty="0" smtClean="0">
                <a:latin typeface="Calibri" pitchFamily="34" charset="0"/>
                <a:cs typeface="Calibri" pitchFamily="34" charset="0"/>
              </a:rPr>
              <a:t>4. Employ Firewalls  Employ Firewalls</a:t>
            </a:r>
            <a:r>
              <a:rPr lang="en-US" sz="2400" dirty="0" smtClean="0">
                <a:latin typeface="Calibri" pitchFamily="34" charset="0"/>
                <a:cs typeface="Calibri" pitchFamily="34" charset="0"/>
              </a:rPr>
              <a:t>: Activate firewalls on both your computer and network to oversee and manage inbound and outbound traffic. Firewalls serve to thwart unauthorized access and inhibit key loggers from transmitting captured data to remote servers.</a:t>
            </a:r>
          </a:p>
          <a:p>
            <a:r>
              <a:rPr lang="en-US" sz="2400" b="1" dirty="0" smtClean="0">
                <a:latin typeface="Calibri" pitchFamily="34" charset="0"/>
                <a:cs typeface="Calibri" pitchFamily="34" charset="0"/>
              </a:rPr>
              <a:t>5. Adopt Safe Browsing Practices:</a:t>
            </a:r>
            <a:r>
              <a:rPr lang="en-US" sz="2400" dirty="0" smtClean="0">
                <a:latin typeface="Calibri" pitchFamily="34" charset="0"/>
                <a:cs typeface="Calibri" pitchFamily="34" charset="0"/>
              </a:rPr>
              <a:t> Exercise caution while browsing the internet, ensuring to visit only reputable websites. Refrain from downloading software from unverified sources, as they could potentially harbor key loggers or other forms of malware.</a:t>
            </a:r>
          </a:p>
          <a:p>
            <a:r>
              <a:rPr lang="en-US" sz="2400" b="1" dirty="0" smtClean="0">
                <a:latin typeface="Calibri" pitchFamily="34" charset="0"/>
                <a:cs typeface="Calibri" pitchFamily="34" charset="0"/>
              </a:rPr>
              <a:t>6. Employ Virtual Keyboards: </a:t>
            </a:r>
            <a:r>
              <a:rPr lang="en-US" sz="2400" dirty="0" smtClean="0">
                <a:latin typeface="Calibri" pitchFamily="34" charset="0"/>
                <a:cs typeface="Calibri" pitchFamily="34" charset="0"/>
              </a:rPr>
              <a:t>Enhance security when inputting sensitive data like passwords or credit card information by utilizing virtual keyboards rather than physical ones. Virtual keyboards offer protection against key loggers as they enable users to input characters via mouse clicks or </a:t>
            </a:r>
            <a:r>
              <a:rPr lang="en-US" sz="2400" dirty="0" err="1" smtClean="0">
                <a:latin typeface="Calibri" pitchFamily="34" charset="0"/>
                <a:cs typeface="Calibri" pitchFamily="34" charset="0"/>
              </a:rPr>
              <a:t>touchscreen</a:t>
            </a:r>
            <a:r>
              <a:rPr lang="en-US" sz="2400" dirty="0" smtClean="0">
                <a:latin typeface="Calibri" pitchFamily="34" charset="0"/>
                <a:cs typeface="Calibri" pitchFamily="34" charset="0"/>
              </a:rPr>
              <a:t> taps.</a:t>
            </a:r>
          </a:p>
          <a:p>
            <a:endParaRPr lang="en-US" dirty="0" smtClean="0"/>
          </a:p>
          <a:p>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100" y="487025"/>
            <a:ext cx="10610850" cy="6370975"/>
          </a:xfrm>
          <a:prstGeom prst="rect">
            <a:avLst/>
          </a:prstGeom>
          <a:noFill/>
        </p:spPr>
        <p:txBody>
          <a:bodyPr wrap="square" rtlCol="0">
            <a:spAutoFit/>
          </a:bodyPr>
          <a:lstStyle/>
          <a:p>
            <a:r>
              <a:rPr lang="en-US" sz="2400" dirty="0" smtClean="0"/>
              <a:t>.</a:t>
            </a:r>
          </a:p>
          <a:p>
            <a:endParaRPr lang="en-US" sz="2400" dirty="0" smtClean="0"/>
          </a:p>
          <a:p>
            <a:r>
              <a:rPr lang="en-US" sz="2400" b="1" dirty="0" smtClean="0">
                <a:latin typeface="Calibri" pitchFamily="34" charset="0"/>
                <a:cs typeface="Calibri" pitchFamily="34" charset="0"/>
              </a:rPr>
              <a:t>7</a:t>
            </a:r>
            <a:r>
              <a:rPr lang="en-US" sz="2400" dirty="0" smtClean="0">
                <a:latin typeface="Calibri" pitchFamily="34" charset="0"/>
                <a:cs typeface="Calibri" pitchFamily="34" charset="0"/>
              </a:rPr>
              <a:t>. </a:t>
            </a:r>
            <a:r>
              <a:rPr lang="en-US" sz="2400" b="1" dirty="0" smtClean="0">
                <a:latin typeface="Calibri" pitchFamily="34" charset="0"/>
                <a:cs typeface="Calibri" pitchFamily="34" charset="0"/>
              </a:rPr>
              <a:t>Implement Two-Factor Authentication (2FA): </a:t>
            </a:r>
            <a:r>
              <a:rPr lang="en-US" sz="2400" dirty="0" smtClean="0">
                <a:latin typeface="Calibri" pitchFamily="34" charset="0"/>
                <a:cs typeface="Calibri" pitchFamily="34" charset="0"/>
              </a:rPr>
              <a:t>Enhance your security measures by enabling two-factor authentication (2FA) whenever available, particularly for accessing sensitive accounts or services. In the event that a key logger captures your password, 2FA provides an additional layer of protection by necessitating a second form of verification.</a:t>
            </a:r>
          </a:p>
          <a:p>
            <a:r>
              <a:rPr lang="en-US" sz="2400" b="1" dirty="0" smtClean="0">
                <a:latin typeface="Calibri" pitchFamily="34" charset="0"/>
                <a:cs typeface="Calibri" pitchFamily="34" charset="0"/>
              </a:rPr>
              <a:t>8. Regularly Monitor Accounts:</a:t>
            </a:r>
            <a:r>
              <a:rPr lang="en-US" sz="2400" dirty="0" smtClean="0">
                <a:latin typeface="Calibri" pitchFamily="34" charset="0"/>
                <a:cs typeface="Calibri" pitchFamily="34" charset="0"/>
              </a:rPr>
              <a:t> Maintain vigilant oversight of your bank accounts, credit card statements, and other financial accounts to promptly identify any signs of unauthorized activity. Should you suspect that your information has been compromised, take swift action to secure your accounts and report any suspicious activity to the relevant authorities without delay.</a:t>
            </a:r>
          </a:p>
          <a:p>
            <a:r>
              <a:rPr lang="en-US" sz="2400" b="1" dirty="0" smtClean="0">
                <a:latin typeface="Calibri" pitchFamily="34" charset="0"/>
                <a:cs typeface="Calibri" pitchFamily="34" charset="0"/>
              </a:rPr>
              <a:t>9. Foster Employee Education:</a:t>
            </a:r>
            <a:r>
              <a:rPr lang="en-US" sz="2400" dirty="0" smtClean="0">
                <a:latin typeface="Calibri" pitchFamily="34" charset="0"/>
                <a:cs typeface="Calibri" pitchFamily="34" charset="0"/>
              </a:rPr>
              <a:t> Organizations ought to deliver cybersecurity awareness training to employees, aiding them in identifying phishing attempts, malicious software, and various cyber threats. Employees who are well-informed are better equipped to thwart key loggers and other attacks, reducing the risk to the organization.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7700" y="1181100"/>
            <a:ext cx="10172700" cy="3046988"/>
          </a:xfrm>
          <a:prstGeom prst="rect">
            <a:avLst/>
          </a:prstGeom>
          <a:noFill/>
        </p:spPr>
        <p:txBody>
          <a:bodyPr wrap="square" rtlCol="0">
            <a:spAutoFit/>
          </a:bodyPr>
          <a:lstStyle/>
          <a:p>
            <a:r>
              <a:rPr lang="en-US" sz="2400" b="1" dirty="0" smtClean="0">
                <a:latin typeface="Calibri" pitchFamily="34" charset="0"/>
                <a:cs typeface="Calibri" pitchFamily="34" charset="0"/>
              </a:rPr>
              <a:t>10</a:t>
            </a:r>
            <a:r>
              <a:rPr lang="en-US" sz="2400" dirty="0" smtClean="0">
                <a:latin typeface="Calibri" pitchFamily="34" charset="0"/>
                <a:cs typeface="Calibri" pitchFamily="34" charset="0"/>
              </a:rPr>
              <a:t>. </a:t>
            </a:r>
            <a:r>
              <a:rPr lang="en-US" sz="2400" b="1" dirty="0" smtClean="0">
                <a:latin typeface="Calibri" pitchFamily="34" charset="0"/>
                <a:cs typeface="Calibri" pitchFamily="34" charset="0"/>
              </a:rPr>
              <a:t>Encrypt Sensitive Data: </a:t>
            </a:r>
            <a:r>
              <a:rPr lang="en-US" sz="2400" dirty="0" smtClean="0">
                <a:latin typeface="Calibri" pitchFamily="34" charset="0"/>
                <a:cs typeface="Calibri" pitchFamily="34" charset="0"/>
              </a:rPr>
              <a:t>Safeguard sensitive data stored on your computer or transmitted over the internet by employing encryption tools. Encryption renders it more challenging for key loggers to capture and decipher intercepted information, enhancing overall data security.</a:t>
            </a:r>
          </a:p>
          <a:p>
            <a:endParaRPr lang="en-US" sz="2400" dirty="0" smtClean="0">
              <a:latin typeface="Calibri" pitchFamily="34" charset="0"/>
              <a:cs typeface="Calibri" pitchFamily="34" charset="0"/>
            </a:endParaRPr>
          </a:p>
          <a:p>
            <a:r>
              <a:rPr lang="en-US" sz="2400" dirty="0" smtClean="0">
                <a:latin typeface="Calibri" pitchFamily="34" charset="0"/>
                <a:cs typeface="Calibri" pitchFamily="34" charset="0"/>
              </a:rPr>
              <a:t>By implementing these security measures, individuals and organizations can significantly reduce the risk posed by key loggers and better protect their sensitive information from unauthorized access and exploitation.</a:t>
            </a:r>
            <a:endParaRPr lang="en-IN" sz="2400" dirty="0">
              <a:latin typeface="Calibri" pitchFamily="34" charset="0"/>
              <a:cs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idx="4294967295"/>
          </p:nvPr>
        </p:nvSpPr>
        <p:spPr>
          <a:xfrm>
            <a:off x="0" y="661988"/>
            <a:ext cx="11029950" cy="530225"/>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4" name="Rectangle 3"/>
          <p:cNvSpPr/>
          <p:nvPr/>
        </p:nvSpPr>
        <p:spPr>
          <a:xfrm>
            <a:off x="408911" y="1339334"/>
            <a:ext cx="8512330" cy="523220"/>
          </a:xfrm>
          <a:prstGeom prst="rect">
            <a:avLst/>
          </a:prstGeom>
        </p:spPr>
        <p:txBody>
          <a:bodyPr wrap="none">
            <a:spAutoFit/>
          </a:bodyPr>
          <a:lstStyle/>
          <a:p>
            <a:r>
              <a:rPr lang="en-US" sz="2800" b="1" dirty="0" smtClean="0">
                <a:solidFill>
                  <a:srgbClr val="0F0F0F"/>
                </a:solidFill>
                <a:latin typeface="Calibri" pitchFamily="34" charset="0"/>
                <a:cs typeface="Calibri" pitchFamily="34" charset="0"/>
              </a:rPr>
              <a:t>A  systemic approach to combating key loggers involves:</a:t>
            </a:r>
          </a:p>
        </p:txBody>
      </p:sp>
      <p:sp>
        <p:nvSpPr>
          <p:cNvPr id="6" name="Rectangle 5"/>
          <p:cNvSpPr/>
          <p:nvPr/>
        </p:nvSpPr>
        <p:spPr>
          <a:xfrm>
            <a:off x="952500" y="1943100"/>
            <a:ext cx="6096000" cy="4708981"/>
          </a:xfrm>
          <a:prstGeom prst="rect">
            <a:avLst/>
          </a:prstGeom>
        </p:spPr>
        <p:txBody>
          <a:bodyPr wrap="square">
            <a:spAutoFit/>
          </a:bodyPr>
          <a:lstStyle/>
          <a:p>
            <a:r>
              <a:rPr lang="en-US" sz="2000" dirty="0" smtClean="0"/>
              <a:t>1. Conducting Comprehensive Risk Assessments.</a:t>
            </a:r>
          </a:p>
          <a:p>
            <a:r>
              <a:rPr lang="en-US" sz="2000" dirty="0" smtClean="0"/>
              <a:t>2. Developing and Enforcing Strong Security Policies and Procedures.</a:t>
            </a:r>
          </a:p>
          <a:p>
            <a:r>
              <a:rPr lang="en-US" sz="2000" dirty="0" smtClean="0"/>
              <a:t>3. Utilizing Advanced Cybersecurity Technologies.</a:t>
            </a:r>
          </a:p>
          <a:p>
            <a:r>
              <a:rPr lang="en-US" sz="2000" dirty="0" smtClean="0"/>
              <a:t>4. Employing Continuous Monitoring and Detection Systems.</a:t>
            </a:r>
          </a:p>
          <a:p>
            <a:r>
              <a:rPr lang="en-US" sz="2000" dirty="0" smtClean="0"/>
              <a:t>5. Creating an Efficient Incident Response Strategy.</a:t>
            </a:r>
          </a:p>
          <a:p>
            <a:r>
              <a:rPr lang="en-US" sz="2000" dirty="0" smtClean="0"/>
              <a:t>6. Offering Ongoing Employee Training and Awareness Programs.</a:t>
            </a:r>
          </a:p>
          <a:p>
            <a:r>
              <a:rPr lang="en-US" sz="2000" dirty="0" smtClean="0"/>
              <a:t>7. Securing Vendor and Supply Chain Networks.</a:t>
            </a:r>
          </a:p>
          <a:p>
            <a:r>
              <a:rPr lang="en-US" sz="2000" dirty="0" smtClean="0"/>
              <a:t>8. Adhering to Applicable Regulations and Standards.</a:t>
            </a:r>
          </a:p>
          <a:p>
            <a:r>
              <a:rPr lang="en-US" sz="2000" dirty="0" smtClean="0"/>
              <a:t>9. Fostering Collaboration and Information Sharing in the Cybersecurity Community.</a:t>
            </a:r>
          </a:p>
          <a:p>
            <a:r>
              <a:rPr lang="en-US" sz="2000" dirty="0" smtClean="0"/>
              <a:t>10. Enhancing Cybersecurity Posture Through Regular Evaluations and Audits.</a:t>
            </a:r>
            <a:endParaRPr lang="en-US" sz="2000" dirty="0"/>
          </a:p>
        </p:txBody>
      </p:sp>
    </p:spTree>
    <p:extLst>
      <p:ext uri="{BB962C8B-B14F-4D97-AF65-F5344CB8AC3E}">
        <p14:creationId xmlns="" xmlns:p14="http://schemas.microsoft.com/office/powerpoint/2010/main" val="3202024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400050" y="1371600"/>
            <a:ext cx="11363157" cy="4889500"/>
          </a:xfrm>
        </p:spPr>
        <p:txBody>
          <a:bodyPr>
            <a:normAutofit fontScale="92500" lnSpcReduction="10000"/>
          </a:bodyPr>
          <a:lstStyle/>
          <a:p>
            <a:pPr>
              <a:buNone/>
            </a:pPr>
            <a:r>
              <a:rPr lang="en-US" sz="2400" b="1" dirty="0" smtClean="0">
                <a:solidFill>
                  <a:schemeClr val="tx1"/>
                </a:solidFill>
                <a:latin typeface="Calibri" pitchFamily="34" charset="0"/>
                <a:cs typeface="Calibri" pitchFamily="34" charset="0"/>
              </a:rPr>
              <a:t>Algorithm Selection:</a:t>
            </a:r>
          </a:p>
          <a:p>
            <a:pPr>
              <a:buNone/>
            </a:pPr>
            <a:r>
              <a:rPr lang="en-US" sz="2400" dirty="0" smtClean="0">
                <a:solidFill>
                  <a:schemeClr val="tx1"/>
                </a:solidFill>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To </a:t>
            </a:r>
            <a:r>
              <a:rPr lang="en-US" sz="2400" dirty="0" smtClean="0">
                <a:solidFill>
                  <a:schemeClr val="tx1"/>
                </a:solidFill>
                <a:latin typeface="Calibri" pitchFamily="34" charset="0"/>
                <a:cs typeface="Calibri" pitchFamily="34" charset="0"/>
              </a:rPr>
              <a:t>address the menace of keyloggers, our strategy will incorporate a multi-faceted approach integrating preventive and detective measures. A key aspect of this approach involves the </a:t>
            </a:r>
            <a:r>
              <a:rPr lang="en-US" sz="2400" dirty="0" smtClean="0">
                <a:solidFill>
                  <a:schemeClr val="tx1"/>
                </a:solidFill>
                <a:latin typeface="Calibri" pitchFamily="34" charset="0"/>
                <a:cs typeface="Calibri" pitchFamily="34" charset="0"/>
              </a:rPr>
              <a:t>development </a:t>
            </a:r>
            <a:r>
              <a:rPr lang="en-US" sz="2400" dirty="0" smtClean="0">
                <a:solidFill>
                  <a:schemeClr val="tx1"/>
                </a:solidFill>
                <a:latin typeface="Calibri" pitchFamily="34" charset="0"/>
                <a:cs typeface="Calibri" pitchFamily="34" charset="0"/>
              </a:rPr>
              <a:t>of algorithms designed to swiftly detect and counteract keylogger activity in real-time. A cornerstone algorithm within this framework is a behavior-based anomaly detection algorithm.</a:t>
            </a:r>
            <a:endParaRPr lang="en-IN" sz="2400" dirty="0" smtClean="0">
              <a:solidFill>
                <a:schemeClr val="tx1"/>
              </a:solidFill>
              <a:latin typeface="Calibri" pitchFamily="34" charset="0"/>
              <a:cs typeface="Calibri" pitchFamily="34" charset="0"/>
            </a:endParaRPr>
          </a:p>
          <a:p>
            <a:pPr>
              <a:buNone/>
            </a:pPr>
            <a:r>
              <a:rPr lang="en-US" sz="2400" b="1" dirty="0" smtClean="0">
                <a:solidFill>
                  <a:schemeClr val="tx1"/>
                </a:solidFill>
                <a:latin typeface="Calibri" pitchFamily="34" charset="0"/>
                <a:cs typeface="Calibri" pitchFamily="34" charset="0"/>
              </a:rPr>
              <a:t>Data Input:</a:t>
            </a:r>
          </a:p>
          <a:p>
            <a:pPr>
              <a:buNone/>
            </a:pPr>
            <a:r>
              <a:rPr lang="en-US" sz="2400" dirty="0" smtClean="0">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Our behavior-based anomaly detection algorithm will be fueled by diverse sets of input data, encompassing system and user activity logs such as keystroke patterns, application usage, network traffic, and system events. Moreover, we will augment this data with insights derived from threat intelligence sources, including information pertaining to known keylogger signatures and behavior patterns. This integration aims to bolster the algorithm's detection capabilities significantly.</a:t>
            </a:r>
            <a:endParaRPr lang="en-US" sz="2400" dirty="0" smtClean="0">
              <a:solidFill>
                <a:schemeClr val="tx1"/>
              </a:solidFill>
              <a:latin typeface="Calibri" pitchFamily="34" charset="0"/>
              <a:cs typeface="Calibri" pitchFamily="34" charset="0"/>
            </a:endParaRPr>
          </a:p>
        </p:txBody>
      </p:sp>
    </p:spTree>
    <p:extLst>
      <p:ext uri="{BB962C8B-B14F-4D97-AF65-F5344CB8AC3E}">
        <p14:creationId xmlns="" xmlns:p14="http://schemas.microsoft.com/office/powerpoint/2010/main" val="41545087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127</TotalTime>
  <Words>1302</Words>
  <Application>Microsoft Office PowerPoint</Application>
  <PresentationFormat>Custom</PresentationFormat>
  <Paragraphs>91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 LOGGERS</vt:lpstr>
      <vt:lpstr>OUTLINE</vt:lpstr>
      <vt:lpstr>Problem Statement</vt:lpstr>
      <vt:lpstr>Proposed SOLUTION</vt:lpstr>
      <vt:lpstr>Slide 5</vt:lpstr>
      <vt:lpstr>Slide 6</vt:lpstr>
      <vt:lpstr>Slide 7</vt:lpstr>
      <vt:lpstr>System  Approach</vt:lpstr>
      <vt:lpstr>Algorithm &amp; Deployment</vt:lpstr>
      <vt:lpstr>Slide 10</vt:lpstr>
      <vt:lpstr>Slide 11</vt:lpstr>
      <vt:lpstr>Result</vt:lpstr>
      <vt:lpstr>Slide 13</vt:lpstr>
      <vt:lpstr>Conclusion</vt:lpstr>
      <vt:lpstr>Slide 15</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47</cp:revision>
  <dcterms:created xsi:type="dcterms:W3CDTF">2021-05-26T16:50:10Z</dcterms:created>
  <dcterms:modified xsi:type="dcterms:W3CDTF">2024-04-04T10:08:30Z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