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C846-9EAF-4FFA-9970-B6CF8A1FBD45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6F42-E38D-47AE-9323-B35843FE03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2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889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7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7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0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3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1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8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2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1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2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4B2C-E3C1-47C4-B911-0A8C1E5BF79E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5FF7D2-DBB0-4FDA-88BD-AD874B622E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CF984-50EB-455F-AED4-35D9FF1E8FC0}"/>
              </a:ext>
            </a:extLst>
          </p:cNvPr>
          <p:cNvSpPr txBox="1"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How to calculate the output shape of convolution, deconvolution and pooling layers in CNNs for 2D input?</a:t>
            </a:r>
            <a:endParaRPr kumimoji="1" lang="ja-JP" altLang="en-US" sz="5400" b="1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77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bg1">
                <a:lumMod val="85000"/>
              </a:schemeClr>
            </a:gs>
            <a:gs pos="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B133D-8745-4190-A2F9-A5CDA1077975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8000" b="1" dirty="0"/>
              <a:t>Formulas</a:t>
            </a:r>
            <a:endParaRPr kumimoji="1" lang="ja-JP" altLang="en-US" sz="8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1E1CC-51B9-4080-9D7C-E5594ED16912}"/>
                  </a:ext>
                </a:extLst>
              </p:cNvPr>
              <p:cNvSpPr txBox="1"/>
              <p:nvPr/>
            </p:nvSpPr>
            <p:spPr>
              <a:xfrm>
                <a:off x="3454228" y="1738476"/>
                <a:ext cx="4147033" cy="10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1E1CC-51B9-4080-9D7C-E5594ED1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28" y="1738476"/>
                <a:ext cx="4147033" cy="104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0697AF7-412F-4F5D-BEA5-4A0F905D302E}"/>
              </a:ext>
            </a:extLst>
          </p:cNvPr>
          <p:cNvSpPr txBox="1"/>
          <p:nvPr/>
        </p:nvSpPr>
        <p:spPr>
          <a:xfrm>
            <a:off x="714375" y="1997362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0070C0"/>
                </a:solidFill>
              </a:rPr>
              <a:t>Convolution </a:t>
            </a:r>
            <a:r>
              <a:rPr kumimoji="1" lang="en-US" altLang="ja-JP" sz="2800" b="1" dirty="0">
                <a:solidFill>
                  <a:srgbClr val="0070C0"/>
                </a:solidFill>
                <a:ea typeface="ＭＳ 明朝" panose="02020609040205080304" pitchFamily="17" charset="-128"/>
              </a:rPr>
              <a:t>→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4A984-DB1A-4BDA-B267-612BFCEE3350}"/>
              </a:ext>
            </a:extLst>
          </p:cNvPr>
          <p:cNvSpPr txBox="1"/>
          <p:nvPr/>
        </p:nvSpPr>
        <p:spPr>
          <a:xfrm>
            <a:off x="714374" y="3167390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0070C0"/>
                </a:solidFill>
              </a:rPr>
              <a:t>Deconvolution </a:t>
            </a:r>
            <a:r>
              <a:rPr kumimoji="1" lang="en-US" altLang="ja-JP" sz="2800" b="1" dirty="0">
                <a:solidFill>
                  <a:srgbClr val="0070C0"/>
                </a:solidFill>
                <a:ea typeface="ＭＳ 明朝" panose="02020609040205080304" pitchFamily="17" charset="-128"/>
              </a:rPr>
              <a:t>→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0330F-EB0E-473E-B2E0-66716BD987DA}"/>
                  </a:ext>
                </a:extLst>
              </p:cNvPr>
              <p:cNvSpPr txBox="1"/>
              <p:nvPr/>
            </p:nvSpPr>
            <p:spPr>
              <a:xfrm>
                <a:off x="3882229" y="3152775"/>
                <a:ext cx="531831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0330F-EB0E-473E-B2E0-66716BD98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29" y="3152775"/>
                <a:ext cx="531831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465311-A7C7-49F0-B1E5-F807FC31BFBF}"/>
              </a:ext>
            </a:extLst>
          </p:cNvPr>
          <p:cNvSpPr txBox="1"/>
          <p:nvPr/>
        </p:nvSpPr>
        <p:spPr>
          <a:xfrm>
            <a:off x="714374" y="4364533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0070C0"/>
                </a:solidFill>
              </a:rPr>
              <a:t>Pooling </a:t>
            </a:r>
            <a:r>
              <a:rPr kumimoji="1" lang="en-US" altLang="ja-JP" sz="2800" b="1" dirty="0">
                <a:solidFill>
                  <a:srgbClr val="0070C0"/>
                </a:solidFill>
                <a:ea typeface="ＭＳ 明朝" panose="02020609040205080304" pitchFamily="17" charset="-128"/>
              </a:rPr>
              <a:t>→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15175-3716-43E2-BB66-0BAE0002BFEE}"/>
                  </a:ext>
                </a:extLst>
              </p:cNvPr>
              <p:cNvSpPr txBox="1"/>
              <p:nvPr/>
            </p:nvSpPr>
            <p:spPr>
              <a:xfrm>
                <a:off x="2643107" y="4109276"/>
                <a:ext cx="3044103" cy="10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315175-3716-43E2-BB66-0BAE0002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07" y="4109276"/>
                <a:ext cx="3044103" cy="103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EEF32-FA0D-4C6D-B430-73710DF7E44B}"/>
                  </a:ext>
                </a:extLst>
              </p:cNvPr>
              <p:cNvSpPr txBox="1"/>
              <p:nvPr/>
            </p:nvSpPr>
            <p:spPr>
              <a:xfrm>
                <a:off x="1028700" y="5561676"/>
                <a:ext cx="10134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Here,</a:t>
                </a:r>
                <a:r>
                  <a:rPr kumimoji="1" lang="en-US" altLang="ja-JP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800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Output shape,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Input shape,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Kernel size,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Stride,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2800" b="0" dirty="0"/>
                  <a:t>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</a:rPr>
                  <a:t>Padding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EEF32-FA0D-4C6D-B430-73710DF7E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561676"/>
                <a:ext cx="10134600" cy="954107"/>
              </a:xfrm>
              <a:prstGeom prst="rect">
                <a:avLst/>
              </a:prstGeom>
              <a:blipFill>
                <a:blip r:embed="rId5"/>
                <a:stretch>
                  <a:fillRect l="-662" t="-6369" r="-602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5D86F9-B4BC-4C9B-862A-59A0684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pPr algn="ctr"/>
            <a:fld id="{C55FF7D2-DBB0-4FDA-88BD-AD874B622E98}" type="slidenum">
              <a:rPr kumimoji="1" lang="ja-JP" altLang="en-US" sz="1800" b="1" smtClean="0">
                <a:solidFill>
                  <a:schemeClr val="tx1"/>
                </a:solidFill>
              </a:rPr>
              <a:pPr algn="ctr"/>
              <a:t>1</a:t>
            </a:fld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9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bg1">
                <a:lumMod val="85000"/>
              </a:schemeClr>
            </a:gs>
            <a:gs pos="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B133D-8745-4190-A2F9-A5CDA1077975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8000" b="1" dirty="0"/>
              <a:t>Convolution</a:t>
            </a:r>
            <a:endParaRPr kumimoji="1" lang="ja-JP" altLang="en-US" sz="8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1E1CC-51B9-4080-9D7C-E5594ED16912}"/>
                  </a:ext>
                </a:extLst>
              </p:cNvPr>
              <p:cNvSpPr txBox="1"/>
              <p:nvPr/>
            </p:nvSpPr>
            <p:spPr>
              <a:xfrm>
                <a:off x="8044967" y="1323439"/>
                <a:ext cx="4147033" cy="10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1E1CC-51B9-4080-9D7C-E5594ED1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967" y="1323439"/>
                <a:ext cx="4147033" cy="104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0697AF7-412F-4F5D-BEA5-4A0F905D302E}"/>
              </a:ext>
            </a:extLst>
          </p:cNvPr>
          <p:cNvSpPr txBox="1"/>
          <p:nvPr/>
        </p:nvSpPr>
        <p:spPr>
          <a:xfrm>
            <a:off x="-1" y="4639251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1,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5D86F9-B4BC-4C9B-862A-59A0684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pPr algn="ctr"/>
            <a:fld id="{C55FF7D2-DBB0-4FDA-88BD-AD874B622E98}" type="slidenum">
              <a:rPr kumimoji="1" lang="ja-JP" altLang="en-US" sz="1800" b="1" smtClean="0">
                <a:solidFill>
                  <a:schemeClr val="tx1"/>
                </a:solidFill>
              </a:rPr>
              <a:pPr algn="ctr"/>
              <a:t>2</a:t>
            </a:fld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61B3A-C721-4F84-A29B-FDD28D0A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439"/>
            <a:ext cx="8044967" cy="3170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45069-B7E9-4CE4-80CE-BC465B5F69D7}"/>
                  </a:ext>
                </a:extLst>
              </p:cNvPr>
              <p:cNvSpPr txBox="1"/>
              <p:nvPr/>
            </p:nvSpPr>
            <p:spPr>
              <a:xfrm>
                <a:off x="1529586" y="4493571"/>
                <a:ext cx="338881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64−4+2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+1=32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45069-B7E9-4CE4-80CE-BC465B5F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6" y="4493571"/>
                <a:ext cx="3388812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/>
              <p:nvPr/>
            </p:nvSpPr>
            <p:spPr>
              <a:xfrm>
                <a:off x="4918398" y="4654640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98" y="4654640"/>
                <a:ext cx="2789431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E05549-E344-44FE-98DB-4908C0B46508}"/>
              </a:ext>
            </a:extLst>
          </p:cNvPr>
          <p:cNvSpPr txBox="1"/>
          <p:nvPr/>
        </p:nvSpPr>
        <p:spPr>
          <a:xfrm>
            <a:off x="-1" y="547640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2,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E4A37-7BB2-48E3-9F26-EEE761913F48}"/>
                  </a:ext>
                </a:extLst>
              </p:cNvPr>
              <p:cNvSpPr txBox="1"/>
              <p:nvPr/>
            </p:nvSpPr>
            <p:spPr>
              <a:xfrm>
                <a:off x="1529585" y="5330721"/>
                <a:ext cx="35548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64−4+2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+1=32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DE4A37-7BB2-48E3-9F26-EEE761913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5330721"/>
                <a:ext cx="3554883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F631A-8DFC-41B4-AED2-0DED64D76AE6}"/>
                  </a:ext>
                </a:extLst>
              </p:cNvPr>
              <p:cNvSpPr txBox="1"/>
              <p:nvPr/>
            </p:nvSpPr>
            <p:spPr>
              <a:xfrm>
                <a:off x="5413127" y="5330721"/>
                <a:ext cx="37744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128−4+2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+1=64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F631A-8DFC-41B4-AED2-0DED64D7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27" y="5330721"/>
                <a:ext cx="3774430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/>
              <p:nvPr/>
            </p:nvSpPr>
            <p:spPr>
              <a:xfrm>
                <a:off x="9187557" y="5491790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7" y="5491790"/>
                <a:ext cx="2789431" cy="369332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8933052-9E51-4911-ACC8-9328C439A794}"/>
              </a:ext>
            </a:extLst>
          </p:cNvPr>
          <p:cNvSpPr txBox="1"/>
          <p:nvPr/>
        </p:nvSpPr>
        <p:spPr>
          <a:xfrm>
            <a:off x="8044967" y="3201580"/>
            <a:ext cx="4147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7030A0"/>
                </a:solidFill>
              </a:rPr>
              <a:t>Channels will be equal to the number of output channels indicated in the convolution operation.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bg1">
                <a:lumMod val="85000"/>
              </a:schemeClr>
            </a:gs>
            <a:gs pos="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B133D-8745-4190-A2F9-A5CDA1077975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8000" b="1" dirty="0"/>
              <a:t>Deconvolution</a:t>
            </a:r>
            <a:endParaRPr kumimoji="1" lang="ja-JP" altLang="en-US" sz="8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97AF7-412F-4F5D-BEA5-4A0F905D302E}"/>
              </a:ext>
            </a:extLst>
          </p:cNvPr>
          <p:cNvSpPr txBox="1"/>
          <p:nvPr/>
        </p:nvSpPr>
        <p:spPr>
          <a:xfrm>
            <a:off x="-1" y="4639251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1,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5D86F9-B4BC-4C9B-862A-59A0684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pPr algn="ctr"/>
            <a:fld id="{C55FF7D2-DBB0-4FDA-88BD-AD874B622E98}" type="slidenum">
              <a:rPr kumimoji="1" lang="ja-JP" altLang="en-US" sz="1800" b="1" smtClean="0">
                <a:solidFill>
                  <a:schemeClr val="tx1"/>
                </a:solidFill>
              </a:rPr>
              <a:pPr algn="ctr"/>
              <a:t>3</a:t>
            </a:fld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/>
              <p:nvPr/>
            </p:nvSpPr>
            <p:spPr>
              <a:xfrm>
                <a:off x="6815082" y="4652755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82" y="4652755"/>
                <a:ext cx="2789431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E05549-E344-44FE-98DB-4908C0B46508}"/>
              </a:ext>
            </a:extLst>
          </p:cNvPr>
          <p:cNvSpPr txBox="1"/>
          <p:nvPr/>
        </p:nvSpPr>
        <p:spPr>
          <a:xfrm>
            <a:off x="-1" y="5476402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2,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/>
              <p:nvPr/>
            </p:nvSpPr>
            <p:spPr>
              <a:xfrm>
                <a:off x="6815081" y="5828768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81" y="5828768"/>
                <a:ext cx="2789431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8933052-9E51-4911-ACC8-9328C439A794}"/>
              </a:ext>
            </a:extLst>
          </p:cNvPr>
          <p:cNvSpPr txBox="1"/>
          <p:nvPr/>
        </p:nvSpPr>
        <p:spPr>
          <a:xfrm>
            <a:off x="8191919" y="3201580"/>
            <a:ext cx="4000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7030A0"/>
                </a:solidFill>
              </a:rPr>
              <a:t>Channels will be equal to the number of output channels indicated in the deconvolution operation.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183E3E-5343-4B74-BB3B-97171B4EFFFA}"/>
                  </a:ext>
                </a:extLst>
              </p:cNvPr>
              <p:cNvSpPr txBox="1"/>
              <p:nvPr/>
            </p:nvSpPr>
            <p:spPr>
              <a:xfrm>
                <a:off x="7017026" y="1126075"/>
                <a:ext cx="51749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183E3E-5343-4B74-BB3B-97171B4EF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26" y="1126075"/>
                <a:ext cx="517497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F03669-E1DA-4331-B602-31F73DCBF577}"/>
                  </a:ext>
                </a:extLst>
              </p:cNvPr>
              <p:cNvSpPr txBox="1"/>
              <p:nvPr/>
            </p:nvSpPr>
            <p:spPr>
              <a:xfrm>
                <a:off x="1529585" y="4623862"/>
                <a:ext cx="51749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64−1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+4−2=128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F03669-E1DA-4331-B602-31F73DCB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4623862"/>
                <a:ext cx="51749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1A6A9-5426-45F5-B5DE-7266A4295B76}"/>
                  </a:ext>
                </a:extLst>
              </p:cNvPr>
              <p:cNvSpPr txBox="1"/>
              <p:nvPr/>
            </p:nvSpPr>
            <p:spPr>
              <a:xfrm>
                <a:off x="1529585" y="5461012"/>
                <a:ext cx="51749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64−1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+4−2=128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21A6A9-5426-45F5-B5DE-7266A429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5461012"/>
                <a:ext cx="517497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2BC84-DFD7-4D88-9390-2D80F0DBC873}"/>
                  </a:ext>
                </a:extLst>
              </p:cNvPr>
              <p:cNvSpPr txBox="1"/>
              <p:nvPr/>
            </p:nvSpPr>
            <p:spPr>
              <a:xfrm>
                <a:off x="1529585" y="6138978"/>
                <a:ext cx="53781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128−1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+4−2=256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62BC84-DFD7-4D88-9390-2D80F0DB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6138978"/>
                <a:ext cx="53781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4905F03-5E14-4995-9F57-92EE4EDE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680073"/>
            <a:ext cx="8191921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4" grpId="0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bg1">
                <a:lumMod val="85000"/>
              </a:schemeClr>
            </a:gs>
            <a:gs pos="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B133D-8745-4190-A2F9-A5CDA1077975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8000" b="1" dirty="0"/>
              <a:t>Pooling</a:t>
            </a:r>
            <a:endParaRPr kumimoji="1" lang="ja-JP" altLang="en-US" sz="8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97AF7-412F-4F5D-BEA5-4A0F905D302E}"/>
              </a:ext>
            </a:extLst>
          </p:cNvPr>
          <p:cNvSpPr txBox="1"/>
          <p:nvPr/>
        </p:nvSpPr>
        <p:spPr>
          <a:xfrm>
            <a:off x="0" y="4781600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1,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5D86F9-B4BC-4C9B-862A-59A0684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pPr algn="ctr"/>
            <a:fld id="{C55FF7D2-DBB0-4FDA-88BD-AD874B622E98}" type="slidenum">
              <a:rPr kumimoji="1" lang="ja-JP" altLang="en-US" sz="1800" b="1" smtClean="0">
                <a:solidFill>
                  <a:schemeClr val="tx1"/>
                </a:solidFill>
              </a:rPr>
              <a:pPr algn="ctr"/>
              <a:t>4</a:t>
            </a:fld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/>
              <p:nvPr/>
            </p:nvSpPr>
            <p:spPr>
              <a:xfrm>
                <a:off x="4382417" y="4812378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6E038D-FFAE-4908-839E-02A41E1A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17" y="4812378"/>
                <a:ext cx="2789431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E05549-E344-44FE-98DB-4908C0B46508}"/>
              </a:ext>
            </a:extLst>
          </p:cNvPr>
          <p:cNvSpPr txBox="1"/>
          <p:nvPr/>
        </p:nvSpPr>
        <p:spPr>
          <a:xfrm>
            <a:off x="0" y="5628713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For input 2,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/>
              <p:nvPr/>
            </p:nvSpPr>
            <p:spPr>
              <a:xfrm>
                <a:off x="7714118" y="5644102"/>
                <a:ext cx="27894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0D087D-F4A3-4B76-9727-097F0381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18" y="5644102"/>
                <a:ext cx="2789431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8933052-9E51-4911-ACC8-9328C439A794}"/>
              </a:ext>
            </a:extLst>
          </p:cNvPr>
          <p:cNvSpPr txBox="1"/>
          <p:nvPr/>
        </p:nvSpPr>
        <p:spPr>
          <a:xfrm>
            <a:off x="7035317" y="2767280"/>
            <a:ext cx="4147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7030A0"/>
                </a:solidFill>
              </a:rPr>
              <a:t>Pooling does not deal with the channels. Output tensor will have the same number of channels as the input tensor.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6422B-AC2D-4C76-AC90-D2A009327E07}"/>
                  </a:ext>
                </a:extLst>
              </p:cNvPr>
              <p:cNvSpPr txBox="1"/>
              <p:nvPr/>
            </p:nvSpPr>
            <p:spPr>
              <a:xfrm>
                <a:off x="7433397" y="1323439"/>
                <a:ext cx="3044103" cy="1037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6422B-AC2D-4C76-AC90-D2A00932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97" y="1323439"/>
                <a:ext cx="3044103" cy="103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B4834E-0E52-48BB-A164-3CD34FECA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9444"/>
            <a:ext cx="5867400" cy="3306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62DF-BDBD-4326-99B1-6FF44100B18D}"/>
                  </a:ext>
                </a:extLst>
              </p:cNvPr>
              <p:cNvSpPr txBox="1"/>
              <p:nvPr/>
            </p:nvSpPr>
            <p:spPr>
              <a:xfrm>
                <a:off x="1529585" y="4635853"/>
                <a:ext cx="285283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64−2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+1=32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3CD62DF-BDBD-4326-99B1-6FF44100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4635853"/>
                <a:ext cx="2852832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017DD-C6D6-47D0-AC8B-8160CB8C7E00}"/>
                  </a:ext>
                </a:extLst>
              </p:cNvPr>
              <p:cNvSpPr txBox="1"/>
              <p:nvPr/>
            </p:nvSpPr>
            <p:spPr>
              <a:xfrm>
                <a:off x="1529585" y="5473071"/>
                <a:ext cx="301890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64−2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+1=32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017DD-C6D6-47D0-AC8B-8160CB8C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5" y="5473071"/>
                <a:ext cx="3018903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9F5B6C-EC7E-4256-8C43-8349B65FC72D}"/>
                  </a:ext>
                </a:extLst>
              </p:cNvPr>
              <p:cNvSpPr txBox="1"/>
              <p:nvPr/>
            </p:nvSpPr>
            <p:spPr>
              <a:xfrm>
                <a:off x="4806185" y="5473071"/>
                <a:ext cx="323845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128−2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+1=64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9F5B6C-EC7E-4256-8C43-8349B65F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85" y="5473071"/>
                <a:ext cx="3238451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4" grpId="0"/>
      <p:bldP spid="15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bg1">
                <a:lumMod val="85000"/>
              </a:schemeClr>
            </a:gs>
            <a:gs pos="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8933052-9E51-4911-ACC8-9328C439A794}"/>
              </a:ext>
            </a:extLst>
          </p:cNvPr>
          <p:cNvSpPr txBox="1"/>
          <p:nvPr/>
        </p:nvSpPr>
        <p:spPr>
          <a:xfrm>
            <a:off x="0" y="1543868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900" b="1" dirty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END</a:t>
            </a:r>
            <a:endParaRPr kumimoji="1" lang="ja-JP" altLang="en-US" sz="23900" b="1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646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258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明朝</vt:lpstr>
      <vt:lpstr>游ゴシック</vt:lpstr>
      <vt:lpstr>游ゴシック Light</vt:lpstr>
      <vt:lpstr>Arial</vt:lpstr>
      <vt:lpstr>Cambria Math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Rumman Mahfujul Islam</dc:creator>
  <cp:lastModifiedBy>Rumman Mahfujul Islam</cp:lastModifiedBy>
  <cp:revision>16</cp:revision>
  <dcterms:created xsi:type="dcterms:W3CDTF">2024-06-03T08:52:52Z</dcterms:created>
  <dcterms:modified xsi:type="dcterms:W3CDTF">2024-06-03T14:25:34Z</dcterms:modified>
</cp:coreProperties>
</file>