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Playfair Display"/>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CC3C6FB-8C57-4FEC-864A-30BAF6E9565C}">
  <a:tblStyle styleId="{8CC3C6FB-8C57-4FEC-864A-30BAF6E9565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PlayfairDisplay-italic.fntdata"/><Relationship Id="rId10" Type="http://schemas.openxmlformats.org/officeDocument/2006/relationships/slide" Target="slides/slide4.xml"/><Relationship Id="rId32" Type="http://schemas.openxmlformats.org/officeDocument/2006/relationships/font" Target="fonts/PlayfairDisplay-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layfairDisplay-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d2db17381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d2db17381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d2db17381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d2db17381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d2db1738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d2db17381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d2db17381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d2db17381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d2db17381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d2db17381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INR 13073.58 on INR 10000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d2db17381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d2db17381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d2db1738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d2db1738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d2db1738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d2db1738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e80e90249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e80e90249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d2db1738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d2db1738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d2db17381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d2db17381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d2db1738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d2db1738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d2db17381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d2db17381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d2db1738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d2db1738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d2db1738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d2db1738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d2db1738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d2db1738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d2db17381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d2db17381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d2db1738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d2db1738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e80e9024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e80e90249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Technical Indicator Analysis</a:t>
            </a:r>
            <a:endParaRPr>
              <a:latin typeface="Playfair Display"/>
              <a:ea typeface="Playfair Display"/>
              <a:cs typeface="Playfair Display"/>
              <a:sym typeface="Playfair Display"/>
            </a:endParaRPr>
          </a:p>
        </p:txBody>
      </p:sp>
      <p:sp>
        <p:nvSpPr>
          <p:cNvPr id="68" name="Google Shape;68;p13"/>
          <p:cNvSpPr txBox="1"/>
          <p:nvPr>
            <p:ph idx="1" type="subTitle"/>
          </p:nvPr>
        </p:nvSpPr>
        <p:spPr>
          <a:xfrm>
            <a:off x="390525" y="2752875"/>
            <a:ext cx="7062900" cy="18729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400">
                <a:solidFill>
                  <a:srgbClr val="FFFFFF"/>
                </a:solidFill>
                <a:latin typeface="Playfair Display"/>
                <a:ea typeface="Playfair Display"/>
                <a:cs typeface="Playfair Display"/>
                <a:sym typeface="Playfair Display"/>
              </a:rPr>
              <a:t>Team</a:t>
            </a:r>
            <a:endParaRPr b="1" sz="1400">
              <a:solidFill>
                <a:srgbClr val="FFFFFF"/>
              </a:solidFill>
              <a:latin typeface="Playfair Display"/>
              <a:ea typeface="Playfair Display"/>
              <a:cs typeface="Playfair Display"/>
              <a:sym typeface="Playfair Display"/>
            </a:endParaRPr>
          </a:p>
          <a:p>
            <a:pPr indent="-317500" lvl="0" marL="457200" rtl="0" algn="l">
              <a:spcBef>
                <a:spcPts val="0"/>
              </a:spcBef>
              <a:spcAft>
                <a:spcPts val="0"/>
              </a:spcAft>
              <a:buClr>
                <a:srgbClr val="FFFFFF"/>
              </a:buClr>
              <a:buSzPts val="1400"/>
              <a:buFont typeface="Playfair Display"/>
              <a:buChar char="●"/>
            </a:pPr>
            <a:r>
              <a:rPr lang="en" sz="1400">
                <a:latin typeface="Playfair Display"/>
                <a:ea typeface="Playfair Display"/>
                <a:cs typeface="Playfair Display"/>
                <a:sym typeface="Playfair Display"/>
              </a:rPr>
              <a:t>Anshul Ahuja (B17CS006)</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a:latin typeface="Playfair Display"/>
                <a:ea typeface="Playfair Display"/>
                <a:cs typeface="Playfair Display"/>
                <a:sym typeface="Playfair Display"/>
              </a:rPr>
              <a:t>Anmol Gangwar Reddy (B17CS022)</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a:latin typeface="Playfair Display"/>
                <a:ea typeface="Playfair Display"/>
                <a:cs typeface="Playfair Display"/>
                <a:sym typeface="Playfair Display"/>
              </a:rPr>
              <a:t>Chakshu Gupta (B17CS061)</a:t>
            </a:r>
            <a:endParaRPr sz="1400">
              <a:latin typeface="Playfair Display"/>
              <a:ea typeface="Playfair Display"/>
              <a:cs typeface="Playfair Display"/>
              <a:sym typeface="Playfair Display"/>
            </a:endParaRPr>
          </a:p>
          <a:p>
            <a:pPr indent="0" lvl="0" marL="0" rtl="0" algn="l">
              <a:spcBef>
                <a:spcPts val="1000"/>
              </a:spcBef>
              <a:spcAft>
                <a:spcPts val="0"/>
              </a:spcAft>
              <a:buNone/>
            </a:pPr>
            <a:r>
              <a:rPr b="1" lang="en" sz="1400">
                <a:solidFill>
                  <a:srgbClr val="FFFFFF"/>
                </a:solidFill>
                <a:latin typeface="Playfair Display"/>
                <a:ea typeface="Playfair Display"/>
                <a:cs typeface="Playfair Display"/>
                <a:sym typeface="Playfair Display"/>
              </a:rPr>
              <a:t>Mentor | </a:t>
            </a:r>
            <a:r>
              <a:rPr lang="en" sz="1400">
                <a:solidFill>
                  <a:srgbClr val="FFFFFF"/>
                </a:solidFill>
                <a:latin typeface="Playfair Display"/>
                <a:ea typeface="Playfair Display"/>
                <a:cs typeface="Playfair Display"/>
                <a:sym typeface="Playfair Display"/>
              </a:rPr>
              <a:t>Dr Sandeep Yadav</a:t>
            </a:r>
            <a:endParaRPr sz="1400">
              <a:solidFill>
                <a:srgbClr val="FFFFFF"/>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1000"/>
                                        <p:tgtEl>
                                          <p:spTgt spid="6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1000"/>
                                        <p:tgtEl>
                                          <p:spTgt spid="68">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1000"/>
                                        <p:tgtEl>
                                          <p:spTgt spid="68">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1000"/>
                                        <p:tgtEl>
                                          <p:spTgt spid="68">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animEffect filter="fade" transition="in">
                                      <p:cBhvr>
                                        <p:cTn dur="1000"/>
                                        <p:tgtEl>
                                          <p:spTgt spid="6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idx="4294967295" type="title"/>
          </p:nvPr>
        </p:nvSpPr>
        <p:spPr>
          <a:xfrm>
            <a:off x="311700" y="372725"/>
            <a:ext cx="8520600" cy="6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Mathematics</a:t>
            </a:r>
            <a:endParaRPr/>
          </a:p>
        </p:txBody>
      </p:sp>
      <p:pic>
        <p:nvPicPr>
          <p:cNvPr id="119" name="Google Shape;119;p22"/>
          <p:cNvPicPr preferRelativeResize="0"/>
          <p:nvPr/>
        </p:nvPicPr>
        <p:blipFill>
          <a:blip r:embed="rId3">
            <a:alphaModFix/>
          </a:blip>
          <a:stretch>
            <a:fillRect/>
          </a:stretch>
        </p:blipFill>
        <p:spPr>
          <a:xfrm>
            <a:off x="0" y="128305"/>
            <a:ext cx="9144000" cy="48868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Relative Strength Index</a:t>
            </a:r>
            <a:endParaRPr sz="1800">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RSI Funda</a:t>
            </a:r>
            <a:endParaRPr>
              <a:latin typeface="Playfair Display"/>
              <a:ea typeface="Playfair Display"/>
              <a:cs typeface="Playfair Display"/>
              <a:sym typeface="Playfair Display"/>
            </a:endParaRPr>
          </a:p>
        </p:txBody>
      </p:sp>
      <p:sp>
        <p:nvSpPr>
          <p:cNvPr id="130" name="Google Shape;130;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Playfair Display"/>
                <a:ea typeface="Playfair Display"/>
                <a:cs typeface="Playfair Display"/>
                <a:sym typeface="Playfair Display"/>
              </a:rPr>
              <a:t>Relative Strength Index = 100 - (100/(1 + RS))</a:t>
            </a:r>
            <a:endParaRPr sz="1400">
              <a:latin typeface="Playfair Display"/>
              <a:ea typeface="Playfair Display"/>
              <a:cs typeface="Playfair Display"/>
              <a:sym typeface="Playfair Display"/>
            </a:endParaRPr>
          </a:p>
          <a:p>
            <a:pPr indent="-317500" lvl="0" marL="457200" rtl="0" algn="just">
              <a:spcBef>
                <a:spcPts val="1600"/>
              </a:spcBef>
              <a:spcAft>
                <a:spcPts val="0"/>
              </a:spcAft>
              <a:buSzPts val="1400"/>
              <a:buFont typeface="Playfair Display"/>
              <a:buChar char="●"/>
            </a:pPr>
            <a:r>
              <a:rPr lang="en" sz="1400">
                <a:latin typeface="Playfair Display"/>
                <a:ea typeface="Playfair Display"/>
                <a:cs typeface="Playfair Display"/>
                <a:sym typeface="Playfair Display"/>
              </a:rPr>
              <a:t>Where RS = (Average of ‘D’ Days Gain/Average of ‘D’ Days Loss)</a:t>
            </a:r>
            <a:endParaRPr sz="1400">
              <a:latin typeface="Playfair Display"/>
              <a:ea typeface="Playfair Display"/>
              <a:cs typeface="Playfair Display"/>
              <a:sym typeface="Playfair Display"/>
            </a:endParaRPr>
          </a:p>
          <a:p>
            <a:pPr indent="-317500" lvl="0" marL="457200" rtl="0" algn="just">
              <a:spcBef>
                <a:spcPts val="0"/>
              </a:spcBef>
              <a:spcAft>
                <a:spcPts val="0"/>
              </a:spcAft>
              <a:buSzPts val="1400"/>
              <a:buFont typeface="Playfair Display"/>
              <a:buChar char="●"/>
            </a:pPr>
            <a:r>
              <a:rPr lang="en" sz="1400">
                <a:latin typeface="Playfair Display"/>
                <a:ea typeface="Playfair Display"/>
                <a:cs typeface="Playfair Display"/>
                <a:sym typeface="Playfair Display"/>
              </a:rPr>
              <a:t>Where D is 14 usually</a:t>
            </a:r>
            <a:endParaRPr sz="1400">
              <a:latin typeface="Playfair Display"/>
              <a:ea typeface="Playfair Display"/>
              <a:cs typeface="Playfair Display"/>
              <a:sym typeface="Playfair Display"/>
            </a:endParaRPr>
          </a:p>
          <a:p>
            <a:pPr indent="-317500" lvl="0" marL="457200" rtl="0" algn="just">
              <a:spcBef>
                <a:spcPts val="0"/>
              </a:spcBef>
              <a:spcAft>
                <a:spcPts val="0"/>
              </a:spcAft>
              <a:buSzPts val="1400"/>
              <a:buFont typeface="Playfair Display"/>
              <a:buChar char="●"/>
            </a:pPr>
            <a:r>
              <a:rPr lang="en" sz="1400">
                <a:latin typeface="Playfair Display"/>
                <a:ea typeface="Playfair Display"/>
                <a:cs typeface="Playfair Display"/>
                <a:sym typeface="Playfair Display"/>
              </a:rPr>
              <a:t>Where Absolute Gain = (Closing price on present day - Closing price on previous day)</a:t>
            </a:r>
            <a:endParaRPr sz="1400">
              <a:latin typeface="Playfair Display"/>
              <a:ea typeface="Playfair Display"/>
              <a:cs typeface="Playfair Display"/>
              <a:sym typeface="Playfair Display"/>
            </a:endParaRPr>
          </a:p>
          <a:p>
            <a:pPr indent="-317500" lvl="0" marL="457200" rtl="0" algn="just">
              <a:spcBef>
                <a:spcPts val="0"/>
              </a:spcBef>
              <a:spcAft>
                <a:spcPts val="0"/>
              </a:spcAft>
              <a:buSzPts val="1400"/>
              <a:buFont typeface="Playfair Display"/>
              <a:buChar char="●"/>
            </a:pPr>
            <a:r>
              <a:rPr lang="en" sz="1400">
                <a:latin typeface="Playfair Display"/>
                <a:ea typeface="Playfair Display"/>
                <a:cs typeface="Playfair Display"/>
                <a:sym typeface="Playfair Display"/>
              </a:rPr>
              <a:t>Where Absolute Loss = -</a:t>
            </a:r>
            <a:r>
              <a:rPr lang="en" sz="1400">
                <a:latin typeface="Playfair Display"/>
                <a:ea typeface="Playfair Display"/>
                <a:cs typeface="Playfair Display"/>
                <a:sym typeface="Playfair Display"/>
              </a:rPr>
              <a:t>(Closing price on present day - Closing price on previous day)</a:t>
            </a:r>
            <a:endParaRPr sz="1400">
              <a:latin typeface="Playfair Display"/>
              <a:ea typeface="Playfair Display"/>
              <a:cs typeface="Playfair Display"/>
              <a:sym typeface="Playfair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How to trade with RSI?</a:t>
            </a:r>
            <a:endParaRPr>
              <a:latin typeface="Playfair Display"/>
              <a:ea typeface="Playfair Display"/>
              <a:cs typeface="Playfair Display"/>
              <a:sym typeface="Playfair Display"/>
            </a:endParaRPr>
          </a:p>
        </p:txBody>
      </p:sp>
      <p:sp>
        <p:nvSpPr>
          <p:cNvPr id="136" name="Google Shape;136;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666666"/>
              </a:buClr>
              <a:buSzPts val="1400"/>
              <a:buChar char="●"/>
            </a:pPr>
            <a:r>
              <a:rPr lang="en" sz="1400">
                <a:solidFill>
                  <a:srgbClr val="666666"/>
                </a:solidFill>
                <a:latin typeface="Playfair Display"/>
                <a:ea typeface="Playfair Display"/>
                <a:cs typeface="Playfair Display"/>
                <a:sym typeface="Playfair Display"/>
              </a:rPr>
              <a:t>IF RSI &lt; 30</a:t>
            </a:r>
            <a:endParaRPr sz="1400">
              <a:solidFill>
                <a:srgbClr val="666666"/>
              </a:solidFill>
              <a:latin typeface="Playfair Display"/>
              <a:ea typeface="Playfair Display"/>
              <a:cs typeface="Playfair Display"/>
              <a:sym typeface="Playfair Display"/>
            </a:endParaRPr>
          </a:p>
          <a:p>
            <a:pPr indent="-317500" lvl="1" marL="914400" rtl="0" algn="just">
              <a:spcBef>
                <a:spcPts val="0"/>
              </a:spcBef>
              <a:spcAft>
                <a:spcPts val="0"/>
              </a:spcAft>
              <a:buClr>
                <a:srgbClr val="666666"/>
              </a:buClr>
              <a:buSzPts val="1400"/>
              <a:buChar char="○"/>
            </a:pPr>
            <a:r>
              <a:rPr lang="en">
                <a:solidFill>
                  <a:srgbClr val="666666"/>
                </a:solidFill>
                <a:latin typeface="Playfair Display"/>
                <a:ea typeface="Playfair Display"/>
                <a:cs typeface="Playfair Display"/>
                <a:sym typeface="Playfair Display"/>
              </a:rPr>
              <a:t>//M</a:t>
            </a:r>
            <a:r>
              <a:rPr lang="en" sz="1400">
                <a:solidFill>
                  <a:srgbClr val="666666"/>
                </a:solidFill>
                <a:latin typeface="Playfair Display"/>
                <a:ea typeface="Playfair Display"/>
                <a:cs typeface="Playfair Display"/>
                <a:sym typeface="Playfair Display"/>
              </a:rPr>
              <a:t>arket is oversold =</a:t>
            </a:r>
            <a:r>
              <a:rPr lang="en">
                <a:solidFill>
                  <a:srgbClr val="666666"/>
                </a:solidFill>
                <a:latin typeface="Playfair Display"/>
                <a:ea typeface="Playfair Display"/>
                <a:cs typeface="Playfair Display"/>
                <a:sym typeface="Playfair Display"/>
              </a:rPr>
              <a:t>&gt; P</a:t>
            </a:r>
            <a:r>
              <a:rPr lang="en" sz="1400">
                <a:solidFill>
                  <a:srgbClr val="666666"/>
                </a:solidFill>
                <a:latin typeface="Playfair Display"/>
                <a:ea typeface="Playfair Display"/>
                <a:cs typeface="Playfair Display"/>
                <a:sym typeface="Playfair Display"/>
              </a:rPr>
              <a:t>rice might eventually increase</a:t>
            </a:r>
            <a:endParaRPr sz="1400">
              <a:solidFill>
                <a:srgbClr val="666666"/>
              </a:solidFill>
              <a:latin typeface="Playfair Display"/>
              <a:ea typeface="Playfair Display"/>
              <a:cs typeface="Playfair Display"/>
              <a:sym typeface="Playfair Display"/>
            </a:endParaRPr>
          </a:p>
          <a:p>
            <a:pPr indent="-317500" lvl="1" marL="914400" rtl="0" algn="just">
              <a:spcBef>
                <a:spcPts val="0"/>
              </a:spcBef>
              <a:spcAft>
                <a:spcPts val="0"/>
              </a:spcAft>
              <a:buClr>
                <a:srgbClr val="666666"/>
              </a:buClr>
              <a:buSzPts val="1400"/>
              <a:buChar char="○"/>
            </a:pPr>
            <a:r>
              <a:rPr lang="en">
                <a:solidFill>
                  <a:srgbClr val="666666"/>
                </a:solidFill>
                <a:latin typeface="Playfair Display"/>
                <a:ea typeface="Playfair Display"/>
                <a:cs typeface="Playfair Display"/>
                <a:sym typeface="Playfair Display"/>
              </a:rPr>
              <a:t>IF r</a:t>
            </a:r>
            <a:r>
              <a:rPr lang="en" sz="1400">
                <a:solidFill>
                  <a:srgbClr val="666666"/>
                </a:solidFill>
                <a:latin typeface="Playfair Display"/>
                <a:ea typeface="Playfair Display"/>
                <a:cs typeface="Playfair Display"/>
                <a:sym typeface="Playfair Display"/>
              </a:rPr>
              <a:t>eversal is confirmed</a:t>
            </a:r>
            <a:endParaRPr>
              <a:solidFill>
                <a:srgbClr val="666666"/>
              </a:solidFill>
              <a:latin typeface="Playfair Display"/>
              <a:ea typeface="Playfair Display"/>
              <a:cs typeface="Playfair Display"/>
              <a:sym typeface="Playfair Display"/>
            </a:endParaRPr>
          </a:p>
          <a:p>
            <a:pPr indent="-317500" lvl="2" marL="1371600" rtl="0" algn="just">
              <a:spcBef>
                <a:spcPts val="0"/>
              </a:spcBef>
              <a:spcAft>
                <a:spcPts val="0"/>
              </a:spcAft>
              <a:buClr>
                <a:srgbClr val="666666"/>
              </a:buClr>
              <a:buSzPts val="1400"/>
              <a:buChar char="■"/>
            </a:pPr>
            <a:r>
              <a:rPr b="1" lang="en">
                <a:solidFill>
                  <a:srgbClr val="666666"/>
                </a:solidFill>
                <a:latin typeface="Playfair Display"/>
                <a:ea typeface="Playfair Display"/>
                <a:cs typeface="Playfair Display"/>
                <a:sym typeface="Playfair Display"/>
              </a:rPr>
              <a:t>BUY</a:t>
            </a:r>
            <a:r>
              <a:rPr lang="en" sz="1400">
                <a:solidFill>
                  <a:srgbClr val="666666"/>
                </a:solidFill>
                <a:latin typeface="Playfair Display"/>
                <a:ea typeface="Playfair Display"/>
                <a:cs typeface="Playfair Display"/>
                <a:sym typeface="Playfair Display"/>
              </a:rPr>
              <a:t> </a:t>
            </a:r>
            <a:endParaRPr sz="1400">
              <a:solidFill>
                <a:srgbClr val="666666"/>
              </a:solidFill>
              <a:latin typeface="Playfair Display"/>
              <a:ea typeface="Playfair Display"/>
              <a:cs typeface="Playfair Display"/>
              <a:sym typeface="Playfair Display"/>
            </a:endParaRPr>
          </a:p>
          <a:p>
            <a:pPr indent="-317500" lvl="0" marL="457200" rtl="0" algn="just">
              <a:spcBef>
                <a:spcPts val="0"/>
              </a:spcBef>
              <a:spcAft>
                <a:spcPts val="0"/>
              </a:spcAft>
              <a:buClr>
                <a:srgbClr val="666666"/>
              </a:buClr>
              <a:buSzPts val="1400"/>
              <a:buChar char="●"/>
            </a:pPr>
            <a:r>
              <a:rPr lang="en" sz="1400">
                <a:solidFill>
                  <a:srgbClr val="666666"/>
                </a:solidFill>
                <a:latin typeface="Playfair Display"/>
                <a:ea typeface="Playfair Display"/>
                <a:cs typeface="Playfair Display"/>
                <a:sym typeface="Playfair Display"/>
              </a:rPr>
              <a:t>IF RSI &gt; 70</a:t>
            </a:r>
            <a:endParaRPr sz="1400">
              <a:solidFill>
                <a:srgbClr val="666666"/>
              </a:solidFill>
              <a:latin typeface="Playfair Display"/>
              <a:ea typeface="Playfair Display"/>
              <a:cs typeface="Playfair Display"/>
              <a:sym typeface="Playfair Display"/>
            </a:endParaRPr>
          </a:p>
          <a:p>
            <a:pPr indent="-317500" lvl="1" marL="914400" rtl="0" algn="just">
              <a:spcBef>
                <a:spcPts val="0"/>
              </a:spcBef>
              <a:spcAft>
                <a:spcPts val="0"/>
              </a:spcAft>
              <a:buClr>
                <a:srgbClr val="666666"/>
              </a:buClr>
              <a:buSzPts val="1400"/>
              <a:buChar char="○"/>
            </a:pPr>
            <a:r>
              <a:rPr lang="en">
                <a:solidFill>
                  <a:srgbClr val="666666"/>
                </a:solidFill>
                <a:latin typeface="Playfair Display"/>
                <a:ea typeface="Playfair Display"/>
                <a:cs typeface="Playfair Display"/>
                <a:sym typeface="Playfair Display"/>
              </a:rPr>
              <a:t>//Market is </a:t>
            </a:r>
            <a:r>
              <a:rPr lang="en" sz="1400">
                <a:solidFill>
                  <a:srgbClr val="666666"/>
                </a:solidFill>
                <a:latin typeface="Playfair Display"/>
                <a:ea typeface="Playfair Display"/>
                <a:cs typeface="Playfair Display"/>
                <a:sym typeface="Playfair Display"/>
              </a:rPr>
              <a:t>overbought =&gt; </a:t>
            </a:r>
            <a:r>
              <a:rPr lang="en">
                <a:solidFill>
                  <a:srgbClr val="666666"/>
                </a:solidFill>
                <a:latin typeface="Playfair Display"/>
                <a:ea typeface="Playfair Display"/>
                <a:cs typeface="Playfair Display"/>
                <a:sym typeface="Playfair Display"/>
              </a:rPr>
              <a:t>P</a:t>
            </a:r>
            <a:r>
              <a:rPr lang="en" sz="1400">
                <a:solidFill>
                  <a:srgbClr val="666666"/>
                </a:solidFill>
                <a:latin typeface="Playfair Display"/>
                <a:ea typeface="Playfair Display"/>
                <a:cs typeface="Playfair Display"/>
                <a:sym typeface="Playfair Display"/>
              </a:rPr>
              <a:t>rice might soon decline</a:t>
            </a:r>
            <a:endParaRPr sz="1400">
              <a:solidFill>
                <a:srgbClr val="666666"/>
              </a:solidFill>
              <a:latin typeface="Playfair Display"/>
              <a:ea typeface="Playfair Display"/>
              <a:cs typeface="Playfair Display"/>
              <a:sym typeface="Playfair Display"/>
            </a:endParaRPr>
          </a:p>
          <a:p>
            <a:pPr indent="-317500" lvl="1" marL="914400" rtl="0" algn="just">
              <a:spcBef>
                <a:spcPts val="0"/>
              </a:spcBef>
              <a:spcAft>
                <a:spcPts val="0"/>
              </a:spcAft>
              <a:buClr>
                <a:srgbClr val="666666"/>
              </a:buClr>
              <a:buSzPts val="1400"/>
              <a:buChar char="○"/>
            </a:pPr>
            <a:r>
              <a:rPr lang="en">
                <a:solidFill>
                  <a:srgbClr val="666666"/>
                </a:solidFill>
                <a:latin typeface="Playfair Display"/>
                <a:ea typeface="Playfair Display"/>
                <a:cs typeface="Playfair Display"/>
                <a:sym typeface="Playfair Display"/>
              </a:rPr>
              <a:t>IF </a:t>
            </a:r>
            <a:r>
              <a:rPr lang="en" sz="1400">
                <a:solidFill>
                  <a:srgbClr val="666666"/>
                </a:solidFill>
                <a:latin typeface="Playfair Display"/>
                <a:ea typeface="Playfair Display"/>
                <a:cs typeface="Playfair Display"/>
                <a:sym typeface="Playfair Display"/>
              </a:rPr>
              <a:t>confirmation of the reversal</a:t>
            </a:r>
            <a:endParaRPr sz="1400">
              <a:solidFill>
                <a:srgbClr val="666666"/>
              </a:solidFill>
              <a:latin typeface="Playfair Display"/>
              <a:ea typeface="Playfair Display"/>
              <a:cs typeface="Playfair Display"/>
              <a:sym typeface="Playfair Display"/>
            </a:endParaRPr>
          </a:p>
          <a:p>
            <a:pPr indent="-317500" lvl="2" marL="1371600" rtl="0" algn="just">
              <a:spcBef>
                <a:spcPts val="0"/>
              </a:spcBef>
              <a:spcAft>
                <a:spcPts val="0"/>
              </a:spcAft>
              <a:buClr>
                <a:srgbClr val="666666"/>
              </a:buClr>
              <a:buSzPts val="1400"/>
              <a:buChar char="■"/>
            </a:pPr>
            <a:r>
              <a:rPr b="1" lang="en">
                <a:solidFill>
                  <a:srgbClr val="666666"/>
                </a:solidFill>
                <a:latin typeface="Playfair Display"/>
                <a:ea typeface="Playfair Display"/>
                <a:cs typeface="Playfair Display"/>
                <a:sym typeface="Playfair Display"/>
              </a:rPr>
              <a:t>SELL</a:t>
            </a:r>
            <a:r>
              <a:rPr lang="en" sz="1400">
                <a:solidFill>
                  <a:srgbClr val="666666"/>
                </a:solidFill>
                <a:latin typeface="Playfair Display"/>
                <a:ea typeface="Playfair Display"/>
                <a:cs typeface="Playfair Display"/>
                <a:sym typeface="Playfair Display"/>
              </a:rPr>
              <a:t> </a:t>
            </a:r>
            <a:endParaRPr sz="1400">
              <a:solidFill>
                <a:srgbClr val="666666"/>
              </a:solidFill>
              <a:latin typeface="Playfair Display"/>
              <a:ea typeface="Playfair Display"/>
              <a:cs typeface="Playfair Display"/>
              <a:sym typeface="Playfair Display"/>
            </a:endParaRPr>
          </a:p>
          <a:p>
            <a:pPr indent="-317500" lvl="0" marL="457200" rtl="0" algn="just">
              <a:spcBef>
                <a:spcPts val="0"/>
              </a:spcBef>
              <a:spcAft>
                <a:spcPts val="0"/>
              </a:spcAft>
              <a:buClr>
                <a:srgbClr val="666666"/>
              </a:buClr>
              <a:buSzPts val="1400"/>
              <a:buChar char="●"/>
            </a:pPr>
            <a:r>
              <a:rPr lang="en" sz="1400">
                <a:solidFill>
                  <a:srgbClr val="666666"/>
                </a:solidFill>
                <a:latin typeface="Playfair Display"/>
                <a:ea typeface="Playfair Display"/>
                <a:cs typeface="Playfair Display"/>
                <a:sym typeface="Playfair Display"/>
              </a:rPr>
              <a:t>The 50 level is the midline that separates the </a:t>
            </a:r>
            <a:r>
              <a:rPr b="1" lang="en" sz="1400">
                <a:solidFill>
                  <a:srgbClr val="666666"/>
                </a:solidFill>
                <a:latin typeface="Playfair Display"/>
                <a:ea typeface="Playfair Display"/>
                <a:cs typeface="Playfair Display"/>
                <a:sym typeface="Playfair Display"/>
              </a:rPr>
              <a:t>upper (Bullish) and lower (Bearish)</a:t>
            </a:r>
            <a:r>
              <a:rPr lang="en" sz="1400">
                <a:solidFill>
                  <a:srgbClr val="666666"/>
                </a:solidFill>
                <a:latin typeface="Playfair Display"/>
                <a:ea typeface="Playfair Display"/>
                <a:cs typeface="Playfair Display"/>
                <a:sym typeface="Playfair Display"/>
              </a:rPr>
              <a:t> territories.</a:t>
            </a:r>
            <a:endParaRPr sz="1400">
              <a:solidFill>
                <a:srgbClr val="666666"/>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BIRA</a:t>
            </a:r>
            <a:br>
              <a:rPr lang="en" sz="1800">
                <a:latin typeface="Playfair Display"/>
                <a:ea typeface="Playfair Display"/>
                <a:cs typeface="Playfair Display"/>
                <a:sym typeface="Playfair Display"/>
              </a:rPr>
            </a:br>
            <a:r>
              <a:rPr lang="en" sz="1800">
                <a:latin typeface="Playfair Display"/>
                <a:ea typeface="Playfair Display"/>
                <a:cs typeface="Playfair Display"/>
                <a:sym typeface="Playfair Display"/>
              </a:rPr>
              <a:t>Ichimoku, RSI &amp; ADX’s Brew</a:t>
            </a:r>
            <a:endParaRPr sz="1800">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Motivation</a:t>
            </a:r>
            <a:endParaRPr>
              <a:latin typeface="Playfair Display"/>
              <a:ea typeface="Playfair Display"/>
              <a:cs typeface="Playfair Display"/>
              <a:sym typeface="Playfair Display"/>
            </a:endParaRPr>
          </a:p>
        </p:txBody>
      </p:sp>
      <p:sp>
        <p:nvSpPr>
          <p:cNvPr id="152" name="Google Shape;152;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Playfair Display"/>
                <a:ea typeface="Playfair Display"/>
                <a:cs typeface="Playfair Display"/>
                <a:sym typeface="Playfair Display"/>
              </a:rPr>
              <a:t>Using Ichimoku and RSI there is a lot less trading points so we thought of using ADX for buying the stocks and ADX is very erratic and have high crossovers so even small dips get sold so we use Ichimoku to sell the stocks as it gives perfect selling points and small dips are taken into consideration.</a:t>
            </a:r>
            <a:endParaRPr sz="1400">
              <a:latin typeface="Playfair Display"/>
              <a:ea typeface="Playfair Display"/>
              <a:cs typeface="Playfair Display"/>
              <a:sym typeface="Playfair Display"/>
            </a:endParaRPr>
          </a:p>
          <a:p>
            <a:pPr indent="0" lvl="0" marL="0" rtl="0" algn="just">
              <a:spcBef>
                <a:spcPts val="1600"/>
              </a:spcBef>
              <a:spcAft>
                <a:spcPts val="0"/>
              </a:spcAft>
              <a:buNone/>
            </a:pPr>
            <a:r>
              <a:t/>
            </a:r>
            <a:endParaRPr sz="1400">
              <a:latin typeface="Playfair Display"/>
              <a:ea typeface="Playfair Display"/>
              <a:cs typeface="Playfair Display"/>
              <a:sym typeface="Playfair Display"/>
            </a:endParaRPr>
          </a:p>
          <a:p>
            <a:pPr indent="0" lvl="0" marL="0" rtl="0" algn="just">
              <a:spcBef>
                <a:spcPts val="1600"/>
              </a:spcBef>
              <a:spcAft>
                <a:spcPts val="1600"/>
              </a:spcAft>
              <a:buNone/>
            </a:pPr>
            <a:r>
              <a:t/>
            </a:r>
            <a:endParaRPr sz="1400">
              <a:latin typeface="Playfair Display"/>
              <a:ea typeface="Playfair Display"/>
              <a:cs typeface="Playfair Display"/>
              <a:sym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Trading Strategy</a:t>
            </a:r>
            <a:endParaRPr>
              <a:latin typeface="Playfair Display"/>
              <a:ea typeface="Playfair Display"/>
              <a:cs typeface="Playfair Display"/>
              <a:sym typeface="Playfair Display"/>
            </a:endParaRPr>
          </a:p>
        </p:txBody>
      </p:sp>
      <p:sp>
        <p:nvSpPr>
          <p:cNvPr id="158" name="Google Shape;158;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latin typeface="Playfair Display"/>
                <a:ea typeface="Playfair Display"/>
                <a:cs typeface="Playfair Display"/>
                <a:sym typeface="Playfair Display"/>
              </a:rPr>
              <a:t>Buy</a:t>
            </a:r>
            <a:endParaRPr b="1" sz="1400">
              <a:latin typeface="Playfair Display"/>
              <a:ea typeface="Playfair Display"/>
              <a:cs typeface="Playfair Display"/>
              <a:sym typeface="Playfair Display"/>
            </a:endParaRPr>
          </a:p>
          <a:p>
            <a:pPr indent="0" lvl="0" marL="0" rtl="0" algn="just">
              <a:spcBef>
                <a:spcPts val="1600"/>
              </a:spcBef>
              <a:spcAft>
                <a:spcPts val="0"/>
              </a:spcAft>
              <a:buNone/>
            </a:pPr>
            <a:r>
              <a:rPr lang="en" sz="1400">
                <a:latin typeface="Playfair Display"/>
                <a:ea typeface="Playfair Display"/>
                <a:cs typeface="Playfair Display"/>
                <a:sym typeface="Playfair Display"/>
              </a:rPr>
              <a:t>We bought stocks using ADX when DMI Plus crosses over DMI Minus and ADX &gt;25, Here we </a:t>
            </a:r>
            <a:r>
              <a:rPr lang="en" sz="1400">
                <a:latin typeface="Playfair Display"/>
                <a:ea typeface="Playfair Display"/>
                <a:cs typeface="Playfair Display"/>
                <a:sym typeface="Playfair Display"/>
              </a:rPr>
              <a:t>strengthened</a:t>
            </a:r>
            <a:r>
              <a:rPr lang="en" sz="1400">
                <a:latin typeface="Playfair Display"/>
                <a:ea typeface="Playfair Display"/>
                <a:cs typeface="Playfair Display"/>
                <a:sym typeface="Playfair Display"/>
              </a:rPr>
              <a:t> the buying using ADX Index.</a:t>
            </a:r>
            <a:endParaRPr sz="1400">
              <a:latin typeface="Playfair Display"/>
              <a:ea typeface="Playfair Display"/>
              <a:cs typeface="Playfair Display"/>
              <a:sym typeface="Playfair Display"/>
            </a:endParaRPr>
          </a:p>
          <a:p>
            <a:pPr indent="0" lvl="0" marL="0" rtl="0" algn="just">
              <a:spcBef>
                <a:spcPts val="1600"/>
              </a:spcBef>
              <a:spcAft>
                <a:spcPts val="0"/>
              </a:spcAft>
              <a:buNone/>
            </a:pPr>
            <a:r>
              <a:rPr b="1" lang="en" sz="1400">
                <a:latin typeface="Playfair Display"/>
                <a:ea typeface="Playfair Display"/>
                <a:cs typeface="Playfair Display"/>
                <a:sym typeface="Playfair Display"/>
              </a:rPr>
              <a:t>Sell</a:t>
            </a:r>
            <a:endParaRPr b="1" sz="1400">
              <a:latin typeface="Playfair Display"/>
              <a:ea typeface="Playfair Display"/>
              <a:cs typeface="Playfair Display"/>
              <a:sym typeface="Playfair Display"/>
            </a:endParaRPr>
          </a:p>
          <a:p>
            <a:pPr indent="0" lvl="0" marL="0" rtl="0" algn="just">
              <a:spcBef>
                <a:spcPts val="1600"/>
              </a:spcBef>
              <a:spcAft>
                <a:spcPts val="0"/>
              </a:spcAft>
              <a:buNone/>
            </a:pPr>
            <a:r>
              <a:rPr lang="en" sz="1400">
                <a:latin typeface="Playfair Display"/>
                <a:ea typeface="Playfair Display"/>
                <a:cs typeface="Playfair Display"/>
                <a:sym typeface="Playfair Display"/>
              </a:rPr>
              <a:t>While selling we used Ichimoku when Chikuspan &lt; Actual_Price and RSI &gt; 70 sell the stock as Chiku span shows 26 bars in the future and also RSI is used to </a:t>
            </a:r>
            <a:r>
              <a:rPr lang="en" sz="1400">
                <a:latin typeface="Playfair Display"/>
                <a:ea typeface="Playfair Display"/>
                <a:cs typeface="Playfair Display"/>
                <a:sym typeface="Playfair Display"/>
              </a:rPr>
              <a:t>strengthen this prediction.</a:t>
            </a:r>
            <a:endParaRPr sz="1400">
              <a:latin typeface="Playfair Display"/>
              <a:ea typeface="Playfair Display"/>
              <a:cs typeface="Playfair Display"/>
              <a:sym typeface="Playfair Display"/>
            </a:endParaRPr>
          </a:p>
          <a:p>
            <a:pPr indent="0" lvl="0" marL="0" rtl="0" algn="just">
              <a:spcBef>
                <a:spcPts val="1600"/>
              </a:spcBef>
              <a:spcAft>
                <a:spcPts val="1600"/>
              </a:spcAft>
              <a:buNone/>
            </a:pPr>
            <a:r>
              <a:rPr lang="en" sz="1400">
                <a:latin typeface="Playfair Display"/>
                <a:ea typeface="Playfair Display"/>
                <a:cs typeface="Playfair Display"/>
                <a:sym typeface="Playfair Display"/>
              </a:rPr>
              <a:t>BIRA Indicator Accuracy: </a:t>
            </a:r>
            <a:r>
              <a:rPr b="1" lang="en" sz="1400">
                <a:latin typeface="Playfair Display"/>
                <a:ea typeface="Playfair Display"/>
                <a:cs typeface="Playfair Display"/>
                <a:sym typeface="Playfair Display"/>
              </a:rPr>
              <a:t>60%</a:t>
            </a:r>
            <a:endParaRPr b="1" sz="1400">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30"/>
          <p:cNvPicPr preferRelativeResize="0"/>
          <p:nvPr/>
        </p:nvPicPr>
        <p:blipFill>
          <a:blip r:embed="rId3">
            <a:alphaModFix/>
          </a:blip>
          <a:stretch>
            <a:fillRect/>
          </a:stretch>
        </p:blipFill>
        <p:spPr>
          <a:xfrm>
            <a:off x="363049" y="0"/>
            <a:ext cx="8134750" cy="510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31"/>
          <p:cNvPicPr preferRelativeResize="0"/>
          <p:nvPr/>
        </p:nvPicPr>
        <p:blipFill>
          <a:blip r:embed="rId3">
            <a:alphaModFix/>
          </a:blip>
          <a:stretch>
            <a:fillRect/>
          </a:stretch>
        </p:blipFill>
        <p:spPr>
          <a:xfrm>
            <a:off x="0" y="128305"/>
            <a:ext cx="9144000" cy="48868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Average Directional Index(ADX)</a:t>
            </a:r>
            <a:endParaRPr sz="1800">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32"/>
          <p:cNvPicPr preferRelativeResize="0"/>
          <p:nvPr/>
        </p:nvPicPr>
        <p:blipFill>
          <a:blip r:embed="rId3">
            <a:alphaModFix/>
          </a:blip>
          <a:stretch>
            <a:fillRect/>
          </a:stretch>
        </p:blipFill>
        <p:spPr>
          <a:xfrm>
            <a:off x="44550" y="73255"/>
            <a:ext cx="9144000" cy="48868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ADX Funda</a:t>
            </a:r>
            <a:endParaRPr>
              <a:latin typeface="Playfair Display"/>
              <a:ea typeface="Playfair Display"/>
              <a:cs typeface="Playfair Display"/>
              <a:sym typeface="Playfair Display"/>
            </a:endParaRPr>
          </a:p>
        </p:txBody>
      </p:sp>
      <p:sp>
        <p:nvSpPr>
          <p:cNvPr id="79" name="Google Shape;79;p15"/>
          <p:cNvSpPr txBox="1"/>
          <p:nvPr>
            <p:ph idx="1" type="body"/>
          </p:nvPr>
        </p:nvSpPr>
        <p:spPr>
          <a:xfrm>
            <a:off x="1056750" y="2123050"/>
            <a:ext cx="7030500" cy="2541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666666"/>
              </a:buClr>
              <a:buSzPts val="1400"/>
              <a:buChar char="●"/>
            </a:pPr>
            <a:r>
              <a:rPr lang="en" sz="1400">
                <a:solidFill>
                  <a:srgbClr val="666666"/>
                </a:solidFill>
                <a:latin typeface="Playfair Display"/>
                <a:ea typeface="Playfair Display"/>
                <a:cs typeface="Playfair Display"/>
                <a:sym typeface="Playfair Display"/>
              </a:rPr>
              <a:t>ADX is a </a:t>
            </a:r>
            <a:r>
              <a:rPr b="1" lang="en" sz="1400">
                <a:solidFill>
                  <a:srgbClr val="666666"/>
                </a:solidFill>
                <a:latin typeface="Playfair Display"/>
                <a:ea typeface="Playfair Display"/>
                <a:cs typeface="Playfair Display"/>
                <a:sym typeface="Playfair Display"/>
              </a:rPr>
              <a:t>trend</a:t>
            </a:r>
            <a:r>
              <a:rPr lang="en" sz="1400">
                <a:solidFill>
                  <a:srgbClr val="666666"/>
                </a:solidFill>
                <a:latin typeface="Playfair Display"/>
                <a:ea typeface="Playfair Display"/>
                <a:cs typeface="Playfair Display"/>
                <a:sym typeface="Playfair Display"/>
              </a:rPr>
              <a:t> indicator.</a:t>
            </a:r>
            <a:endParaRPr sz="1400">
              <a:solidFill>
                <a:srgbClr val="666666"/>
              </a:solidFill>
              <a:latin typeface="Playfair Display"/>
              <a:ea typeface="Playfair Display"/>
              <a:cs typeface="Playfair Display"/>
              <a:sym typeface="Playfair Display"/>
            </a:endParaRPr>
          </a:p>
          <a:p>
            <a:pPr indent="-317500" lvl="0" marL="457200" rtl="0" algn="just">
              <a:spcBef>
                <a:spcPts val="0"/>
              </a:spcBef>
              <a:spcAft>
                <a:spcPts val="0"/>
              </a:spcAft>
              <a:buClr>
                <a:srgbClr val="666666"/>
              </a:buClr>
              <a:buSzPts val="1400"/>
              <a:buChar char="●"/>
            </a:pPr>
            <a:r>
              <a:rPr lang="en" sz="1400">
                <a:solidFill>
                  <a:srgbClr val="666666"/>
                </a:solidFill>
                <a:latin typeface="Playfair Display"/>
                <a:ea typeface="Playfair Display"/>
                <a:cs typeface="Playfair Display"/>
                <a:sym typeface="Playfair Display"/>
              </a:rPr>
              <a:t>ADX </a:t>
            </a:r>
            <a:r>
              <a:rPr lang="en" sz="1400">
                <a:solidFill>
                  <a:srgbClr val="666666"/>
                </a:solidFill>
                <a:latin typeface="Playfair Display"/>
                <a:ea typeface="Playfair Display"/>
                <a:cs typeface="Playfair Display"/>
                <a:sym typeface="Playfair Display"/>
              </a:rPr>
              <a:t>attempts to measure the </a:t>
            </a:r>
            <a:r>
              <a:rPr b="1" lang="en" sz="1400">
                <a:solidFill>
                  <a:srgbClr val="666666"/>
                </a:solidFill>
                <a:latin typeface="Playfair Display"/>
                <a:ea typeface="Playfair Display"/>
                <a:cs typeface="Playfair Display"/>
                <a:sym typeface="Playfair Display"/>
              </a:rPr>
              <a:t>strength</a:t>
            </a:r>
            <a:r>
              <a:rPr lang="en" sz="1400">
                <a:solidFill>
                  <a:srgbClr val="666666"/>
                </a:solidFill>
                <a:latin typeface="Playfair Display"/>
                <a:ea typeface="Playfair Display"/>
                <a:cs typeface="Playfair Display"/>
                <a:sym typeface="Playfair Display"/>
              </a:rPr>
              <a:t> of price movement in positive and negative direction.</a:t>
            </a:r>
            <a:endParaRPr sz="1400">
              <a:solidFill>
                <a:srgbClr val="666666"/>
              </a:solidFill>
              <a:latin typeface="Playfair Display"/>
              <a:ea typeface="Playfair Display"/>
              <a:cs typeface="Playfair Display"/>
              <a:sym typeface="Playfair Display"/>
            </a:endParaRPr>
          </a:p>
          <a:p>
            <a:pPr indent="-317500" lvl="0" marL="457200" rtl="0" algn="just">
              <a:spcBef>
                <a:spcPts val="0"/>
              </a:spcBef>
              <a:spcAft>
                <a:spcPts val="0"/>
              </a:spcAft>
              <a:buClr>
                <a:srgbClr val="666666"/>
              </a:buClr>
              <a:buSzPts val="1400"/>
              <a:buFont typeface="Playfair Display"/>
              <a:buChar char="●"/>
            </a:pPr>
            <a:r>
              <a:rPr lang="en" sz="1400">
                <a:solidFill>
                  <a:srgbClr val="666666"/>
                </a:solidFill>
                <a:latin typeface="Playfair Display"/>
                <a:ea typeface="Playfair Display"/>
                <a:cs typeface="Playfair Display"/>
                <a:sym typeface="Playfair Display"/>
              </a:rPr>
              <a:t>ADX is used together with two underlying indicators</a:t>
            </a:r>
            <a:endParaRPr sz="1400">
              <a:solidFill>
                <a:srgbClr val="666666"/>
              </a:solidFill>
              <a:latin typeface="Playfair Display"/>
              <a:ea typeface="Playfair Display"/>
              <a:cs typeface="Playfair Display"/>
              <a:sym typeface="Playfair Display"/>
            </a:endParaRPr>
          </a:p>
          <a:p>
            <a:pPr indent="-317500" lvl="1" marL="914400" rtl="0" algn="just">
              <a:spcBef>
                <a:spcPts val="0"/>
              </a:spcBef>
              <a:spcAft>
                <a:spcPts val="0"/>
              </a:spcAft>
              <a:buClr>
                <a:srgbClr val="666666"/>
              </a:buClr>
              <a:buSzPts val="1400"/>
              <a:buFont typeface="Playfair Display"/>
              <a:buChar char="○"/>
            </a:pPr>
            <a:r>
              <a:rPr lang="en" sz="1400">
                <a:solidFill>
                  <a:srgbClr val="666666"/>
                </a:solidFill>
                <a:latin typeface="Playfair Display"/>
                <a:ea typeface="Playfair Display"/>
                <a:cs typeface="Playfair Display"/>
                <a:sym typeface="Playfair Display"/>
              </a:rPr>
              <a:t>Negative Directional Indicator (-DI) </a:t>
            </a:r>
            <a:endParaRPr sz="1400">
              <a:solidFill>
                <a:srgbClr val="666666"/>
              </a:solidFill>
              <a:latin typeface="Playfair Display"/>
              <a:ea typeface="Playfair Display"/>
              <a:cs typeface="Playfair Display"/>
              <a:sym typeface="Playfair Display"/>
            </a:endParaRPr>
          </a:p>
          <a:p>
            <a:pPr indent="-317500" lvl="1" marL="914400" rtl="0" algn="just">
              <a:spcBef>
                <a:spcPts val="0"/>
              </a:spcBef>
              <a:spcAft>
                <a:spcPts val="0"/>
              </a:spcAft>
              <a:buClr>
                <a:srgbClr val="666666"/>
              </a:buClr>
              <a:buSzPts val="1400"/>
              <a:buFont typeface="Playfair Display"/>
              <a:buChar char="○"/>
            </a:pPr>
            <a:r>
              <a:rPr lang="en" sz="1400">
                <a:solidFill>
                  <a:srgbClr val="666666"/>
                </a:solidFill>
                <a:latin typeface="Playfair Display"/>
                <a:ea typeface="Playfair Display"/>
                <a:cs typeface="Playfair Display"/>
                <a:sym typeface="Playfair Display"/>
              </a:rPr>
              <a:t>Positive Directional Indicator (+DI) </a:t>
            </a:r>
            <a:endParaRPr sz="1400">
              <a:solidFill>
                <a:srgbClr val="666666"/>
              </a:solidFill>
              <a:latin typeface="Playfair Display"/>
              <a:ea typeface="Playfair Display"/>
              <a:cs typeface="Playfair Display"/>
              <a:sym typeface="Playfair Display"/>
            </a:endParaRPr>
          </a:p>
          <a:p>
            <a:pPr indent="-317500" lvl="0" marL="457200" rtl="0" algn="just">
              <a:spcBef>
                <a:spcPts val="0"/>
              </a:spcBef>
              <a:spcAft>
                <a:spcPts val="0"/>
              </a:spcAft>
              <a:buClr>
                <a:srgbClr val="666666"/>
              </a:buClr>
              <a:buSzPts val="1400"/>
              <a:buFont typeface="Playfair Display"/>
              <a:buChar char="●"/>
            </a:pPr>
            <a:r>
              <a:rPr lang="en" sz="1400">
                <a:solidFill>
                  <a:srgbClr val="666666"/>
                </a:solidFill>
                <a:latin typeface="Playfair Display"/>
                <a:ea typeface="Playfair Display"/>
                <a:cs typeface="Playfair Display"/>
                <a:sym typeface="Playfair Display"/>
              </a:rPr>
              <a:t>ADX calculations are based on a moving average of price range expansion over a given period of time. </a:t>
            </a:r>
            <a:endParaRPr sz="1400">
              <a:solidFill>
                <a:srgbClr val="666666"/>
              </a:solidFill>
              <a:latin typeface="Playfair Display"/>
              <a:ea typeface="Playfair Display"/>
              <a:cs typeface="Playfair Display"/>
              <a:sym typeface="Playfair Display"/>
            </a:endParaRPr>
          </a:p>
          <a:p>
            <a:pPr indent="-317500" lvl="0" marL="457200" rtl="0" algn="just">
              <a:spcBef>
                <a:spcPts val="0"/>
              </a:spcBef>
              <a:spcAft>
                <a:spcPts val="0"/>
              </a:spcAft>
              <a:buClr>
                <a:srgbClr val="666666"/>
              </a:buClr>
              <a:buSzPts val="1400"/>
              <a:buFont typeface="Playfair Display"/>
              <a:buChar char="●"/>
            </a:pPr>
            <a:r>
              <a:rPr lang="en" sz="1400">
                <a:solidFill>
                  <a:srgbClr val="666666"/>
                </a:solidFill>
                <a:latin typeface="Playfair Display"/>
                <a:ea typeface="Playfair Display"/>
                <a:cs typeface="Playfair Display"/>
                <a:sym typeface="Playfair Display"/>
              </a:rPr>
              <a:t>The default setting is 14 days. </a:t>
            </a:r>
            <a:endParaRPr sz="1400">
              <a:solidFill>
                <a:srgbClr val="666666"/>
              </a:solidFill>
              <a:latin typeface="Playfair Display"/>
              <a:ea typeface="Playfair Display"/>
              <a:cs typeface="Playfair Display"/>
              <a:sym typeface="Playfair Display"/>
            </a:endParaRPr>
          </a:p>
          <a:p>
            <a:pPr indent="-317500" lvl="0" marL="457200" rtl="0" algn="just">
              <a:spcBef>
                <a:spcPts val="0"/>
              </a:spcBef>
              <a:spcAft>
                <a:spcPts val="0"/>
              </a:spcAft>
              <a:buClr>
                <a:srgbClr val="666666"/>
              </a:buClr>
              <a:buSzPts val="1400"/>
              <a:buFont typeface="Playfair Display"/>
              <a:buChar char="●"/>
            </a:pPr>
            <a:r>
              <a:rPr lang="en" sz="1400">
                <a:solidFill>
                  <a:srgbClr val="666666"/>
                </a:solidFill>
                <a:latin typeface="Playfair Display"/>
                <a:ea typeface="Playfair Display"/>
                <a:cs typeface="Playfair Display"/>
                <a:sym typeface="Playfair Display"/>
              </a:rPr>
              <a:t>ADX can be used on any trading instruments.</a:t>
            </a:r>
            <a:endParaRPr sz="1400">
              <a:solidFill>
                <a:srgbClr val="666666"/>
              </a:solidFill>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How to Trade using ADX?	</a:t>
            </a:r>
            <a:endParaRPr>
              <a:latin typeface="Playfair Display"/>
              <a:ea typeface="Playfair Display"/>
              <a:cs typeface="Playfair Display"/>
              <a:sym typeface="Playfair Display"/>
            </a:endParaRPr>
          </a:p>
        </p:txBody>
      </p:sp>
      <p:sp>
        <p:nvSpPr>
          <p:cNvPr id="85" name="Google Shape;85;p16"/>
          <p:cNvSpPr txBox="1"/>
          <p:nvPr>
            <p:ph idx="1" type="body"/>
          </p:nvPr>
        </p:nvSpPr>
        <p:spPr>
          <a:xfrm>
            <a:off x="2630875" y="2023350"/>
            <a:ext cx="61662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Playfair Display"/>
                <a:ea typeface="Playfair Display"/>
                <a:cs typeface="Playfair Display"/>
                <a:sym typeface="Playfair Display"/>
              </a:rPr>
              <a:t>When</a:t>
            </a:r>
            <a:endParaRPr sz="1400">
              <a:latin typeface="Playfair Display"/>
              <a:ea typeface="Playfair Display"/>
              <a:cs typeface="Playfair Display"/>
              <a:sym typeface="Playfair Display"/>
            </a:endParaRPr>
          </a:p>
          <a:p>
            <a:pPr indent="-317500" lvl="0" marL="457200" rtl="0" algn="just">
              <a:spcBef>
                <a:spcPts val="1600"/>
              </a:spcBef>
              <a:spcAft>
                <a:spcPts val="0"/>
              </a:spcAft>
              <a:buSzPts val="1400"/>
              <a:buFont typeface="Playfair Display"/>
              <a:buChar char="●"/>
            </a:pPr>
            <a:r>
              <a:rPr lang="en" sz="1400">
                <a:latin typeface="Playfair Display"/>
                <a:ea typeface="Playfair Display"/>
                <a:cs typeface="Playfair Display"/>
                <a:sym typeface="Playfair Display"/>
              </a:rPr>
              <a:t>DI+ is above DI- , value of ADX measures strength of uptrend</a:t>
            </a:r>
            <a:endParaRPr sz="1400">
              <a:latin typeface="Playfair Display"/>
              <a:ea typeface="Playfair Display"/>
              <a:cs typeface="Playfair Display"/>
              <a:sym typeface="Playfair Display"/>
            </a:endParaRPr>
          </a:p>
          <a:p>
            <a:pPr indent="-317500" lvl="0" marL="457200" rtl="0" algn="just">
              <a:spcBef>
                <a:spcPts val="0"/>
              </a:spcBef>
              <a:spcAft>
                <a:spcPts val="0"/>
              </a:spcAft>
              <a:buSzPts val="1400"/>
              <a:buFont typeface="Playfair Display"/>
              <a:buChar char="●"/>
            </a:pPr>
            <a:r>
              <a:rPr lang="en" sz="1400">
                <a:latin typeface="Playfair Display"/>
                <a:ea typeface="Playfair Display"/>
                <a:cs typeface="Playfair Display"/>
                <a:sym typeface="Playfair Display"/>
              </a:rPr>
              <a:t>DI- is above DI+ , value of ADX measures strength of downtrend</a:t>
            </a:r>
            <a:endParaRPr sz="1400">
              <a:latin typeface="Playfair Display"/>
              <a:ea typeface="Playfair Display"/>
              <a:cs typeface="Playfair Display"/>
              <a:sym typeface="Playfair Display"/>
            </a:endParaRPr>
          </a:p>
          <a:p>
            <a:pPr indent="0" lvl="0" marL="0" rtl="0" algn="just">
              <a:spcBef>
                <a:spcPts val="1600"/>
              </a:spcBef>
              <a:spcAft>
                <a:spcPts val="0"/>
              </a:spcAft>
              <a:buNone/>
            </a:pPr>
            <a:r>
              <a:rPr lang="en" sz="1400">
                <a:latin typeface="Playfair Display"/>
                <a:ea typeface="Playfair Display"/>
                <a:cs typeface="Playfair Display"/>
                <a:sym typeface="Playfair Display"/>
              </a:rPr>
              <a:t>The crossover points where DI+ crosses over DI- and ADX &gt; 25 is a good point to BUY. Because the predicted uptrend is strong.</a:t>
            </a:r>
            <a:endParaRPr sz="1400">
              <a:latin typeface="Playfair Display"/>
              <a:ea typeface="Playfair Display"/>
              <a:cs typeface="Playfair Display"/>
              <a:sym typeface="Playfair Display"/>
            </a:endParaRPr>
          </a:p>
          <a:p>
            <a:pPr indent="0" lvl="0" marL="0" rtl="0" algn="just">
              <a:spcBef>
                <a:spcPts val="1600"/>
              </a:spcBef>
              <a:spcAft>
                <a:spcPts val="1600"/>
              </a:spcAft>
              <a:buNone/>
            </a:pPr>
            <a:r>
              <a:rPr lang="en" sz="1400">
                <a:latin typeface="Playfair Display"/>
                <a:ea typeface="Playfair Display"/>
                <a:cs typeface="Playfair Display"/>
                <a:sym typeface="Playfair Display"/>
              </a:rPr>
              <a:t>The crossover points where DI- crosses over DI+ and ADX &gt; 25 is a good point to SHORT SELL. Because the predicted downtrend is strong.</a:t>
            </a:r>
            <a:endParaRPr sz="1400">
              <a:latin typeface="Playfair Display"/>
              <a:ea typeface="Playfair Display"/>
              <a:cs typeface="Playfair Display"/>
              <a:sym typeface="Playfair Display"/>
            </a:endParaRPr>
          </a:p>
        </p:txBody>
      </p:sp>
      <p:graphicFrame>
        <p:nvGraphicFramePr>
          <p:cNvPr id="86" name="Google Shape;86;p16"/>
          <p:cNvGraphicFramePr/>
          <p:nvPr/>
        </p:nvGraphicFramePr>
        <p:xfrm>
          <a:off x="390175" y="1597875"/>
          <a:ext cx="3000000" cy="3000000"/>
        </p:xfrm>
        <a:graphic>
          <a:graphicData uri="http://schemas.openxmlformats.org/drawingml/2006/table">
            <a:tbl>
              <a:tblPr>
                <a:solidFill>
                  <a:srgbClr val="FFFFFF"/>
                </a:solidFill>
                <a:tableStyleId>{8CC3C6FB-8C57-4FEC-864A-30BAF6E9565C}</a:tableStyleId>
              </a:tblPr>
              <a:tblGrid>
                <a:gridCol w="814650"/>
                <a:gridCol w="1218400"/>
              </a:tblGrid>
              <a:tr h="661850">
                <a:tc>
                  <a:txBody>
                    <a:bodyPr/>
                    <a:lstStyle/>
                    <a:p>
                      <a:pPr indent="0" lvl="0" marL="0" rtl="0" algn="l">
                        <a:lnSpc>
                          <a:spcPct val="115000"/>
                        </a:lnSpc>
                        <a:spcBef>
                          <a:spcPts val="0"/>
                        </a:spcBef>
                        <a:spcAft>
                          <a:spcPts val="0"/>
                        </a:spcAft>
                        <a:buNone/>
                      </a:pPr>
                      <a:r>
                        <a:rPr b="1" lang="en" sz="1300">
                          <a:solidFill>
                            <a:srgbClr val="111111"/>
                          </a:solidFill>
                          <a:latin typeface="Playfair Display"/>
                          <a:ea typeface="Playfair Display"/>
                          <a:cs typeface="Playfair Display"/>
                          <a:sym typeface="Playfair Display"/>
                        </a:rPr>
                        <a:t>ADX Value</a:t>
                      </a:r>
                      <a:endParaRPr b="1" sz="1300">
                        <a:solidFill>
                          <a:srgbClr val="111111"/>
                        </a:solidFill>
                        <a:latin typeface="Playfair Display"/>
                        <a:ea typeface="Playfair Display"/>
                        <a:cs typeface="Playfair Display"/>
                        <a:sym typeface="Playfair Display"/>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solidFill>
                            <a:srgbClr val="111111"/>
                          </a:solidFill>
                          <a:latin typeface="Playfair Display"/>
                          <a:ea typeface="Playfair Display"/>
                          <a:cs typeface="Playfair Display"/>
                          <a:sym typeface="Playfair Display"/>
                        </a:rPr>
                        <a:t>Trend Strength</a:t>
                      </a:r>
                      <a:endParaRPr b="1" sz="1300">
                        <a:solidFill>
                          <a:srgbClr val="111111"/>
                        </a:solidFill>
                        <a:latin typeface="Playfair Display"/>
                        <a:ea typeface="Playfair Display"/>
                        <a:cs typeface="Playfair Display"/>
                        <a:sym typeface="Playfair Display"/>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61850">
                <a:tc>
                  <a:txBody>
                    <a:bodyPr/>
                    <a:lstStyle/>
                    <a:p>
                      <a:pPr indent="0" lvl="0" marL="0" rtl="0" algn="l">
                        <a:lnSpc>
                          <a:spcPct val="115000"/>
                        </a:lnSpc>
                        <a:spcBef>
                          <a:spcPts val="0"/>
                        </a:spcBef>
                        <a:spcAft>
                          <a:spcPts val="0"/>
                        </a:spcAft>
                        <a:buNone/>
                      </a:pPr>
                      <a:r>
                        <a:rPr b="1" lang="en" sz="1300">
                          <a:solidFill>
                            <a:srgbClr val="FF0000"/>
                          </a:solidFill>
                          <a:latin typeface="Playfair Display"/>
                          <a:ea typeface="Playfair Display"/>
                          <a:cs typeface="Playfair Display"/>
                          <a:sym typeface="Playfair Display"/>
                        </a:rPr>
                        <a:t>0-25</a:t>
                      </a:r>
                      <a:endParaRPr b="1" sz="1300">
                        <a:solidFill>
                          <a:srgbClr val="FF0000"/>
                        </a:solidFill>
                        <a:latin typeface="Playfair Display"/>
                        <a:ea typeface="Playfair Display"/>
                        <a:cs typeface="Playfair Display"/>
                        <a:sym typeface="Playfair Display"/>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FF0000"/>
                          </a:solidFill>
                          <a:latin typeface="Playfair Display"/>
                          <a:ea typeface="Playfair Display"/>
                          <a:cs typeface="Playfair Display"/>
                          <a:sym typeface="Playfair Display"/>
                        </a:rPr>
                        <a:t>Absent or Weak Trend</a:t>
                      </a:r>
                      <a:endParaRPr sz="1300">
                        <a:solidFill>
                          <a:srgbClr val="FF0000"/>
                        </a:solidFill>
                        <a:latin typeface="Playfair Display"/>
                        <a:ea typeface="Playfair Display"/>
                        <a:cs typeface="Playfair Display"/>
                        <a:sym typeface="Playfair Display"/>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25475">
                <a:tc>
                  <a:txBody>
                    <a:bodyPr/>
                    <a:lstStyle/>
                    <a:p>
                      <a:pPr indent="0" lvl="0" marL="0" rtl="0" algn="l">
                        <a:lnSpc>
                          <a:spcPct val="115000"/>
                        </a:lnSpc>
                        <a:spcBef>
                          <a:spcPts val="0"/>
                        </a:spcBef>
                        <a:spcAft>
                          <a:spcPts val="0"/>
                        </a:spcAft>
                        <a:buNone/>
                      </a:pPr>
                      <a:r>
                        <a:rPr b="1" lang="en" sz="1300">
                          <a:solidFill>
                            <a:srgbClr val="1155CC"/>
                          </a:solidFill>
                          <a:latin typeface="Playfair Display"/>
                          <a:ea typeface="Playfair Display"/>
                          <a:cs typeface="Playfair Display"/>
                          <a:sym typeface="Playfair Display"/>
                        </a:rPr>
                        <a:t>25-50</a:t>
                      </a:r>
                      <a:endParaRPr b="1" sz="1300">
                        <a:solidFill>
                          <a:srgbClr val="1155CC"/>
                        </a:solidFill>
                        <a:latin typeface="Playfair Display"/>
                        <a:ea typeface="Playfair Display"/>
                        <a:cs typeface="Playfair Display"/>
                        <a:sym typeface="Playfair Display"/>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1155CC"/>
                          </a:solidFill>
                          <a:latin typeface="Playfair Display"/>
                          <a:ea typeface="Playfair Display"/>
                          <a:cs typeface="Playfair Display"/>
                          <a:sym typeface="Playfair Display"/>
                        </a:rPr>
                        <a:t>Strong Trend</a:t>
                      </a:r>
                      <a:endParaRPr sz="1300">
                        <a:solidFill>
                          <a:srgbClr val="1155CC"/>
                        </a:solidFill>
                        <a:latin typeface="Playfair Display"/>
                        <a:ea typeface="Playfair Display"/>
                        <a:cs typeface="Playfair Display"/>
                        <a:sym typeface="Playfair Display"/>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61850">
                <a:tc>
                  <a:txBody>
                    <a:bodyPr/>
                    <a:lstStyle/>
                    <a:p>
                      <a:pPr indent="0" lvl="0" marL="0" rtl="0" algn="l">
                        <a:lnSpc>
                          <a:spcPct val="115000"/>
                        </a:lnSpc>
                        <a:spcBef>
                          <a:spcPts val="0"/>
                        </a:spcBef>
                        <a:spcAft>
                          <a:spcPts val="0"/>
                        </a:spcAft>
                        <a:buNone/>
                      </a:pPr>
                      <a:r>
                        <a:rPr b="1" lang="en" sz="1300">
                          <a:solidFill>
                            <a:srgbClr val="1155CC"/>
                          </a:solidFill>
                          <a:latin typeface="Playfair Display"/>
                          <a:ea typeface="Playfair Display"/>
                          <a:cs typeface="Playfair Display"/>
                          <a:sym typeface="Playfair Display"/>
                        </a:rPr>
                        <a:t>50-75</a:t>
                      </a:r>
                      <a:endParaRPr b="1" sz="1300">
                        <a:solidFill>
                          <a:srgbClr val="1155CC"/>
                        </a:solidFill>
                        <a:latin typeface="Playfair Display"/>
                        <a:ea typeface="Playfair Display"/>
                        <a:cs typeface="Playfair Display"/>
                        <a:sym typeface="Playfair Display"/>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1155CC"/>
                          </a:solidFill>
                          <a:latin typeface="Playfair Display"/>
                          <a:ea typeface="Playfair Display"/>
                          <a:cs typeface="Playfair Display"/>
                          <a:sym typeface="Playfair Display"/>
                        </a:rPr>
                        <a:t>Very Strong Trend</a:t>
                      </a:r>
                      <a:endParaRPr sz="1300">
                        <a:solidFill>
                          <a:srgbClr val="1155CC"/>
                        </a:solidFill>
                        <a:latin typeface="Playfair Display"/>
                        <a:ea typeface="Playfair Display"/>
                        <a:cs typeface="Playfair Display"/>
                        <a:sym typeface="Playfair Display"/>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61850">
                <a:tc>
                  <a:txBody>
                    <a:bodyPr/>
                    <a:lstStyle/>
                    <a:p>
                      <a:pPr indent="0" lvl="0" marL="0" rtl="0" algn="l">
                        <a:lnSpc>
                          <a:spcPct val="115000"/>
                        </a:lnSpc>
                        <a:spcBef>
                          <a:spcPts val="0"/>
                        </a:spcBef>
                        <a:spcAft>
                          <a:spcPts val="0"/>
                        </a:spcAft>
                        <a:buNone/>
                      </a:pPr>
                      <a:r>
                        <a:rPr b="1" lang="en" sz="1300">
                          <a:solidFill>
                            <a:srgbClr val="1155CC"/>
                          </a:solidFill>
                          <a:latin typeface="Playfair Display"/>
                          <a:ea typeface="Playfair Display"/>
                          <a:cs typeface="Playfair Display"/>
                          <a:sym typeface="Playfair Display"/>
                        </a:rPr>
                        <a:t>75-100</a:t>
                      </a:r>
                      <a:endParaRPr b="1" sz="1300">
                        <a:solidFill>
                          <a:srgbClr val="1155CC"/>
                        </a:solidFill>
                        <a:latin typeface="Playfair Display"/>
                        <a:ea typeface="Playfair Display"/>
                        <a:cs typeface="Playfair Display"/>
                        <a:sym typeface="Playfair Display"/>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1155CC"/>
                          </a:solidFill>
                          <a:latin typeface="Playfair Display"/>
                          <a:ea typeface="Playfair Display"/>
                          <a:cs typeface="Playfair Display"/>
                          <a:sym typeface="Playfair Display"/>
                        </a:rPr>
                        <a:t>Extremely Strong Trend</a:t>
                      </a:r>
                      <a:endParaRPr sz="1300">
                        <a:solidFill>
                          <a:srgbClr val="1155CC"/>
                        </a:solidFill>
                        <a:latin typeface="Playfair Display"/>
                        <a:ea typeface="Playfair Display"/>
                        <a:cs typeface="Playfair Display"/>
                        <a:sym typeface="Playfair Display"/>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36675" y="130912"/>
            <a:ext cx="9144000" cy="48816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0" y="128305"/>
            <a:ext cx="9144000" cy="48868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Ichimoku</a:t>
            </a:r>
            <a:endParaRPr sz="1800">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Ichimoku Funda</a:t>
            </a:r>
            <a:endParaRPr>
              <a:latin typeface="Playfair Display"/>
              <a:ea typeface="Playfair Display"/>
              <a:cs typeface="Playfair Display"/>
              <a:sym typeface="Playfair Display"/>
            </a:endParaRPr>
          </a:p>
        </p:txBody>
      </p:sp>
      <p:sp>
        <p:nvSpPr>
          <p:cNvPr id="107" name="Google Shape;107;p20"/>
          <p:cNvSpPr txBox="1"/>
          <p:nvPr>
            <p:ph idx="1" type="body"/>
          </p:nvPr>
        </p:nvSpPr>
        <p:spPr>
          <a:xfrm>
            <a:off x="460950" y="1757950"/>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layfair Display"/>
              <a:buChar char="●"/>
            </a:pPr>
            <a:r>
              <a:rPr lang="en" sz="1400">
                <a:latin typeface="Playfair Display"/>
                <a:ea typeface="Playfair Display"/>
                <a:cs typeface="Playfair Display"/>
                <a:sym typeface="Playfair Display"/>
              </a:rPr>
              <a:t>Also known as Ichimoku Cloud or Ichimoku Kinko Hyo</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a:latin typeface="Playfair Display"/>
                <a:ea typeface="Playfair Display"/>
                <a:cs typeface="Playfair Display"/>
                <a:sym typeface="Playfair Display"/>
              </a:rPr>
              <a:t>It is a versatile Indicator that tells</a:t>
            </a:r>
            <a:endParaRPr sz="1400">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Support and Resistance lines</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Identifies Trend Direction.</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Gauges Momentum</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a:latin typeface="Playfair Display"/>
                <a:ea typeface="Playfair Display"/>
                <a:cs typeface="Playfair Display"/>
                <a:sym typeface="Playfair Display"/>
              </a:rPr>
              <a:t>It uses five lines Tenkan-Sen, Kijun-Sen, Senkou Span a, Senkou Span b and Chikou Span.</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a:latin typeface="Playfair Display"/>
                <a:ea typeface="Playfair Display"/>
                <a:cs typeface="Playfair Display"/>
                <a:sym typeface="Playfair Display"/>
              </a:rPr>
              <a:t>All the mentioned lines are price averages with different periods with (9,26,26,52,26) days</a:t>
            </a:r>
            <a:endParaRPr sz="1400">
              <a:latin typeface="Playfair Display"/>
              <a:ea typeface="Playfair Display"/>
              <a:cs typeface="Playfair Display"/>
              <a:sym typeface="Playfair Display"/>
            </a:endParaRPr>
          </a:p>
          <a:p>
            <a:pPr indent="0" lvl="0" marL="0" rtl="0" algn="l">
              <a:spcBef>
                <a:spcPts val="1600"/>
              </a:spcBef>
              <a:spcAft>
                <a:spcPts val="0"/>
              </a:spcAft>
              <a:buNone/>
            </a:pPr>
            <a:r>
              <a:rPr b="1" lang="en" sz="1400">
                <a:latin typeface="Playfair Display"/>
                <a:ea typeface="Playfair Display"/>
                <a:cs typeface="Playfair Display"/>
                <a:sym typeface="Playfair Display"/>
              </a:rPr>
              <a:t>Support and Resistance Lines</a:t>
            </a:r>
            <a:endParaRPr b="1" sz="1400">
              <a:latin typeface="Playfair Display"/>
              <a:ea typeface="Playfair Display"/>
              <a:cs typeface="Playfair Display"/>
              <a:sym typeface="Playfair Display"/>
            </a:endParaRPr>
          </a:p>
          <a:p>
            <a:pPr indent="-317500" lvl="0" marL="457200" rtl="0" algn="l">
              <a:spcBef>
                <a:spcPts val="1600"/>
              </a:spcBef>
              <a:spcAft>
                <a:spcPts val="0"/>
              </a:spcAft>
              <a:buSzPts val="1400"/>
              <a:buFont typeface="Playfair Display"/>
              <a:buChar char="●"/>
            </a:pPr>
            <a:r>
              <a:rPr b="1" lang="en" sz="1400">
                <a:latin typeface="Playfair Display"/>
                <a:ea typeface="Playfair Display"/>
                <a:cs typeface="Playfair Display"/>
                <a:sym typeface="Playfair Display"/>
              </a:rPr>
              <a:t>The green cloud indicates support line.</a:t>
            </a:r>
            <a:endParaRPr b="1"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b="1" lang="en" sz="1400">
                <a:latin typeface="Playfair Display"/>
                <a:ea typeface="Playfair Display"/>
                <a:cs typeface="Playfair Display"/>
                <a:sym typeface="Playfair Display"/>
              </a:rPr>
              <a:t>The Red Cloud indicates the resistance line  </a:t>
            </a:r>
            <a:endParaRPr b="1" sz="140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How to trade using Ichimoku?</a:t>
            </a:r>
            <a:endParaRPr>
              <a:latin typeface="Playfair Display"/>
              <a:ea typeface="Playfair Display"/>
              <a:cs typeface="Playfair Display"/>
              <a:sym typeface="Playfair Display"/>
            </a:endParaRPr>
          </a:p>
        </p:txBody>
      </p:sp>
      <p:sp>
        <p:nvSpPr>
          <p:cNvPr id="113" name="Google Shape;113;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Trend Direction.</a:t>
            </a:r>
            <a:endParaRPr sz="1400">
              <a:latin typeface="Playfair Display"/>
              <a:ea typeface="Playfair Display"/>
              <a:cs typeface="Playfair Display"/>
              <a:sym typeface="Playfair Display"/>
            </a:endParaRPr>
          </a:p>
          <a:p>
            <a:pPr indent="-317500" lvl="0" marL="914400" rtl="0" algn="l">
              <a:lnSpc>
                <a:spcPct val="10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The cloud and Kijun-sen or chikou span can be used to see trend Direction.</a:t>
            </a:r>
            <a:endParaRPr sz="1400">
              <a:latin typeface="Playfair Display"/>
              <a:ea typeface="Playfair Display"/>
              <a:cs typeface="Playfair Display"/>
              <a:sym typeface="Playfair Display"/>
            </a:endParaRPr>
          </a:p>
          <a:p>
            <a:pPr indent="-317500" lvl="0" marL="457200" rtl="0" algn="l">
              <a:lnSpc>
                <a:spcPct val="100000"/>
              </a:lnSpc>
              <a:spcBef>
                <a:spcPts val="1000"/>
              </a:spcBef>
              <a:spcAft>
                <a:spcPts val="0"/>
              </a:spcAft>
              <a:buSzPts val="1400"/>
              <a:buFont typeface="Playfair Display"/>
              <a:buChar char="●"/>
            </a:pPr>
            <a:r>
              <a:rPr lang="en" sz="1400">
                <a:latin typeface="Playfair Display"/>
                <a:ea typeface="Playfair Display"/>
                <a:cs typeface="Playfair Display"/>
                <a:sym typeface="Playfair Display"/>
              </a:rPr>
              <a:t>Momentum.</a:t>
            </a:r>
            <a:endParaRPr sz="1400">
              <a:latin typeface="Playfair Display"/>
              <a:ea typeface="Playfair Display"/>
              <a:cs typeface="Playfair Display"/>
              <a:sym typeface="Playfair Display"/>
            </a:endParaRPr>
          </a:p>
          <a:p>
            <a:pPr indent="-317500" lvl="0" marL="914400" rtl="0" algn="l">
              <a:lnSpc>
                <a:spcPct val="10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Price above the </a:t>
            </a:r>
            <a:r>
              <a:rPr lang="en" sz="1400">
                <a:latin typeface="Playfair Display"/>
                <a:ea typeface="Playfair Display"/>
                <a:cs typeface="Playfair Display"/>
                <a:sym typeface="Playfair Display"/>
              </a:rPr>
              <a:t>Baseline</a:t>
            </a:r>
            <a:r>
              <a:rPr lang="en" sz="1400">
                <a:latin typeface="Playfair Display"/>
                <a:ea typeface="Playfair Display"/>
                <a:cs typeface="Playfair Display"/>
                <a:sym typeface="Playfair Display"/>
              </a:rPr>
              <a:t> (Kijun-sen) momentum has been gained if cloud is green. (Uptrend)</a:t>
            </a:r>
            <a:endParaRPr sz="1400">
              <a:latin typeface="Playfair Display"/>
              <a:ea typeface="Playfair Display"/>
              <a:cs typeface="Playfair Display"/>
              <a:sym typeface="Playfair Display"/>
            </a:endParaRPr>
          </a:p>
          <a:p>
            <a:pPr indent="-317500" lvl="0" marL="914400" rtl="0" algn="l">
              <a:lnSpc>
                <a:spcPct val="10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Price  below </a:t>
            </a:r>
            <a:r>
              <a:rPr lang="en" sz="1400">
                <a:latin typeface="Playfair Display"/>
                <a:ea typeface="Playfair Display"/>
                <a:cs typeface="Playfair Display"/>
                <a:sym typeface="Playfair Display"/>
              </a:rPr>
              <a:t>Baseline</a:t>
            </a:r>
            <a:r>
              <a:rPr lang="en" sz="1400">
                <a:latin typeface="Playfair Display"/>
                <a:ea typeface="Playfair Display"/>
                <a:cs typeface="Playfair Display"/>
                <a:sym typeface="Playfair Display"/>
              </a:rPr>
              <a:t> momentum has been gained if cloud is red (Downtrend).</a:t>
            </a:r>
            <a:endParaRPr sz="1400">
              <a:latin typeface="Playfair Display"/>
              <a:ea typeface="Playfair Display"/>
              <a:cs typeface="Playfair Display"/>
              <a:sym typeface="Playfair Display"/>
            </a:endParaRPr>
          </a:p>
          <a:p>
            <a:pPr indent="0" lvl="0" marL="0" rtl="0" algn="l">
              <a:lnSpc>
                <a:spcPct val="100000"/>
              </a:lnSpc>
              <a:spcBef>
                <a:spcPts val="1600"/>
              </a:spcBef>
              <a:spcAft>
                <a:spcPts val="0"/>
              </a:spcAft>
              <a:buNone/>
            </a:pPr>
            <a:r>
              <a:rPr lang="en" sz="1400">
                <a:latin typeface="Playfair Display"/>
                <a:ea typeface="Playfair Display"/>
                <a:cs typeface="Playfair Display"/>
                <a:sym typeface="Playfair Display"/>
              </a:rPr>
              <a:t>How To Trade ?</a:t>
            </a:r>
            <a:endParaRPr sz="1400">
              <a:latin typeface="Playfair Display"/>
              <a:ea typeface="Playfair Display"/>
              <a:cs typeface="Playfair Display"/>
              <a:sym typeface="Playfair Display"/>
            </a:endParaRPr>
          </a:p>
          <a:p>
            <a:pPr indent="-317500" lvl="0" marL="457200" rtl="0" algn="l">
              <a:lnSpc>
                <a:spcPct val="100000"/>
              </a:lnSpc>
              <a:spcBef>
                <a:spcPts val="1600"/>
              </a:spcBef>
              <a:spcAft>
                <a:spcPts val="0"/>
              </a:spcAft>
              <a:buSzPts val="1400"/>
              <a:buFont typeface="Playfair Display"/>
              <a:buChar char="●"/>
            </a:pPr>
            <a:r>
              <a:rPr lang="en" sz="1400">
                <a:latin typeface="Playfair Display"/>
                <a:ea typeface="Playfair Display"/>
                <a:cs typeface="Playfair Display"/>
                <a:sym typeface="Playfair Display"/>
              </a:rPr>
              <a:t>Using Base line</a:t>
            </a:r>
            <a:endParaRPr sz="1400">
              <a:latin typeface="Playfair Display"/>
              <a:ea typeface="Playfair Display"/>
              <a:cs typeface="Playfair Display"/>
              <a:sym typeface="Playfair Display"/>
            </a:endParaRPr>
          </a:p>
          <a:p>
            <a:pPr indent="-317500" lvl="0" marL="457200" rtl="0" algn="l">
              <a:lnSpc>
                <a:spcPct val="100000"/>
              </a:lnSpc>
              <a:spcBef>
                <a:spcPts val="0"/>
              </a:spcBef>
              <a:spcAft>
                <a:spcPts val="0"/>
              </a:spcAft>
              <a:buSzPts val="1400"/>
              <a:buFont typeface="Playfair Display"/>
              <a:buChar char="●"/>
            </a:pPr>
            <a:r>
              <a:rPr lang="en" sz="1400">
                <a:latin typeface="Playfair Display"/>
                <a:ea typeface="Playfair Display"/>
                <a:cs typeface="Playfair Display"/>
                <a:sym typeface="Playfair Display"/>
              </a:rPr>
              <a:t>Using Chikou line. </a:t>
            </a:r>
            <a:endParaRPr sz="1400">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