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9" r:id="rId3"/>
    <p:sldId id="260" r:id="rId4"/>
    <p:sldId id="261" r:id="rId5"/>
    <p:sldId id="264" r:id="rId6"/>
    <p:sldId id="272" r:id="rId7"/>
    <p:sldId id="262" r:id="rId8"/>
    <p:sldId id="265" r:id="rId9"/>
    <p:sldId id="266" r:id="rId10"/>
    <p:sldId id="263" r:id="rId11"/>
    <p:sldId id="274" r:id="rId12"/>
    <p:sldId id="277" r:id="rId13"/>
    <p:sldId id="276" r:id="rId14"/>
    <p:sldId id="267" r:id="rId15"/>
    <p:sldId id="269" r:id="rId16"/>
    <p:sldId id="270" r:id="rId17"/>
    <p:sldId id="271"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8CE"/>
    <a:srgbClr val="FFCA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1AE69-068E-DD4B-46D3-5039F62DDF63}" v="19" dt="2024-09-13T09:14:41.083"/>
    <p1510:client id="{ABBAB43D-E155-8992-48DB-4375342692CA}" v="562" dt="2024-09-13T11:01:35.182"/>
    <p1510:client id="{D0E578E9-5280-94CB-3E6D-2B3AC0C3CC28}" v="32" dt="2024-09-13T09:08:43.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3E987-D364-48FD-981D-D03AE8B230B2}" type="datetimeFigureOut">
              <a:t>13-9-2024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5AED5-10E6-4198-BB78-F304F7790418}" type="slidenum">
              <a:t>‹nr.›</a:t>
            </a:fld>
            <a:endParaRPr lang="nl-NL"/>
          </a:p>
        </p:txBody>
      </p:sp>
    </p:spTree>
    <p:extLst>
      <p:ext uri="{BB962C8B-B14F-4D97-AF65-F5344CB8AC3E}">
        <p14:creationId xmlns:p14="http://schemas.microsoft.com/office/powerpoint/2010/main" val="22235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Before diving into the content, let me quickly walk you through today's agenda. We will start with an introduction, where I'll provide an overview of the objectives of this project. Then, we'll move on to the data overview, where I'll describe the type of data used for this e-commerce customer behavior analysis.</a:t>
            </a:r>
            <a:endParaRPr lang="nl-NL" dirty="0"/>
          </a:p>
          <a:p>
            <a:r>
              <a:rPr lang="en-US" dirty="0"/>
              <a:t>Following that, I'll explain how we processed the data using Spark, which enabled us to handle large datasets efficiently. Then, we'll delve into the main part of the presentation: the analysis and insights drawn from the data.</a:t>
            </a:r>
            <a:endParaRPr lang="nl-NL" dirty="0"/>
          </a:p>
          <a:p>
            <a:r>
              <a:rPr lang="en-US" dirty="0"/>
              <a:t>After that, I'll talk about how we used Airflow for orchestration and GitHub Actions for CI/CD pipelines, ensuring smooth automation and collaboration.</a:t>
            </a:r>
            <a:endParaRPr lang="nl-NL" dirty="0"/>
          </a:p>
          <a:p>
            <a:r>
              <a:rPr lang="en-US" dirty="0"/>
              <a:t>We'll also cover the challenges faced during the project and the solutions implemented to overcome them. Finally, I'll wrap up with a conclusion, and then we can open the floor for any questions.</a:t>
            </a:r>
            <a:endParaRPr lang="nl-NL" dirty="0"/>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2</a:t>
            </a:fld>
            <a:endParaRPr lang="nl-NL"/>
          </a:p>
        </p:txBody>
      </p:sp>
    </p:spTree>
    <p:extLst>
      <p:ext uri="{BB962C8B-B14F-4D97-AF65-F5344CB8AC3E}">
        <p14:creationId xmlns:p14="http://schemas.microsoft.com/office/powerpoint/2010/main" val="419904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err="1"/>
              <a:t>PySpark</a:t>
            </a:r>
            <a:r>
              <a:rPr lang="nl-NL" b="1" dirty="0"/>
              <a:t> ETL </a:t>
            </a:r>
            <a:r>
              <a:rPr lang="nl-NL" b="1" dirty="0" err="1"/>
              <a:t>Process</a:t>
            </a:r>
            <a:r>
              <a:rPr lang="nl-NL" b="1" dirty="0"/>
              <a:t>:</a:t>
            </a:r>
            <a:endParaRPr lang="nl-NL" b="1" dirty="0" err="1">
              <a:ea typeface="Calibri"/>
              <a:cs typeface="Calibri"/>
            </a:endParaRPr>
          </a:p>
          <a:p>
            <a:r>
              <a:rPr lang="en-US" b="1"/>
              <a:t>Reading Data from GCS (</a:t>
            </a:r>
            <a:r>
              <a:rPr lang="en-US" b="1" err="1"/>
              <a:t>read_data</a:t>
            </a:r>
            <a:r>
              <a:rPr lang="en-US" b="1"/>
              <a:t>)</a:t>
            </a:r>
            <a:r>
              <a:rPr lang="en-US"/>
              <a:t>:</a:t>
            </a:r>
            <a:endParaRPr lang="nl-NL">
              <a:ea typeface="Calibri" panose="020F0502020204030204"/>
              <a:cs typeface="Calibri" panose="020F0502020204030204"/>
            </a:endParaRPr>
          </a:p>
          <a:p>
            <a:pPr marL="285750" lvl="1" indent="-285750">
              <a:buFont typeface="Arial"/>
              <a:buChar char="•"/>
            </a:pPr>
            <a:r>
              <a:rPr lang="en-US" dirty="0"/>
              <a:t>A </a:t>
            </a:r>
            <a:r>
              <a:rPr lang="en-US" dirty="0" err="1"/>
              <a:t>PySpark</a:t>
            </a:r>
            <a:r>
              <a:rPr lang="en-US" dirty="0"/>
              <a:t> </a:t>
            </a:r>
            <a:r>
              <a:rPr lang="en-US" dirty="0" err="1"/>
              <a:t>DataFrame</a:t>
            </a:r>
            <a:r>
              <a:rPr lang="en-US" dirty="0"/>
              <a:t> is created by reading CSV files from the specified GCS bucket using the Spark read.csv method.</a:t>
            </a:r>
            <a:endParaRPr lang="nl-NL" dirty="0"/>
          </a:p>
          <a:p>
            <a:r>
              <a:rPr lang="en-US" b="1"/>
              <a:t>Transforming Data (</a:t>
            </a:r>
            <a:r>
              <a:rPr lang="en-US" b="1" err="1"/>
              <a:t>calculate_highest_spend</a:t>
            </a:r>
            <a:r>
              <a:rPr lang="en-US" b="1"/>
              <a:t>)</a:t>
            </a:r>
            <a:r>
              <a:rPr lang="en-US"/>
              <a:t>:</a:t>
            </a:r>
            <a:endParaRPr lang="nl-NL">
              <a:ea typeface="Calibri" panose="020F0502020204030204"/>
              <a:cs typeface="Calibri" panose="020F0502020204030204"/>
            </a:endParaRPr>
          </a:p>
          <a:p>
            <a:pPr marL="285750" lvl="1" indent="-285750">
              <a:buFont typeface="Arial"/>
              <a:buChar char="•"/>
            </a:pPr>
            <a:r>
              <a:rPr lang="en-US" dirty="0"/>
              <a:t>The function groups the data by City and </a:t>
            </a:r>
            <a:r>
              <a:rPr lang="en-US" dirty="0" err="1"/>
              <a:t>SpendingCategory</a:t>
            </a:r>
            <a:r>
              <a:rPr lang="en-US" dirty="0"/>
              <a:t>, and calculates aggregated statistics such as the average age, average items purchased, and average and total spend.</a:t>
            </a:r>
            <a:endParaRPr lang="nl-NL" dirty="0"/>
          </a:p>
          <a:p>
            <a:pPr marL="285750" lvl="1" indent="-285750">
              <a:buFont typeface="Arial"/>
              <a:buChar char="•"/>
            </a:pPr>
            <a:r>
              <a:rPr lang="en-US" dirty="0"/>
              <a:t>The results are sorted in descending order based on average spend.</a:t>
            </a:r>
            <a:endParaRPr lang="nl-NL" dirty="0"/>
          </a:p>
          <a:p>
            <a:r>
              <a:rPr lang="en-US" b="1"/>
              <a:t>Writing Data to GCS (</a:t>
            </a:r>
            <a:r>
              <a:rPr lang="en-US" b="1" err="1"/>
              <a:t>write_to_gcs</a:t>
            </a:r>
            <a:r>
              <a:rPr lang="en-US" b="1"/>
              <a:t>)</a:t>
            </a:r>
            <a:r>
              <a:rPr lang="en-US"/>
              <a:t>:</a:t>
            </a:r>
            <a:endParaRPr lang="nl-NL">
              <a:ea typeface="Calibri" panose="020F0502020204030204"/>
              <a:cs typeface="Calibri" panose="020F0502020204030204"/>
            </a:endParaRPr>
          </a:p>
          <a:p>
            <a:pPr marL="285750" lvl="1" indent="-285750">
              <a:buFont typeface="Arial"/>
              <a:buChar char="•"/>
            </a:pPr>
            <a:r>
              <a:rPr lang="en-US" dirty="0"/>
              <a:t>The processed data is converted to a Pandas </a:t>
            </a:r>
            <a:r>
              <a:rPr lang="en-US" dirty="0" err="1"/>
              <a:t>DataFrame</a:t>
            </a:r>
            <a:r>
              <a:rPr lang="en-US" dirty="0"/>
              <a:t> and then written to a CSV file in GCS. The filename includes a timestamp for uniqueness.</a:t>
            </a:r>
            <a:endParaRPr lang="nl-NL" dirty="0"/>
          </a:p>
          <a:p>
            <a:r>
              <a:rPr lang="en-US" b="1"/>
              <a:t>ETL Workflow (</a:t>
            </a:r>
            <a:r>
              <a:rPr lang="en-US" b="1" err="1"/>
              <a:t>etl_with_spark</a:t>
            </a:r>
            <a:r>
              <a:rPr lang="en-US" b="1"/>
              <a:t>)</a:t>
            </a:r>
            <a:r>
              <a:rPr lang="en-US"/>
              <a:t>:</a:t>
            </a:r>
            <a:endParaRPr lang="nl-NL">
              <a:ea typeface="Calibri" panose="020F0502020204030204"/>
              <a:cs typeface="Calibri" panose="020F0502020204030204"/>
            </a:endParaRPr>
          </a:p>
          <a:p>
            <a:pPr marL="285750" lvl="1" indent="-285750">
              <a:buFont typeface="Arial"/>
              <a:buChar char="•"/>
            </a:pPr>
            <a:r>
              <a:rPr lang="en-US" dirty="0"/>
              <a:t>Initializes a Spark session with a GCS connector.</a:t>
            </a:r>
            <a:endParaRPr lang="nl-NL" dirty="0"/>
          </a:p>
          <a:p>
            <a:pPr marL="285750" lvl="1" indent="-285750">
              <a:buFont typeface="Arial"/>
              <a:buChar char="•"/>
            </a:pPr>
            <a:r>
              <a:rPr lang="en-US" dirty="0"/>
              <a:t>Reads, processes, and writes customer data, handling potential errors and ensuring Spark is stopped at the end of the process.</a:t>
            </a:r>
            <a:endParaRPr lang="nl-NL" dirty="0"/>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11</a:t>
            </a:fld>
            <a:endParaRPr lang="nl-NL"/>
          </a:p>
        </p:txBody>
      </p:sp>
    </p:spTree>
    <p:extLst>
      <p:ext uri="{BB962C8B-B14F-4D97-AF65-F5344CB8AC3E}">
        <p14:creationId xmlns:p14="http://schemas.microsoft.com/office/powerpoint/2010/main" val="1052011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a:t>Tasks</a:t>
            </a:r>
            <a:r>
              <a:rPr lang="en-US" dirty="0"/>
              <a:t>:</a:t>
            </a:r>
            <a:endParaRPr lang="nl-NL" dirty="0"/>
          </a:p>
          <a:p>
            <a:pPr marL="171450" indent="-171450">
              <a:buFont typeface="Arial"/>
              <a:buChar char="•"/>
            </a:pPr>
            <a:r>
              <a:rPr lang="en-US" dirty="0" err="1"/>
              <a:t>etl_with_spark_task</a:t>
            </a:r>
            <a:r>
              <a:rPr lang="en-US" dirty="0"/>
              <a:t>: Executes the </a:t>
            </a:r>
            <a:r>
              <a:rPr lang="en-US" dirty="0" err="1"/>
              <a:t>etl_with_spark</a:t>
            </a:r>
            <a:r>
              <a:rPr lang="en-US" dirty="0"/>
              <a:t> function using a </a:t>
            </a:r>
            <a:r>
              <a:rPr lang="en-US" dirty="0" err="1"/>
              <a:t>PythonOperator</a:t>
            </a:r>
            <a:r>
              <a:rPr lang="en-US" dirty="0"/>
              <a:t>.</a:t>
            </a:r>
            <a:endParaRPr lang="en-US" dirty="0">
              <a:ea typeface="Calibri"/>
              <a:cs typeface="Calibri"/>
            </a:endParaRPr>
          </a:p>
          <a:p>
            <a:pPr marL="171450" indent="-171450">
              <a:buFont typeface="Arial"/>
              <a:buChar char="•"/>
            </a:pPr>
            <a:r>
              <a:rPr lang="en-US" dirty="0" err="1"/>
              <a:t>does_nothing</a:t>
            </a:r>
            <a:r>
              <a:rPr lang="en-US" dirty="0"/>
              <a:t>: A simple placeholder task using </a:t>
            </a:r>
            <a:r>
              <a:rPr lang="en-US" dirty="0" err="1"/>
              <a:t>EmptyOperator</a:t>
            </a:r>
            <a:r>
              <a:rPr lang="en-US" dirty="0"/>
              <a:t>, which can be replaced or expanded later as needed.</a:t>
            </a:r>
            <a:endParaRPr lang="en-US" dirty="0">
              <a:ea typeface="Calibri"/>
              <a:cs typeface="Calibri"/>
            </a:endParaRPr>
          </a:p>
          <a:p>
            <a:endParaRPr lang="en-US" b="1" dirty="0">
              <a:ea typeface="Calibri"/>
              <a:cs typeface="Calibri"/>
            </a:endParaRPr>
          </a:p>
          <a:p>
            <a:r>
              <a:rPr lang="en-US" b="1" dirty="0"/>
              <a:t>Task Dependencies</a:t>
            </a:r>
            <a:r>
              <a:rPr lang="en-US" dirty="0"/>
              <a:t>:</a:t>
            </a:r>
            <a:endParaRPr lang="nl-NL" dirty="0">
              <a:ea typeface="Calibri"/>
              <a:cs typeface="Calibri"/>
            </a:endParaRPr>
          </a:p>
          <a:p>
            <a:pPr marL="285750" indent="-285750">
              <a:buFont typeface="Arial"/>
              <a:buChar char="•"/>
            </a:pPr>
            <a:r>
              <a:rPr lang="en-US" dirty="0"/>
              <a:t>The ETL task runs first, and upon completion, the </a:t>
            </a:r>
            <a:r>
              <a:rPr lang="en-US" dirty="0" err="1"/>
              <a:t>does_nothing</a:t>
            </a:r>
            <a:r>
              <a:rPr lang="en-US" dirty="0"/>
              <a:t> task is executed.</a:t>
            </a:r>
            <a:endParaRPr lang="nl-NL" dirty="0"/>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13</a:t>
            </a:fld>
            <a:endParaRPr lang="nl-NL"/>
          </a:p>
        </p:txBody>
      </p:sp>
    </p:spTree>
    <p:extLst>
      <p:ext uri="{BB962C8B-B14F-4D97-AF65-F5344CB8AC3E}">
        <p14:creationId xmlns:p14="http://schemas.microsoft.com/office/powerpoint/2010/main" val="90406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a:buChar char="•"/>
            </a:pPr>
            <a:r>
              <a:rPr lang="en-US" b="1" dirty="0"/>
              <a:t>1.Event Trigger (on: push)</a:t>
            </a:r>
            <a:r>
              <a:rPr lang="en-US" dirty="0"/>
              <a:t>: The workflow triggers when a push event occurs on the main branch.</a:t>
            </a:r>
            <a:endParaRPr lang="nl-NL" dirty="0"/>
          </a:p>
          <a:p>
            <a:pPr marL="171450" indent="-171450">
              <a:buFont typeface="Arial"/>
              <a:buChar char="•"/>
            </a:pPr>
            <a:r>
              <a:rPr lang="en-US" b="1" dirty="0"/>
              <a:t>2.Job (deploy-</a:t>
            </a:r>
            <a:r>
              <a:rPr lang="en-US" b="1" dirty="0" err="1"/>
              <a:t>dags</a:t>
            </a:r>
            <a:r>
              <a:rPr lang="en-US" b="1" dirty="0"/>
              <a:t>)</a:t>
            </a:r>
            <a:r>
              <a:rPr lang="en-US" dirty="0"/>
              <a:t>:</a:t>
            </a:r>
            <a:endParaRPr lang="nl-NL" dirty="0"/>
          </a:p>
          <a:p>
            <a:pPr marL="285750" lvl="1" indent="-285750">
              <a:buFont typeface="Arial,Sans-Serif"/>
              <a:buChar char="•"/>
            </a:pPr>
            <a:r>
              <a:rPr lang="en-US" dirty="0"/>
              <a:t>It runs on the latest Ubuntu machine (runs-on: ubuntu-latest).</a:t>
            </a:r>
            <a:endParaRPr lang="nl-NL" dirty="0"/>
          </a:p>
          <a:p>
            <a:pPr marL="285750" lvl="1" indent="-285750">
              <a:buFont typeface="Arial,Sans-Serif"/>
              <a:buChar char="•"/>
            </a:pPr>
            <a:r>
              <a:rPr lang="en-US" dirty="0"/>
              <a:t>Grants necessary permissions (contents: read and id-token: write) to interact with the repository and authenticate with Google Cloud.</a:t>
            </a:r>
            <a:endParaRPr lang="nl-NL" dirty="0"/>
          </a:p>
          <a:p>
            <a:pPr marL="628650" indent="-171450">
              <a:buFont typeface="Arial"/>
              <a:buChar char="•"/>
            </a:pPr>
            <a:r>
              <a:rPr lang="en-US" b="1" dirty="0"/>
              <a:t>3.Environment Variable (env)</a:t>
            </a:r>
            <a:r>
              <a:rPr lang="en-US" dirty="0"/>
              <a:t>:</a:t>
            </a:r>
            <a:endParaRPr lang="nl-NL" dirty="0"/>
          </a:p>
          <a:p>
            <a:pPr marL="285750" lvl="1" indent="-285750">
              <a:buFont typeface="Arial,Sans-Serif"/>
              <a:buChar char="•"/>
            </a:pPr>
            <a:r>
              <a:rPr lang="en-US" dirty="0"/>
              <a:t>DAGS_BUCKET is set to the GCS bucket name where the DAGs will be uploaded.</a:t>
            </a:r>
            <a:endParaRPr lang="nl-NL" dirty="0"/>
          </a:p>
          <a:p>
            <a:pPr marL="628650" indent="-171450">
              <a:buFont typeface="Arial"/>
              <a:buChar char="•"/>
            </a:pPr>
            <a:r>
              <a:rPr lang="en-US" b="1" dirty="0"/>
              <a:t>4.Steps</a:t>
            </a:r>
            <a:r>
              <a:rPr lang="en-US" dirty="0"/>
              <a:t>:</a:t>
            </a:r>
            <a:endParaRPr lang="nl-NL" dirty="0"/>
          </a:p>
          <a:p>
            <a:pPr marL="285750" lvl="1" indent="-285750">
              <a:buFont typeface="Arial,Sans-Serif"/>
              <a:buChar char="•"/>
            </a:pPr>
            <a:r>
              <a:rPr lang="en-US" b="1" dirty="0"/>
              <a:t>Checkout Repository</a:t>
            </a:r>
            <a:r>
              <a:rPr lang="en-US" dirty="0"/>
              <a:t>: Uses the actions/checkout@v4 action to pull the repository's code.</a:t>
            </a:r>
            <a:endParaRPr lang="nl-NL" dirty="0"/>
          </a:p>
          <a:p>
            <a:pPr marL="285750" lvl="1" indent="-285750">
              <a:buFont typeface="Arial,Sans-Serif"/>
              <a:buChar char="•"/>
            </a:pPr>
            <a:r>
              <a:rPr lang="en-US" b="1" dirty="0"/>
              <a:t>Authenticate to Google Cloud</a:t>
            </a:r>
            <a:r>
              <a:rPr lang="en-US" dirty="0"/>
              <a:t>: Uses the google-</a:t>
            </a:r>
            <a:r>
              <a:rPr lang="en-US" dirty="0" err="1"/>
              <a:t>github</a:t>
            </a:r>
            <a:r>
              <a:rPr lang="en-US" dirty="0"/>
              <a:t>-actions/auth@v2 action to authenticate with Google Cloud using a service account key stored as a secret (GCP_SA_KEY).</a:t>
            </a:r>
            <a:endParaRPr lang="nl-NL" dirty="0"/>
          </a:p>
          <a:p>
            <a:pPr marL="285750" lvl="1" indent="-285750">
              <a:buFont typeface="Arial,Sans-Serif"/>
              <a:buChar char="•"/>
            </a:pPr>
            <a:r>
              <a:rPr lang="en-US" b="1" dirty="0"/>
              <a:t>Upload DAGs to GCS</a:t>
            </a:r>
            <a:r>
              <a:rPr lang="en-US" dirty="0"/>
              <a:t>: Uses the google-</a:t>
            </a:r>
            <a:r>
              <a:rPr lang="en-US" dirty="0" err="1"/>
              <a:t>github</a:t>
            </a:r>
            <a:r>
              <a:rPr lang="en-US" dirty="0"/>
              <a:t>-actions/upload-cloud-storage@v2 action to upload the DAGs directory to the specified GCS bucket.</a:t>
            </a:r>
            <a:endParaRPr lang="nl-NL" dirty="0"/>
          </a:p>
          <a:p>
            <a:pPr marL="628650" lvl="1" indent="-171450">
              <a:buFont typeface="Arial"/>
              <a:buChar char="•"/>
            </a:pPr>
            <a:r>
              <a:rPr lang="en-US" dirty="0"/>
              <a:t>This setup is solid for automating DAG deployment to GCS via GitHub Actions.</a:t>
            </a:r>
            <a:endParaRPr lang="nl-NL" dirty="0"/>
          </a:p>
          <a:p>
            <a:pPr marL="628650" indent="-171450">
              <a:buFont typeface="Arial"/>
              <a:buChar char="•"/>
            </a:pPr>
            <a:endParaRPr lang="en-US" dirty="0"/>
          </a:p>
        </p:txBody>
      </p:sp>
      <p:sp>
        <p:nvSpPr>
          <p:cNvPr id="4" name="Tijdelijke aanduiding voor dianummer 3"/>
          <p:cNvSpPr>
            <a:spLocks noGrp="1"/>
          </p:cNvSpPr>
          <p:nvPr>
            <p:ph type="sldNum" sz="quarter" idx="5"/>
          </p:nvPr>
        </p:nvSpPr>
        <p:spPr/>
        <p:txBody>
          <a:bodyPr/>
          <a:lstStyle/>
          <a:p>
            <a:fld id="{EE85AED5-10E6-4198-BB78-F304F7790418}" type="slidenum">
              <a:rPr lang="nl-NL"/>
              <a:t>15</a:t>
            </a:fld>
            <a:endParaRPr lang="nl-NL"/>
          </a:p>
        </p:txBody>
      </p:sp>
    </p:spTree>
    <p:extLst>
      <p:ext uri="{BB962C8B-B14F-4D97-AF65-F5344CB8AC3E}">
        <p14:creationId xmlns:p14="http://schemas.microsoft.com/office/powerpoint/2010/main" val="145372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Key findings include:</a:t>
            </a:r>
            <a:endParaRPr lang="nl-NL" dirty="0"/>
          </a:p>
          <a:p>
            <a:pPr marL="171450" indent="-171450">
              <a:buFont typeface="Arial"/>
              <a:buChar char="•"/>
            </a:pPr>
            <a:r>
              <a:rPr lang="en-US" b="1" dirty="0"/>
              <a:t>Satisfaction:</a:t>
            </a:r>
            <a:r>
              <a:rPr lang="en-US" dirty="0"/>
              <a:t> While most customers are satisfied, there is a significant group of unsatisfied customers.</a:t>
            </a:r>
            <a:endParaRPr lang="nl-NL" dirty="0">
              <a:ea typeface="Calibri"/>
              <a:cs typeface="Calibri"/>
            </a:endParaRPr>
          </a:p>
          <a:p>
            <a:pPr marL="171450" indent="-171450">
              <a:buFont typeface="Arial"/>
              <a:buChar char="•"/>
            </a:pPr>
            <a:r>
              <a:rPr lang="en-US" b="1" dirty="0"/>
              <a:t>Spending:</a:t>
            </a:r>
            <a:r>
              <a:rPr lang="en-US" dirty="0"/>
              <a:t> Discounts have a positive impact on spending, and Gold members consistently spend more than Silver or Bronze members.</a:t>
            </a:r>
            <a:endParaRPr lang="en-US" dirty="0">
              <a:ea typeface="Calibri"/>
              <a:cs typeface="Calibri"/>
            </a:endParaRPr>
          </a:p>
          <a:p>
            <a:pPr marL="171450" indent="-171450">
              <a:buFont typeface="Arial"/>
              <a:buChar char="•"/>
            </a:pPr>
            <a:r>
              <a:rPr lang="en-US" b="1" dirty="0"/>
              <a:t>Loyalty:</a:t>
            </a:r>
            <a:r>
              <a:rPr lang="en-US" dirty="0"/>
              <a:t> Unsatisfied customers are more likely to repurchase, suggesting opportunities to improve retention.</a:t>
            </a:r>
            <a:endParaRPr lang="en-US" dirty="0">
              <a:ea typeface="Calibri"/>
              <a:cs typeface="Calibri"/>
            </a:endParaRPr>
          </a:p>
          <a:p>
            <a:r>
              <a:rPr lang="en-US" b="1" dirty="0">
                <a:ea typeface="Calibri" panose="020F0502020204030204"/>
                <a:cs typeface="Calibri" panose="020F0502020204030204"/>
              </a:rPr>
              <a:t>Recommended actions:</a:t>
            </a:r>
          </a:p>
          <a:p>
            <a:pPr marL="285750" indent="-285750">
              <a:buFont typeface="Arial"/>
              <a:buChar char="•"/>
            </a:pPr>
            <a:r>
              <a:rPr lang="en-US" b="1" dirty="0"/>
              <a:t>Prioritize customer satisfaction:</a:t>
            </a:r>
            <a:r>
              <a:rPr lang="en-US" dirty="0"/>
              <a:t> Invest in initiatives to address the concerns of unsatisfied customers and improve overall satisfaction.</a:t>
            </a:r>
            <a:endParaRPr lang="nl-NL">
              <a:ea typeface="Calibri"/>
              <a:cs typeface="Calibri"/>
            </a:endParaRPr>
          </a:p>
          <a:p>
            <a:pPr marL="285750" indent="-285750">
              <a:buFont typeface="Arial"/>
              <a:buChar char="•"/>
            </a:pPr>
            <a:r>
              <a:rPr lang="en-US" b="1" dirty="0"/>
              <a:t>Optimize discount strategies:</a:t>
            </a:r>
            <a:r>
              <a:rPr lang="en-US" dirty="0"/>
              <a:t> Continuously evaluate the effectiveness of discount programs and explore new strategies to maximize customer spending.</a:t>
            </a:r>
            <a:endParaRPr lang="nl-NL" dirty="0"/>
          </a:p>
          <a:p>
            <a:pPr marL="285750" indent="-285750">
              <a:buFont typeface="Arial"/>
              <a:buChar char="•"/>
            </a:pPr>
            <a:r>
              <a:rPr lang="en-US" b="1" dirty="0"/>
              <a:t>Enhance membership benefits:</a:t>
            </a:r>
            <a:r>
              <a:rPr lang="en-US" dirty="0"/>
              <a:t> Consider offering additional benefits to Silver and Bronze members to encourage higher spending and improve loyalty.</a:t>
            </a:r>
            <a:endParaRPr lang="nl-NL" dirty="0"/>
          </a:p>
          <a:p>
            <a:pPr marL="285750" indent="-285750">
              <a:buFont typeface="Arial"/>
              <a:buChar char="•"/>
            </a:pPr>
            <a:r>
              <a:rPr lang="en-US" b="1" dirty="0"/>
              <a:t>Segment customers:</a:t>
            </a:r>
            <a:r>
              <a:rPr lang="en-US" dirty="0"/>
              <a:t> Use customer data to identify distinct segments and tailor marketing and product offerings to their specific needs.</a:t>
            </a:r>
            <a:endParaRPr lang="nl-NL" dirty="0"/>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t>17</a:t>
            </a:fld>
            <a:endParaRPr lang="nl-NL"/>
          </a:p>
        </p:txBody>
      </p:sp>
    </p:spTree>
    <p:extLst>
      <p:ext uri="{BB962C8B-B14F-4D97-AF65-F5344CB8AC3E}">
        <p14:creationId xmlns:p14="http://schemas.microsoft.com/office/powerpoint/2010/main" val="323421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In this presentation, our </a:t>
            </a:r>
            <a:r>
              <a:rPr lang="en-US" b="1" dirty="0"/>
              <a:t>objective</a:t>
            </a:r>
            <a:r>
              <a:rPr lang="en-US" dirty="0"/>
              <a:t> is to analyze e-commerce customer behavior and extract actionable insights that can help businesses make more informed decisions. Understanding how customers interact with online platforms is crucial for improving conversion rates, retention, and overall business performance.</a:t>
            </a:r>
            <a:endParaRPr lang="nl-NL" dirty="0"/>
          </a:p>
          <a:p>
            <a:r>
              <a:rPr lang="en-US" dirty="0"/>
              <a:t>The </a:t>
            </a:r>
            <a:r>
              <a:rPr lang="en-US" b="1" dirty="0"/>
              <a:t>scope</a:t>
            </a:r>
            <a:r>
              <a:rPr lang="en-US" dirty="0"/>
              <a:t> of this analysis revolves around three main areas:</a:t>
            </a:r>
            <a:endParaRPr lang="nl-NL" dirty="0"/>
          </a:p>
          <a:p>
            <a:pPr marL="285750" indent="-285750">
              <a:buFont typeface="Arial"/>
              <a:buChar char="•"/>
            </a:pPr>
            <a:r>
              <a:rPr lang="en-US" b="1" dirty="0"/>
              <a:t>Data Processing with Spark</a:t>
            </a:r>
            <a:r>
              <a:rPr lang="en-US" dirty="0"/>
              <a:t> – We leveraged Spark to process and analyze large-scale customer data efficiently.</a:t>
            </a:r>
            <a:endParaRPr lang="nl-NL" dirty="0"/>
          </a:p>
          <a:p>
            <a:pPr marL="285750" indent="-285750">
              <a:buFont typeface="Arial"/>
              <a:buChar char="•"/>
            </a:pPr>
            <a:r>
              <a:rPr lang="en-US" b="1" dirty="0"/>
              <a:t>Orchestration with Airflow</a:t>
            </a:r>
            <a:r>
              <a:rPr lang="en-US" dirty="0"/>
              <a:t> – Airflow was used to manage the workflow and schedule different data pipelines seamlessly.</a:t>
            </a:r>
            <a:endParaRPr lang="nl-NL" dirty="0"/>
          </a:p>
          <a:p>
            <a:pPr marL="285750" indent="-285750">
              <a:buFont typeface="Arial"/>
              <a:buChar char="•"/>
            </a:pPr>
            <a:r>
              <a:rPr lang="en-US" b="1" dirty="0"/>
              <a:t>Deployment with GitHub Actions and Google Cloud Platform (GCP)</a:t>
            </a:r>
            <a:r>
              <a:rPr lang="en-US" dirty="0"/>
              <a:t> – We integrated continuous integration and deployment (CI/CD) pipelines using GitHub Actions, and the solution was deployed on GCP to ensure scalability and performance.</a:t>
            </a:r>
            <a:endParaRPr lang="nl-NL" dirty="0"/>
          </a:p>
          <a:p>
            <a:r>
              <a:rPr lang="en-US" dirty="0"/>
              <a:t>These tools and frameworks allowed us to create a robust infrastructure for the analysis.</a:t>
            </a:r>
            <a:endParaRPr lang="nl-NL" dirty="0"/>
          </a:p>
        </p:txBody>
      </p:sp>
      <p:sp>
        <p:nvSpPr>
          <p:cNvPr id="4" name="Tijdelijke aanduiding voor dianummer 3"/>
          <p:cNvSpPr>
            <a:spLocks noGrp="1"/>
          </p:cNvSpPr>
          <p:nvPr>
            <p:ph type="sldNum" sz="quarter" idx="5"/>
          </p:nvPr>
        </p:nvSpPr>
        <p:spPr/>
        <p:txBody>
          <a:bodyPr/>
          <a:lstStyle/>
          <a:p>
            <a:fld id="{EE85AED5-10E6-4198-BB78-F304F7790418}" type="slidenum">
              <a:rPr lang="nl-NL"/>
              <a:t>3</a:t>
            </a:fld>
            <a:endParaRPr lang="nl-NL"/>
          </a:p>
        </p:txBody>
      </p:sp>
    </p:spTree>
    <p:extLst>
      <p:ext uri="{BB962C8B-B14F-4D97-AF65-F5344CB8AC3E}">
        <p14:creationId xmlns:p14="http://schemas.microsoft.com/office/powerpoint/2010/main" val="269318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Let’s take a closer look at the dataset used for this analysis.</a:t>
            </a:r>
            <a:endParaRPr lang="nl-NL"/>
          </a:p>
          <a:p>
            <a:r>
              <a:rPr lang="en-US" b="1" dirty="0"/>
              <a:t>Dataset Description:</a:t>
            </a:r>
            <a:endParaRPr lang="nl-NL"/>
          </a:p>
          <a:p>
            <a:r>
              <a:rPr lang="en-US" dirty="0"/>
              <a:t>The data captures customer transactions and includes features like customer demographics (age, city), the items purchased, total spend, and other relevant attributes that provide a holistic view of customer behavior on the platform.</a:t>
            </a:r>
            <a:endParaRPr lang="nl-NL"/>
          </a:p>
          <a:p>
            <a:r>
              <a:rPr lang="en-US" b="1" dirty="0"/>
              <a:t>Data Source:</a:t>
            </a:r>
            <a:endParaRPr lang="nl-NL"/>
          </a:p>
          <a:p>
            <a:r>
              <a:rPr lang="en-US" dirty="0"/>
              <a:t>The dataset was sourced from Kaggle and stored in Google Cloud Storage for easy access and scalability during the analysis.</a:t>
            </a:r>
            <a:endParaRPr lang="nl-NL"/>
          </a:p>
          <a:p>
            <a:r>
              <a:rPr lang="en-US" b="1" dirty="0"/>
              <a:t>Key Variables:</a:t>
            </a:r>
            <a:endParaRPr lang="nl-NL"/>
          </a:p>
          <a:p>
            <a:r>
              <a:rPr lang="en-US" dirty="0"/>
              <a:t>Some of the key variables we focused on for our analysis include:</a:t>
            </a:r>
            <a:endParaRPr lang="nl-NL"/>
          </a:p>
          <a:p>
            <a:pPr marL="285750" indent="-285750">
              <a:buFont typeface="Arial"/>
              <a:buChar char="•"/>
            </a:pPr>
            <a:r>
              <a:rPr lang="en-US" b="1" dirty="0"/>
              <a:t>Discount Applied</a:t>
            </a:r>
            <a:r>
              <a:rPr lang="en-US" dirty="0"/>
              <a:t>: To determine the effect of discounts on purchasing decisions.</a:t>
            </a:r>
            <a:endParaRPr lang="nl-NL"/>
          </a:p>
          <a:p>
            <a:pPr marL="285750" indent="-285750">
              <a:buFont typeface="Arial"/>
              <a:buChar char="•"/>
            </a:pPr>
            <a:r>
              <a:rPr lang="en-US" b="1" dirty="0"/>
              <a:t>Membership Type</a:t>
            </a:r>
            <a:r>
              <a:rPr lang="en-US" dirty="0"/>
              <a:t>: Categorizing customers based on their membership levels.</a:t>
            </a:r>
            <a:endParaRPr lang="nl-NL"/>
          </a:p>
          <a:p>
            <a:pPr marL="285750" indent="-285750">
              <a:buFont typeface="Arial"/>
              <a:buChar char="•"/>
            </a:pPr>
            <a:r>
              <a:rPr lang="en-US" b="1" dirty="0"/>
              <a:t>Satisfaction Level</a:t>
            </a:r>
            <a:r>
              <a:rPr lang="en-US" dirty="0"/>
              <a:t>: A key factor in understanding customer retention.</a:t>
            </a:r>
            <a:endParaRPr lang="nl-NL"/>
          </a:p>
          <a:p>
            <a:pPr marL="285750" indent="-285750">
              <a:buFont typeface="Arial"/>
              <a:buChar char="•"/>
            </a:pPr>
            <a:r>
              <a:rPr lang="en-US" b="1" dirty="0"/>
              <a:t>Total Spend</a:t>
            </a:r>
            <a:r>
              <a:rPr lang="en-US" dirty="0"/>
              <a:t>: This was crucial to analyze customer lifetime value.</a:t>
            </a:r>
            <a:endParaRPr lang="nl-NL"/>
          </a:p>
          <a:p>
            <a:r>
              <a:rPr lang="en-US" b="1" dirty="0"/>
              <a:t>Columns in the File:</a:t>
            </a:r>
            <a:endParaRPr lang="nl-NL" dirty="0"/>
          </a:p>
          <a:p>
            <a:r>
              <a:rPr lang="en-US" dirty="0"/>
              <a:t>Here is a breakdown of the main columns in the dataset:</a:t>
            </a:r>
            <a:endParaRPr lang="nl-NL" dirty="0"/>
          </a:p>
          <a:p>
            <a:pPr marL="285750" indent="-285750">
              <a:buFont typeface="Arial"/>
              <a:buChar char="•"/>
            </a:pPr>
            <a:r>
              <a:rPr lang="en-US"/>
              <a:t>Customer ID, Gender, Age, and City give us the basic </a:t>
            </a:r>
            <a:r>
              <a:rPr lang="en-US" b="1"/>
              <a:t>demographic information</a:t>
            </a:r>
            <a:r>
              <a:rPr lang="en-US"/>
              <a:t>.</a:t>
            </a:r>
            <a:endParaRPr lang="nl-NL"/>
          </a:p>
          <a:p>
            <a:pPr marL="285750" indent="-285750">
              <a:buFont typeface="Arial"/>
              <a:buChar char="•"/>
            </a:pPr>
            <a:r>
              <a:rPr lang="en-US"/>
              <a:t>Membership Type, Total Spend, and Items Purchased provide insight into </a:t>
            </a:r>
            <a:r>
              <a:rPr lang="en-US" b="1"/>
              <a:t>customer engagement</a:t>
            </a:r>
            <a:r>
              <a:rPr lang="en-US"/>
              <a:t>.</a:t>
            </a:r>
            <a:endParaRPr lang="nl-NL"/>
          </a:p>
          <a:p>
            <a:pPr marL="285750" indent="-285750">
              <a:buFont typeface="Arial"/>
              <a:buChar char="•"/>
            </a:pPr>
            <a:r>
              <a:rPr lang="en-US"/>
              <a:t>Other columns, such as Average Rating and Satisfaction Level, help us understand </a:t>
            </a:r>
            <a:r>
              <a:rPr lang="en-US" b="1"/>
              <a:t>customer feedback and their experience</a:t>
            </a:r>
            <a:r>
              <a:rPr lang="en-US"/>
              <a:t> with the platform.</a:t>
            </a:r>
            <a:endParaRPr lang="nl-NL"/>
          </a:p>
          <a:p>
            <a:r>
              <a:rPr lang="en-US"/>
              <a:t>This structured data enabled us to perform various types of analyses that we’ll discuss in the upcoming slides.</a:t>
            </a:r>
            <a:endParaRPr lang="nl-NL"/>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4</a:t>
            </a:fld>
            <a:endParaRPr lang="nl-NL"/>
          </a:p>
        </p:txBody>
      </p:sp>
    </p:spTree>
    <p:extLst>
      <p:ext uri="{BB962C8B-B14F-4D97-AF65-F5344CB8AC3E}">
        <p14:creationId xmlns:p14="http://schemas.microsoft.com/office/powerpoint/2010/main" val="221362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85750" indent="-285750">
              <a:buFont typeface="Arial"/>
              <a:buChar char="•"/>
            </a:pPr>
            <a:r>
              <a:rPr lang="en-US" b="1"/>
              <a:t>Purpose:</a:t>
            </a:r>
            <a:r>
              <a:rPr lang="en-US"/>
              <a:t> We're configuring Spark to seamlessly interact with Google Cloud Platform (GCP) for reading and writing data.</a:t>
            </a:r>
            <a:endParaRPr lang="nl-NL"/>
          </a:p>
          <a:p>
            <a:pPr marL="285750" indent="-285750">
              <a:buFont typeface="Arial"/>
              <a:buChar char="•"/>
            </a:pPr>
            <a:r>
              <a:rPr lang="en-US" b="1"/>
              <a:t>Key Components:</a:t>
            </a:r>
            <a:endParaRPr lang="nl-NL"/>
          </a:p>
          <a:p>
            <a:pPr marL="285750" indent="-285750">
              <a:buFont typeface="Arial"/>
              <a:buChar char="•"/>
            </a:pPr>
            <a:r>
              <a:rPr lang="en-US" b="1"/>
              <a:t>Libraries:</a:t>
            </a:r>
            <a:r>
              <a:rPr lang="en-US"/>
              <a:t> Importing necessary libraries like datetime, pyspark, and SparkSession for data manipulation and Spark configuration.</a:t>
            </a:r>
            <a:endParaRPr lang="nl-NL"/>
          </a:p>
          <a:p>
            <a:pPr marL="285750" indent="-285750">
              <a:buFont typeface="Arial"/>
              <a:buChar char="•"/>
            </a:pPr>
            <a:r>
              <a:rPr lang="en-US" b="1"/>
              <a:t>SparkSession:</a:t>
            </a:r>
            <a:r>
              <a:rPr lang="en-US"/>
              <a:t> Creating a SparkSession instance, which is the entry point for all Spark applications.</a:t>
            </a:r>
            <a:endParaRPr lang="nl-NL"/>
          </a:p>
          <a:p>
            <a:pPr marL="285750" indent="-285750">
              <a:buFont typeface="Arial"/>
              <a:buChar char="•"/>
            </a:pPr>
            <a:r>
              <a:rPr lang="en-US" b="1"/>
              <a:t>GCP Connector:</a:t>
            </a:r>
            <a:r>
              <a:rPr lang="en-US"/>
              <a:t> Setting up the GCP connector to establish a connection between Spark and your GCP storage bucket.</a:t>
            </a:r>
            <a:endParaRPr lang="nl-NL"/>
          </a:p>
          <a:p>
            <a:pPr marL="285750" indent="-285750">
              <a:buFont typeface="Arial"/>
              <a:buChar char="•"/>
            </a:pPr>
            <a:r>
              <a:rPr lang="en-US" b="1"/>
              <a:t>Credentials:</a:t>
            </a:r>
            <a:r>
              <a:rPr lang="en-US"/>
              <a:t> Ensuring that you have the correct GCP service account credentials in place to authorize access.</a:t>
            </a:r>
            <a:endParaRPr lang="nl-NL"/>
          </a:p>
          <a:p>
            <a:endParaRPr lang="en-US" dirty="0">
              <a:ea typeface="Calibri"/>
              <a:cs typeface="Calibri"/>
            </a:endParaRPr>
          </a:p>
          <a:p>
            <a:endParaRPr lang="en-US" dirty="0">
              <a:ea typeface="Calibri"/>
              <a:cs typeface="Calibri"/>
            </a:endParaRPr>
          </a:p>
          <a:p>
            <a:pPr marL="171450" indent="-171450">
              <a:buFont typeface="Arial"/>
              <a:buChar char="•"/>
            </a:pPr>
            <a:endParaRPr lang="en-US" dirty="0">
              <a:ea typeface="Calibri"/>
              <a:cs typeface="Calibri"/>
            </a:endParaRPr>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5</a:t>
            </a:fld>
            <a:endParaRPr lang="nl-NL"/>
          </a:p>
        </p:txBody>
      </p:sp>
    </p:spTree>
    <p:extLst>
      <p:ext uri="{BB962C8B-B14F-4D97-AF65-F5344CB8AC3E}">
        <p14:creationId xmlns:p14="http://schemas.microsoft.com/office/powerpoint/2010/main" val="3291798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Now that we've loaded the data, let's move on to the data transformation phase.</a:t>
            </a:r>
            <a:endParaRPr lang="nl-NL"/>
          </a:p>
          <a:p>
            <a:r>
              <a:rPr lang="en-US" b="1" dirty="0"/>
              <a:t>ETL Pipeline (continued):</a:t>
            </a:r>
            <a:endParaRPr lang="nl-NL" dirty="0"/>
          </a:p>
          <a:p>
            <a:r>
              <a:rPr lang="en-US" b="1" dirty="0"/>
              <a:t>Data Extraction:</a:t>
            </a:r>
            <a:r>
              <a:rPr lang="en-US" dirty="0"/>
              <a:t> We'll now extract the e-commerce data from Google Cloud Storage into a Spark </a:t>
            </a:r>
            <a:r>
              <a:rPr lang="en-US" dirty="0" err="1"/>
              <a:t>DataFrame</a:t>
            </a:r>
            <a:r>
              <a:rPr lang="en-US" dirty="0"/>
              <a:t>, </a:t>
            </a:r>
            <a:endParaRPr lang="nl-NL" dirty="0">
              <a:ea typeface="Calibri" panose="020F0502020204030204"/>
              <a:cs typeface="Calibri" panose="020F0502020204030204"/>
            </a:endParaRPr>
          </a:p>
          <a:p>
            <a:endParaRPr lang="en-US" dirty="0"/>
          </a:p>
          <a:p>
            <a:r>
              <a:rPr lang="en-US" b="1" dirty="0"/>
              <a:t>Transform:</a:t>
            </a:r>
            <a:endParaRPr lang="nl-NL" dirty="0">
              <a:ea typeface="Calibri" panose="020F0502020204030204"/>
              <a:cs typeface="Calibri" panose="020F0502020204030204"/>
            </a:endParaRPr>
          </a:p>
          <a:p>
            <a:pPr marL="285750" lvl="1" indent="-285750">
              <a:buFont typeface="Arial,Sans-Serif"/>
              <a:buChar char="•"/>
            </a:pPr>
            <a:r>
              <a:rPr lang="en-US" b="1" dirty="0"/>
              <a:t>Data Cleaning:</a:t>
            </a:r>
            <a:r>
              <a:rPr lang="en-US" dirty="0"/>
              <a:t> We'll clean the data by removing null values and duplicate rows. This ensures data quality and consistency.</a:t>
            </a:r>
            <a:endParaRPr lang="nl-NL" dirty="0"/>
          </a:p>
          <a:p>
            <a:pPr marL="285750" lvl="1" indent="-285750">
              <a:buFont typeface="Arial,Sans-Serif"/>
              <a:buChar char="•"/>
            </a:pPr>
            <a:r>
              <a:rPr lang="en-US" b="1" dirty="0"/>
              <a:t>Data Preparation:</a:t>
            </a:r>
            <a:r>
              <a:rPr lang="en-US" dirty="0"/>
              <a:t> in the next step, we'll perform additional transformations to prepare the data for analysis.</a:t>
            </a:r>
            <a:endParaRPr lang="nl-NL"/>
          </a:p>
          <a:p>
            <a:pPr marL="0" lvl="1"/>
            <a:endParaRPr lang="en-US" dirty="0">
              <a:ea typeface="Calibri" panose="020F0502020204030204"/>
              <a:cs typeface="Calibri" panose="020F0502020204030204"/>
            </a:endParaRPr>
          </a:p>
          <a:p>
            <a:r>
              <a:rPr lang="en-US" b="1" dirty="0"/>
              <a:t>Load:</a:t>
            </a:r>
            <a:endParaRPr lang="nl-NL" dirty="0">
              <a:ea typeface="Calibri" panose="020F0502020204030204"/>
              <a:cs typeface="Calibri" panose="020F0502020204030204"/>
            </a:endParaRPr>
          </a:p>
          <a:p>
            <a:pPr marL="285750" lvl="1" indent="-285750">
              <a:buFont typeface="Arial,Sans-Serif"/>
              <a:buChar char="•"/>
            </a:pPr>
            <a:r>
              <a:rPr lang="en-US" b="1" dirty="0"/>
              <a:t>Output Paths:</a:t>
            </a:r>
            <a:r>
              <a:rPr lang="en-US" dirty="0"/>
              <a:t> We defined the output paths to store the transformed data back in Google Cloud Storage.</a:t>
            </a:r>
            <a:endParaRPr lang="nl-NL"/>
          </a:p>
          <a:p>
            <a:pPr marL="285750" lvl="1" indent="-285750">
              <a:buFont typeface="Arial,Sans-Serif"/>
              <a:buChar char="•"/>
            </a:pPr>
            <a:r>
              <a:rPr lang="en-US" b="1" dirty="0"/>
              <a:t>Writing Data:</a:t>
            </a:r>
            <a:r>
              <a:rPr lang="en-US" dirty="0"/>
              <a:t> Using Spark's write operations, we'll save the cleaned and transformed data to the specified output paths.</a:t>
            </a:r>
            <a:endParaRPr lang="nl-NL" dirty="0"/>
          </a:p>
          <a:p>
            <a:pPr lvl="1"/>
            <a:r>
              <a:rPr lang="en-US" dirty="0"/>
              <a:t>By completing this ETL pipeline, we'll have a clean and well-structured dataset ready for analysis</a:t>
            </a:r>
            <a:endParaRPr lang="nl-NL" dirty="0"/>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6</a:t>
            </a:fld>
            <a:endParaRPr lang="nl-NL"/>
          </a:p>
        </p:txBody>
      </p:sp>
    </p:spTree>
    <p:extLst>
      <p:ext uri="{BB962C8B-B14F-4D97-AF65-F5344CB8AC3E}">
        <p14:creationId xmlns:p14="http://schemas.microsoft.com/office/powerpoint/2010/main" val="172588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Now that we've prepared the data, let's move on to the analysis phase. We'll start by segmenting customers based on their spending habits and activity.</a:t>
            </a:r>
            <a:endParaRPr lang="nl-NL"/>
          </a:p>
          <a:p>
            <a:r>
              <a:rPr lang="en-US" b="1" dirty="0"/>
              <a:t>Customer Segmentation:</a:t>
            </a:r>
            <a:endParaRPr lang="nl-NL"/>
          </a:p>
          <a:p>
            <a:pPr marL="285750" indent="-285750">
              <a:buFont typeface="Arial"/>
              <a:buChar char="•"/>
            </a:pPr>
            <a:r>
              <a:rPr lang="en-US" b="1" dirty="0"/>
              <a:t>Spending Category:</a:t>
            </a:r>
            <a:r>
              <a:rPr lang="en-US" dirty="0"/>
              <a:t> We'll create a new column called "</a:t>
            </a:r>
            <a:r>
              <a:rPr lang="en-US" dirty="0" err="1"/>
              <a:t>SpendingCategory</a:t>
            </a:r>
            <a:r>
              <a:rPr lang="en-US" dirty="0"/>
              <a:t>" to categorize customers into three groups: "High," "Medium," and "Low" spenders based on their total spend.</a:t>
            </a:r>
            <a:endParaRPr lang="nl-NL"/>
          </a:p>
          <a:p>
            <a:pPr marL="285750" indent="-285750">
              <a:buFont typeface="Arial"/>
              <a:buChar char="•"/>
            </a:pPr>
            <a:r>
              <a:rPr lang="en-US" b="1" dirty="0"/>
              <a:t>Code Snippet:</a:t>
            </a:r>
            <a:r>
              <a:rPr lang="en-US" dirty="0"/>
              <a:t> The code snippet demonstrates how to use Spark SQL's "when" function to assign categories based on spending thresholds.</a:t>
            </a:r>
            <a:endParaRPr lang="nl-NL"/>
          </a:p>
          <a:p>
            <a:r>
              <a:rPr lang="en-US" b="1" dirty="0"/>
              <a:t>Identifying Customer Segments:</a:t>
            </a:r>
            <a:endParaRPr lang="nl-NL"/>
          </a:p>
          <a:p>
            <a:pPr marL="285750" indent="-285750">
              <a:buFont typeface="Arial"/>
              <a:buChar char="•"/>
            </a:pPr>
            <a:r>
              <a:rPr lang="en-US" b="1" dirty="0"/>
              <a:t>Inactive Customers:</a:t>
            </a:r>
            <a:r>
              <a:rPr lang="en-US" dirty="0"/>
              <a:t> We'll identify customers who haven't made a purchase in the last 30 days.</a:t>
            </a:r>
            <a:endParaRPr lang="nl-NL" dirty="0"/>
          </a:p>
          <a:p>
            <a:pPr marL="285750" indent="-285750">
              <a:buFont typeface="Arial"/>
              <a:buChar char="•"/>
            </a:pPr>
            <a:r>
              <a:rPr lang="en-US" b="1" dirty="0"/>
              <a:t>Recent Customers:</a:t>
            </a:r>
            <a:r>
              <a:rPr lang="en-US" dirty="0"/>
              <a:t> We'll also identify customers who have made a purchase within the last 30 days.</a:t>
            </a:r>
            <a:endParaRPr lang="nl-NL"/>
          </a:p>
          <a:p>
            <a:r>
              <a:rPr lang="en-US" dirty="0"/>
              <a:t>By segmenting customers in this way, we can gain valuable insights into different customer behaviors and tailor our marketing strategies accordingly.</a:t>
            </a:r>
            <a:endParaRPr lang="nl-NL" dirty="0"/>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7</a:t>
            </a:fld>
            <a:endParaRPr lang="nl-NL"/>
          </a:p>
        </p:txBody>
      </p:sp>
    </p:spTree>
    <p:extLst>
      <p:ext uri="{BB962C8B-B14F-4D97-AF65-F5344CB8AC3E}">
        <p14:creationId xmlns:p14="http://schemas.microsoft.com/office/powerpoint/2010/main" val="132336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Now, let's visualize our customer segmentation results to gain a better understanding of spending behavior.</a:t>
            </a:r>
            <a:endParaRPr lang="nl-NL"/>
          </a:p>
          <a:p>
            <a:r>
              <a:rPr lang="en-US" b="1"/>
              <a:t>Spending Behavior Analysis:</a:t>
            </a:r>
            <a:endParaRPr lang="en-US"/>
          </a:p>
          <a:p>
            <a:pPr marL="171450" indent="-171450">
              <a:buFont typeface="Arial"/>
              <a:buChar char="•"/>
            </a:pPr>
            <a:r>
              <a:rPr lang="en-US" b="1"/>
              <a:t>Average Spend by Membership Type:</a:t>
            </a:r>
            <a:r>
              <a:rPr lang="en-US"/>
              <a:t> The bar chart shows the average total spend for each membership type. As expected, Gold members have the highest average spend, followed by Silver and Bronze members.</a:t>
            </a:r>
          </a:p>
          <a:p>
            <a:pPr marL="171450" indent="-171450">
              <a:buFont typeface="Arial"/>
              <a:buChar char="•"/>
            </a:pPr>
            <a:r>
              <a:rPr lang="en-US" b="1"/>
              <a:t>Average Spend by Discount Applied:</a:t>
            </a:r>
            <a:r>
              <a:rPr lang="en-US"/>
              <a:t> Contrary to expectations, our data shows that customers tend to spend </a:t>
            </a:r>
            <a:r>
              <a:rPr lang="en-US" b="1"/>
              <a:t>more</a:t>
            </a:r>
            <a:r>
              <a:rPr lang="en-US"/>
              <a:t> when a discount is </a:t>
            </a:r>
            <a:r>
              <a:rPr lang="en-US" b="1"/>
              <a:t>not</a:t>
            </a:r>
            <a:r>
              <a:rPr lang="en-US"/>
              <a:t> applied. This could be due to several factors, such as limited-time offers, or perceived product quality and It's important to consider these factors when developing pricing strategies and promotional campaigns.</a:t>
            </a:r>
            <a:endParaRPr lang="en-US">
              <a:ea typeface="Calibri"/>
              <a:cs typeface="Calibri"/>
            </a:endParaRPr>
          </a:p>
          <a:p>
            <a:endParaRPr lang="en-US" b="1" dirty="0">
              <a:ea typeface="Calibri"/>
              <a:cs typeface="Calibri"/>
            </a:endParaRPr>
          </a:p>
          <a:p>
            <a:endParaRPr lang="en-US" b="1" dirty="0">
              <a:ea typeface="Calibri"/>
              <a:cs typeface="Calibri"/>
            </a:endParaRPr>
          </a:p>
          <a:p>
            <a:endParaRPr lang="en-US" b="1" dirty="0">
              <a:ea typeface="Calibri"/>
              <a:cs typeface="Calibri"/>
            </a:endParaRPr>
          </a:p>
          <a:p>
            <a:pPr marL="171450" indent="-171450">
              <a:buFont typeface="Arial"/>
              <a:buChar char="•"/>
            </a:pPr>
            <a:r>
              <a:rPr lang="en-US" b="1"/>
              <a:t>Limited-Time Offers:</a:t>
            </a:r>
            <a:r>
              <a:rPr lang="en-US"/>
              <a:t> The absence of a discount might create a sense of urgency, encouraging customers to purchase items they might have otherwise hesitated on.</a:t>
            </a:r>
          </a:p>
          <a:p>
            <a:pPr marL="171450" indent="-171450">
              <a:buFont typeface="Arial"/>
              <a:buChar char="•"/>
            </a:pPr>
            <a:r>
              <a:rPr lang="en-US" b="1"/>
              <a:t>Discount Perception:</a:t>
            </a:r>
            <a:r>
              <a:rPr lang="en-US"/>
              <a:t> Customers may perceive discounts as a sign of lower-quality products, leading them to choose non-discounted items.</a:t>
            </a:r>
          </a:p>
          <a:p>
            <a:endParaRPr lang="en-US" b="1"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t>8</a:t>
            </a:fld>
            <a:endParaRPr lang="nl-NL"/>
          </a:p>
        </p:txBody>
      </p:sp>
    </p:spTree>
    <p:extLst>
      <p:ext uri="{BB962C8B-B14F-4D97-AF65-F5344CB8AC3E}">
        <p14:creationId xmlns:p14="http://schemas.microsoft.com/office/powerpoint/2010/main" val="3836419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Let's continue our analysis by examining customer satisfaction and exploring potential indicators of churn.</a:t>
            </a:r>
            <a:br>
              <a:rPr lang="en-US" b="1" dirty="0">
                <a:cs typeface="+mn-lt"/>
              </a:rPr>
            </a:br>
            <a:r>
              <a:rPr lang="en-US" b="1"/>
              <a:t>Satisfaction Analysis (continued):</a:t>
            </a:r>
            <a:endParaRPr lang="nl-NL">
              <a:ea typeface="Calibri"/>
              <a:cs typeface="Calibri"/>
            </a:endParaRPr>
          </a:p>
          <a:p>
            <a:pPr marL="171450" indent="-171450">
              <a:buFont typeface="Arial"/>
              <a:buChar char="•"/>
            </a:pPr>
            <a:r>
              <a:rPr lang="en-US" b="1"/>
              <a:t>Satisfaction Level Distribution:</a:t>
            </a:r>
            <a:r>
              <a:rPr lang="en-US"/>
              <a:t> The bar chart provides a clear overview of customer satisfaction levels. While a majority of customers are satisfied, there's still a significant portion that are unsatisfied or neutral. This indicates room for improvement in terms of customer experience.</a:t>
            </a:r>
          </a:p>
          <a:p>
            <a:r>
              <a:rPr lang="en-US"/>
              <a:t>By understanding this distribution, we can identify areas where we need to focus on enhancing customer satisfaction and loyalty.</a:t>
            </a:r>
          </a:p>
          <a:p>
            <a:endParaRPr lang="en-US" dirty="0">
              <a:ea typeface="Calibri"/>
              <a:cs typeface="Calibri"/>
            </a:endParaRPr>
          </a:p>
          <a:p>
            <a:pPr marL="171450" indent="-171450">
              <a:buFont typeface="Arial"/>
              <a:buChar char="•"/>
            </a:pPr>
            <a:r>
              <a:rPr lang="en-US" b="1"/>
              <a:t>Average Days Since Last Purchase by Satisfaction Level:</a:t>
            </a:r>
            <a:r>
              <a:rPr lang="en-US"/>
              <a:t> This bar chart reaffirms the previous finding. Unsatisfied customers tend to have a significantly higher average number of days since their last purchase compared to satisfied and neutral customers. This suggests that customer dissatisfaction is a strong predictor of churn.</a:t>
            </a:r>
          </a:p>
          <a:p>
            <a:r>
              <a:rPr lang="en-US"/>
              <a:t>By identifying these at-risk customers, we can take proactive steps to address their concerns and prevent them from churning.</a:t>
            </a:r>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9</a:t>
            </a:fld>
            <a:endParaRPr lang="nl-NL"/>
          </a:p>
        </p:txBody>
      </p:sp>
    </p:spTree>
    <p:extLst>
      <p:ext uri="{BB962C8B-B14F-4D97-AF65-F5344CB8AC3E}">
        <p14:creationId xmlns:p14="http://schemas.microsoft.com/office/powerpoint/2010/main" val="84190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a:t>DAG Configuration</a:t>
            </a:r>
            <a:r>
              <a:rPr lang="en-US"/>
              <a:t>:</a:t>
            </a:r>
            <a:endParaRPr lang="nl-NL"/>
          </a:p>
          <a:p>
            <a:pPr marL="171450" indent="-171450">
              <a:buFont typeface="Arial"/>
              <a:buChar char="•"/>
            </a:pPr>
            <a:r>
              <a:rPr lang="en-US" dirty="0"/>
              <a:t>The DAG (insights_dag_11) is scheduled to run daily at 10 AM starting from July 14, 2024, with retries and delays configured in case of failure.</a:t>
            </a:r>
            <a:endParaRPr lang="en-US" dirty="0">
              <a:ea typeface="Calibri"/>
              <a:cs typeface="Calibri"/>
            </a:endParaRPr>
          </a:p>
          <a:p>
            <a:pPr marL="171450" indent="-171450">
              <a:buFont typeface="Arial"/>
              <a:buChar char="•"/>
            </a:pPr>
            <a:r>
              <a:rPr lang="en-US" dirty="0"/>
              <a:t>Tags are added for better categorization in the Airflow UI: "Orchestration", "Customer Insights", and "Ecommerce".</a:t>
            </a:r>
            <a:endParaRPr lang="en-US" dirty="0">
              <a:ea typeface="Calibri"/>
              <a:cs typeface="Calibri"/>
            </a:endParaRPr>
          </a:p>
          <a:p>
            <a:endParaRPr lang="en-US" dirty="0">
              <a:ea typeface="Calibri"/>
              <a:cs typeface="Calibri"/>
            </a:endParaRPr>
          </a:p>
        </p:txBody>
      </p:sp>
      <p:sp>
        <p:nvSpPr>
          <p:cNvPr id="4" name="Tijdelijke aanduiding voor dianummer 3"/>
          <p:cNvSpPr>
            <a:spLocks noGrp="1"/>
          </p:cNvSpPr>
          <p:nvPr>
            <p:ph type="sldNum" sz="quarter" idx="5"/>
          </p:nvPr>
        </p:nvSpPr>
        <p:spPr/>
        <p:txBody>
          <a:bodyPr/>
          <a:lstStyle/>
          <a:p>
            <a:fld id="{EE85AED5-10E6-4198-BB78-F304F7790418}" type="slidenum">
              <a:rPr lang="nl-NL"/>
              <a:t>10</a:t>
            </a:fld>
            <a:endParaRPr lang="nl-NL"/>
          </a:p>
        </p:txBody>
      </p:sp>
    </p:spTree>
    <p:extLst>
      <p:ext uri="{BB962C8B-B14F-4D97-AF65-F5344CB8AC3E}">
        <p14:creationId xmlns:p14="http://schemas.microsoft.com/office/powerpoint/2010/main" val="3903170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de-D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13.09.2024</a:t>
            </a:fld>
            <a:endParaRPr lang="de-DE"/>
          </a:p>
        </p:txBody>
      </p:sp>
      <p:sp>
        <p:nvSpPr>
          <p:cNvPr id="5" name="Tijdelijke aanduiding voor voettekst 4"/>
          <p:cNvSpPr>
            <a:spLocks noGrp="1"/>
          </p:cNvSpPr>
          <p:nvPr>
            <p:ph type="ftr" sz="quarter" idx="11"/>
          </p:nvPr>
        </p:nvSpPr>
        <p:spPr/>
        <p:txBody>
          <a:bodyPr/>
          <a:lstStyle/>
          <a:p>
            <a:r>
              <a:rPr lang="de-DE"/>
              <a:t>SpikeUp.AI 14-09-2024 </a:t>
            </a:r>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24929904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13.09.2024</a:t>
            </a:fld>
            <a:endParaRPr lang="de-DE"/>
          </a:p>
        </p:txBody>
      </p:sp>
      <p:sp>
        <p:nvSpPr>
          <p:cNvPr id="5" name="Tijdelijke aanduiding voor voettekst 4"/>
          <p:cNvSpPr>
            <a:spLocks noGrp="1"/>
          </p:cNvSpPr>
          <p:nvPr>
            <p:ph type="ftr" sz="quarter" idx="11"/>
          </p:nvPr>
        </p:nvSpPr>
        <p:spPr/>
        <p:txBody>
          <a:bodyPr/>
          <a:lstStyle/>
          <a:p>
            <a:r>
              <a:rPr lang="de-DE"/>
              <a:t>SpikeUp.AI 14-09-2024 </a:t>
            </a:r>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51596725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de-D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13.09.2024</a:t>
            </a:fld>
            <a:endParaRPr lang="de-DE"/>
          </a:p>
        </p:txBody>
      </p:sp>
      <p:sp>
        <p:nvSpPr>
          <p:cNvPr id="5" name="Tijdelijke aanduiding voor voettekst 4"/>
          <p:cNvSpPr>
            <a:spLocks noGrp="1"/>
          </p:cNvSpPr>
          <p:nvPr>
            <p:ph type="ftr" sz="quarter" idx="11"/>
          </p:nvPr>
        </p:nvSpPr>
        <p:spPr/>
        <p:txBody>
          <a:bodyPr/>
          <a:lstStyle/>
          <a:p>
            <a:r>
              <a:rPr lang="de-DE"/>
              <a:t>SpikeUp.AI 14-09-2024 </a:t>
            </a:r>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23111958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10"/>
          </p:nvPr>
        </p:nvSpPr>
        <p:spPr/>
        <p:txBody>
          <a:bodyPr/>
          <a:lstStyle/>
          <a:p>
            <a:fld id="{CA953BDC-9EAE-49FE-9892-958C9F845175}" type="datetimeFigureOut">
              <a:rPr lang="de-DE" smtClean="0"/>
              <a:t>13.09.2024</a:t>
            </a:fld>
            <a:endParaRPr lang="de-DE"/>
          </a:p>
        </p:txBody>
      </p:sp>
      <p:sp>
        <p:nvSpPr>
          <p:cNvPr id="5" name="Tijdelijke aanduiding voor voettekst 4"/>
          <p:cNvSpPr>
            <a:spLocks noGrp="1"/>
          </p:cNvSpPr>
          <p:nvPr>
            <p:ph type="ftr" sz="quarter" idx="11"/>
          </p:nvPr>
        </p:nvSpPr>
        <p:spPr/>
        <p:txBody>
          <a:bodyPr/>
          <a:lstStyle/>
          <a:p>
            <a:r>
              <a:rPr lang="de-DE"/>
              <a:t>SpikeUp.AI 14-09-2024 </a:t>
            </a:r>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88591225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de-D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CA953BDC-9EAE-49FE-9892-958C9F845175}" type="datetimeFigureOut">
              <a:rPr lang="de-DE" smtClean="0"/>
              <a:t>13.09.2024</a:t>
            </a:fld>
            <a:endParaRPr lang="de-DE"/>
          </a:p>
        </p:txBody>
      </p:sp>
      <p:sp>
        <p:nvSpPr>
          <p:cNvPr id="5" name="Tijdelijke aanduiding voor voettekst 4"/>
          <p:cNvSpPr>
            <a:spLocks noGrp="1"/>
          </p:cNvSpPr>
          <p:nvPr>
            <p:ph type="ftr" sz="quarter" idx="11"/>
          </p:nvPr>
        </p:nvSpPr>
        <p:spPr/>
        <p:txBody>
          <a:bodyPr/>
          <a:lstStyle/>
          <a:p>
            <a:r>
              <a:rPr lang="de-DE"/>
              <a:t>SpikeUp.AI 14-09-2024 </a:t>
            </a:r>
          </a:p>
        </p:txBody>
      </p:sp>
      <p:sp>
        <p:nvSpPr>
          <p:cNvPr id="6" name="Tijdelijke aanduiding voor dianummer 5"/>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84349571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datum 4"/>
          <p:cNvSpPr>
            <a:spLocks noGrp="1"/>
          </p:cNvSpPr>
          <p:nvPr>
            <p:ph type="dt" sz="half" idx="10"/>
          </p:nvPr>
        </p:nvSpPr>
        <p:spPr/>
        <p:txBody>
          <a:bodyPr/>
          <a:lstStyle/>
          <a:p>
            <a:fld id="{CA953BDC-9EAE-49FE-9892-958C9F845175}" type="datetimeFigureOut">
              <a:rPr lang="de-DE" smtClean="0"/>
              <a:t>13.09.2024</a:t>
            </a:fld>
            <a:endParaRPr lang="de-DE"/>
          </a:p>
        </p:txBody>
      </p:sp>
      <p:sp>
        <p:nvSpPr>
          <p:cNvPr id="6" name="Tijdelijke aanduiding voor voettekst 5"/>
          <p:cNvSpPr>
            <a:spLocks noGrp="1"/>
          </p:cNvSpPr>
          <p:nvPr>
            <p:ph type="ftr" sz="quarter" idx="11"/>
          </p:nvPr>
        </p:nvSpPr>
        <p:spPr/>
        <p:txBody>
          <a:bodyPr/>
          <a:lstStyle/>
          <a:p>
            <a:r>
              <a:rPr lang="de-DE"/>
              <a:t>SpikeUp.AI 14-09-2024 </a:t>
            </a:r>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95781140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de-D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7" name="Tijdelijke aanduiding voor datum 6"/>
          <p:cNvSpPr>
            <a:spLocks noGrp="1"/>
          </p:cNvSpPr>
          <p:nvPr>
            <p:ph type="dt" sz="half" idx="10"/>
          </p:nvPr>
        </p:nvSpPr>
        <p:spPr/>
        <p:txBody>
          <a:bodyPr/>
          <a:lstStyle/>
          <a:p>
            <a:fld id="{CA953BDC-9EAE-49FE-9892-958C9F845175}" type="datetimeFigureOut">
              <a:rPr lang="de-DE" smtClean="0"/>
              <a:t>13.09.2024</a:t>
            </a:fld>
            <a:endParaRPr lang="de-DE"/>
          </a:p>
        </p:txBody>
      </p:sp>
      <p:sp>
        <p:nvSpPr>
          <p:cNvPr id="8" name="Tijdelijke aanduiding voor voettekst 7"/>
          <p:cNvSpPr>
            <a:spLocks noGrp="1"/>
          </p:cNvSpPr>
          <p:nvPr>
            <p:ph type="ftr" sz="quarter" idx="11"/>
          </p:nvPr>
        </p:nvSpPr>
        <p:spPr/>
        <p:txBody>
          <a:bodyPr/>
          <a:lstStyle/>
          <a:p>
            <a:r>
              <a:rPr lang="de-DE"/>
              <a:t>SpikeUp.AI 14-09-2024 </a:t>
            </a:r>
          </a:p>
        </p:txBody>
      </p:sp>
      <p:sp>
        <p:nvSpPr>
          <p:cNvPr id="9" name="Tijdelijke aanduiding voor dianummer 8"/>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414831596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de-DE"/>
          </a:p>
        </p:txBody>
      </p:sp>
      <p:sp>
        <p:nvSpPr>
          <p:cNvPr id="3" name="Tijdelijke aanduiding voor datum 2"/>
          <p:cNvSpPr>
            <a:spLocks noGrp="1"/>
          </p:cNvSpPr>
          <p:nvPr>
            <p:ph type="dt" sz="half" idx="10"/>
          </p:nvPr>
        </p:nvSpPr>
        <p:spPr/>
        <p:txBody>
          <a:bodyPr/>
          <a:lstStyle/>
          <a:p>
            <a:fld id="{CA953BDC-9EAE-49FE-9892-958C9F845175}" type="datetimeFigureOut">
              <a:rPr lang="de-DE" smtClean="0"/>
              <a:t>13.09.2024</a:t>
            </a:fld>
            <a:endParaRPr lang="de-DE"/>
          </a:p>
        </p:txBody>
      </p:sp>
      <p:sp>
        <p:nvSpPr>
          <p:cNvPr id="4" name="Tijdelijke aanduiding voor voettekst 3"/>
          <p:cNvSpPr>
            <a:spLocks noGrp="1"/>
          </p:cNvSpPr>
          <p:nvPr>
            <p:ph type="ftr" sz="quarter" idx="11"/>
          </p:nvPr>
        </p:nvSpPr>
        <p:spPr/>
        <p:txBody>
          <a:bodyPr/>
          <a:lstStyle/>
          <a:p>
            <a:r>
              <a:rPr lang="de-DE"/>
              <a:t>SpikeUp.AI 14-09-2024 </a:t>
            </a:r>
          </a:p>
        </p:txBody>
      </p:sp>
      <p:sp>
        <p:nvSpPr>
          <p:cNvPr id="5" name="Tijdelijke aanduiding voor dianummer 4"/>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193778262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CA953BDC-9EAE-49FE-9892-958C9F845175}" type="datetimeFigureOut">
              <a:rPr lang="de-DE" smtClean="0"/>
              <a:t>13.09.2024</a:t>
            </a:fld>
            <a:endParaRPr lang="de-DE"/>
          </a:p>
        </p:txBody>
      </p:sp>
      <p:sp>
        <p:nvSpPr>
          <p:cNvPr id="3" name="Tijdelijke aanduiding voor voettekst 2"/>
          <p:cNvSpPr>
            <a:spLocks noGrp="1"/>
          </p:cNvSpPr>
          <p:nvPr>
            <p:ph type="ftr" sz="quarter" idx="11"/>
          </p:nvPr>
        </p:nvSpPr>
        <p:spPr/>
        <p:txBody>
          <a:bodyPr/>
          <a:lstStyle/>
          <a:p>
            <a:r>
              <a:rPr lang="de-DE"/>
              <a:t>SpikeUp.AI 14-09-2024 </a:t>
            </a:r>
          </a:p>
        </p:txBody>
      </p:sp>
      <p:sp>
        <p:nvSpPr>
          <p:cNvPr id="4" name="Tijdelijke aanduiding voor dianummer 3"/>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334960417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de-D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13.09.2024</a:t>
            </a:fld>
            <a:endParaRPr lang="de-DE"/>
          </a:p>
        </p:txBody>
      </p:sp>
      <p:sp>
        <p:nvSpPr>
          <p:cNvPr id="6" name="Tijdelijke aanduiding voor voettekst 5"/>
          <p:cNvSpPr>
            <a:spLocks noGrp="1"/>
          </p:cNvSpPr>
          <p:nvPr>
            <p:ph type="ftr" sz="quarter" idx="11"/>
          </p:nvPr>
        </p:nvSpPr>
        <p:spPr/>
        <p:txBody>
          <a:bodyPr/>
          <a:lstStyle/>
          <a:p>
            <a:r>
              <a:rPr lang="de-DE"/>
              <a:t>SpikeUp.AI 14-09-2024 </a:t>
            </a:r>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25683892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de-D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CA953BDC-9EAE-49FE-9892-958C9F845175}" type="datetimeFigureOut">
              <a:rPr lang="de-DE" smtClean="0"/>
              <a:t>13.09.2024</a:t>
            </a:fld>
            <a:endParaRPr lang="de-DE"/>
          </a:p>
        </p:txBody>
      </p:sp>
      <p:sp>
        <p:nvSpPr>
          <p:cNvPr id="6" name="Tijdelijke aanduiding voor voettekst 5"/>
          <p:cNvSpPr>
            <a:spLocks noGrp="1"/>
          </p:cNvSpPr>
          <p:nvPr>
            <p:ph type="ftr" sz="quarter" idx="11"/>
          </p:nvPr>
        </p:nvSpPr>
        <p:spPr/>
        <p:txBody>
          <a:bodyPr/>
          <a:lstStyle/>
          <a:p>
            <a:r>
              <a:rPr lang="de-DE"/>
              <a:t>SpikeUp.AI 14-09-2024 </a:t>
            </a:r>
          </a:p>
        </p:txBody>
      </p:sp>
      <p:sp>
        <p:nvSpPr>
          <p:cNvPr id="7" name="Tijdelijke aanduiding voor dianummer 6"/>
          <p:cNvSpPr>
            <a:spLocks noGrp="1"/>
          </p:cNvSpPr>
          <p:nvPr>
            <p:ph type="sldNum" sz="quarter" idx="12"/>
          </p:nvPr>
        </p:nvSpPr>
        <p:spPr/>
        <p:txBody>
          <a:bodyPr/>
          <a:lstStyle/>
          <a:p>
            <a:fld id="{4CD814C8-F66B-4915-9FEC-D62A1DED085F}" type="slidenum">
              <a:rPr lang="de-DE" smtClean="0"/>
              <a:t>‹nr.›</a:t>
            </a:fld>
            <a:endParaRPr lang="de-DE"/>
          </a:p>
        </p:txBody>
      </p:sp>
    </p:spTree>
    <p:extLst>
      <p:ext uri="{BB962C8B-B14F-4D97-AF65-F5344CB8AC3E}">
        <p14:creationId xmlns:p14="http://schemas.microsoft.com/office/powerpoint/2010/main" val="8429240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de-D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de-D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953BDC-9EAE-49FE-9892-958C9F845175}" type="datetimeFigureOut">
              <a:rPr lang="de-DE" smtClean="0"/>
              <a:t>13.09.2024</a:t>
            </a:fld>
            <a:endParaRPr lang="de-D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de-DE"/>
              <a:t>SpikeUp.AI 14-09-2024 </a:t>
            </a:r>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D814C8-F66B-4915-9FEC-D62A1DED085F}" type="slidenum">
              <a:rPr lang="de-DE" smtClean="0"/>
              <a:t>‹nr.›</a:t>
            </a:fld>
            <a:endParaRPr lang="de-DE"/>
          </a:p>
        </p:txBody>
      </p:sp>
    </p:spTree>
    <p:extLst>
      <p:ext uri="{BB962C8B-B14F-4D97-AF65-F5344CB8AC3E}">
        <p14:creationId xmlns:p14="http://schemas.microsoft.com/office/powerpoint/2010/main" val="1710546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Afbeelding met Lettertype, Graphics, logo, symbool&#10;&#10;Automatisch gegenereerde beschrijving">
            <a:extLst>
              <a:ext uri="{FF2B5EF4-FFF2-40B4-BE49-F238E27FC236}">
                <a16:creationId xmlns:a16="http://schemas.microsoft.com/office/drawing/2014/main" id="{9FC00FF6-F787-2542-6558-1B9C6D43584B}"/>
              </a:ext>
            </a:extLst>
          </p:cNvPr>
          <p:cNvPicPr>
            <a:picLocks noChangeAspect="1"/>
          </p:cNvPicPr>
          <p:nvPr/>
        </p:nvPicPr>
        <p:blipFill>
          <a:blip r:embed="rId2"/>
          <a:stretch>
            <a:fillRect/>
          </a:stretch>
        </p:blipFill>
        <p:spPr>
          <a:xfrm>
            <a:off x="347109" y="220180"/>
            <a:ext cx="2915478" cy="1030494"/>
          </a:xfrm>
          <a:prstGeom prst="rect">
            <a:avLst/>
          </a:prstGeom>
        </p:spPr>
      </p:pic>
      <p:pic>
        <p:nvPicPr>
          <p:cNvPr id="5" name="Afbeelding 4" descr="Afbeelding met schermopname, Graphics&#10;&#10;Automatisch gegenereerde beschrijving">
            <a:extLst>
              <a:ext uri="{FF2B5EF4-FFF2-40B4-BE49-F238E27FC236}">
                <a16:creationId xmlns:a16="http://schemas.microsoft.com/office/drawing/2014/main" id="{8E617A2C-E589-7354-8E6A-5F1C92D4F246}"/>
              </a:ext>
            </a:extLst>
          </p:cNvPr>
          <p:cNvPicPr>
            <a:picLocks noChangeAspect="1"/>
          </p:cNvPicPr>
          <p:nvPr/>
        </p:nvPicPr>
        <p:blipFill>
          <a:blip r:embed="rId3"/>
          <a:stretch>
            <a:fillRect/>
          </a:stretch>
        </p:blipFill>
        <p:spPr>
          <a:xfrm>
            <a:off x="9203568" y="506620"/>
            <a:ext cx="2667000" cy="742950"/>
          </a:xfrm>
          <a:prstGeom prst="rect">
            <a:avLst/>
          </a:prstGeom>
        </p:spPr>
      </p:pic>
      <p:sp>
        <p:nvSpPr>
          <p:cNvPr id="6" name="Tekstvak 5">
            <a:extLst>
              <a:ext uri="{FF2B5EF4-FFF2-40B4-BE49-F238E27FC236}">
                <a16:creationId xmlns:a16="http://schemas.microsoft.com/office/drawing/2014/main" id="{C57DADF0-9AB3-A620-52A4-98FD57074278}"/>
              </a:ext>
            </a:extLst>
          </p:cNvPr>
          <p:cNvSpPr txBox="1"/>
          <p:nvPr/>
        </p:nvSpPr>
        <p:spPr>
          <a:xfrm>
            <a:off x="1371941" y="2445725"/>
            <a:ext cx="94450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cap="all" dirty="0">
                <a:latin typeface="Calibri"/>
              </a:rPr>
              <a:t>E-commerce Customer Behaviour Analysis and Insights</a:t>
            </a:r>
            <a:r>
              <a:rPr lang="nl-NL" sz="4000" b="1" dirty="0">
                <a:latin typeface="Calibri"/>
                <a:ea typeface="Calibri"/>
                <a:cs typeface="Calibri"/>
              </a:rPr>
              <a:t>​</a:t>
            </a:r>
          </a:p>
        </p:txBody>
      </p:sp>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8" name="Rectangle 70">
            <a:extLst>
              <a:ext uri="{FF2B5EF4-FFF2-40B4-BE49-F238E27FC236}">
                <a16:creationId xmlns:a16="http://schemas.microsoft.com/office/drawing/2014/main" id="{68E46975-C0F8-B299-562A-6D5B6A5302D7}"/>
              </a:ext>
            </a:extLst>
          </p:cNvPr>
          <p:cNvSpPr/>
          <p:nvPr/>
        </p:nvSpPr>
        <p:spPr>
          <a:xfrm>
            <a:off x="874946" y="5371903"/>
            <a:ext cx="2238480" cy="6825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200"/>
              </a:spcAft>
              <a:tabLst>
                <a:tab pos="1544040" algn="l"/>
              </a:tabLst>
            </a:pPr>
            <a:r>
              <a:rPr lang="en-GB" sz="2400" b="1" spc="-1" dirty="0">
                <a:solidFill>
                  <a:srgbClr val="0048CE"/>
                </a:solidFill>
                <a:latin typeface="Calibri"/>
                <a:ea typeface="Open Sans Light"/>
              </a:rPr>
              <a:t>Imad Abo Dehn</a:t>
            </a:r>
            <a:endParaRPr lang="nl-NL" sz="2400" b="1">
              <a:solidFill>
                <a:srgbClr val="0048CE"/>
              </a:solidFill>
              <a:latin typeface="Calibri"/>
              <a:ea typeface="Calibri"/>
              <a:cs typeface="Calibri"/>
            </a:endParaRPr>
          </a:p>
          <a:p>
            <a:pPr algn="ctr">
              <a:lnSpc>
                <a:spcPct val="90000"/>
              </a:lnSpc>
              <a:spcBef>
                <a:spcPts val="300"/>
              </a:spcBef>
              <a:spcAft>
                <a:spcPts val="601"/>
              </a:spcAft>
              <a:tabLst>
                <a:tab pos="1544040" algn="l"/>
              </a:tabLst>
            </a:pPr>
            <a:r>
              <a:rPr lang="en-GB" sz="1400" b="1" spc="-1" dirty="0">
                <a:solidFill>
                  <a:srgbClr val="FFCA23"/>
                </a:solidFill>
                <a:latin typeface="Calibri"/>
                <a:ea typeface="Open Sans Light"/>
              </a:rPr>
              <a:t>Team Leader - Trainee</a:t>
            </a:r>
            <a:r>
              <a:rPr lang="en-GB" sz="1400" spc="-1" dirty="0">
                <a:solidFill>
                  <a:srgbClr val="FFCA23"/>
                </a:solidFill>
                <a:ea typeface="+mn-lt"/>
                <a:cs typeface="+mn-lt"/>
              </a:rPr>
              <a:t> </a:t>
            </a:r>
            <a:endParaRPr lang="nl-NL">
              <a:solidFill>
                <a:srgbClr val="FFCA23"/>
              </a:solidFill>
            </a:endParaRPr>
          </a:p>
        </p:txBody>
      </p:sp>
      <p:sp>
        <p:nvSpPr>
          <p:cNvPr id="10" name="Rectangle 71">
            <a:extLst>
              <a:ext uri="{FF2B5EF4-FFF2-40B4-BE49-F238E27FC236}">
                <a16:creationId xmlns:a16="http://schemas.microsoft.com/office/drawing/2014/main" id="{9A7D54D9-6411-0BB5-17C6-A072FFFD8E1C}"/>
              </a:ext>
            </a:extLst>
          </p:cNvPr>
          <p:cNvSpPr/>
          <p:nvPr/>
        </p:nvSpPr>
        <p:spPr>
          <a:xfrm>
            <a:off x="6289927" y="5362257"/>
            <a:ext cx="2238480" cy="6820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200"/>
              </a:spcAft>
              <a:tabLst>
                <a:tab pos="0" algn="l"/>
              </a:tabLst>
            </a:pPr>
            <a:r>
              <a:rPr lang="en-GB" sz="2400" b="1" spc="-1" dirty="0">
                <a:solidFill>
                  <a:srgbClr val="0048CE"/>
                </a:solidFill>
                <a:latin typeface="Calibri"/>
                <a:ea typeface="Open Sans Light"/>
              </a:rPr>
              <a:t>Majd Al-</a:t>
            </a:r>
            <a:r>
              <a:rPr lang="en-GB" sz="2400" b="1" spc="-1" dirty="0" err="1">
                <a:solidFill>
                  <a:srgbClr val="0048CE"/>
                </a:solidFill>
                <a:latin typeface="Calibri"/>
                <a:ea typeface="Open Sans Light"/>
              </a:rPr>
              <a:t>Batran</a:t>
            </a:r>
            <a:endParaRPr lang="nl-NL" sz="2000" b="1" dirty="0" err="1">
              <a:solidFill>
                <a:srgbClr val="0048CE"/>
              </a:solidFill>
              <a:latin typeface="Calibri"/>
              <a:ea typeface="Calibri"/>
              <a:cs typeface="Calibri"/>
            </a:endParaRPr>
          </a:p>
          <a:p>
            <a:pPr algn="ctr">
              <a:lnSpc>
                <a:spcPct val="90000"/>
              </a:lnSpc>
              <a:spcBef>
                <a:spcPts val="300"/>
              </a:spcBef>
              <a:spcAft>
                <a:spcPts val="601"/>
              </a:spcAft>
              <a:tabLst>
                <a:tab pos="1544040" algn="l"/>
              </a:tabLst>
            </a:pPr>
            <a:r>
              <a:rPr lang="en-GB" sz="1400" b="1" spc="-1" dirty="0">
                <a:solidFill>
                  <a:srgbClr val="FFCA23"/>
                </a:solidFill>
                <a:latin typeface="Calibri"/>
                <a:ea typeface="Open Sans Light"/>
              </a:rPr>
              <a:t>Trainee</a:t>
            </a:r>
            <a:endParaRPr lang="nl-NL">
              <a:solidFill>
                <a:srgbClr val="FFCA23"/>
              </a:solidFill>
            </a:endParaRPr>
          </a:p>
        </p:txBody>
      </p:sp>
      <p:sp>
        <p:nvSpPr>
          <p:cNvPr id="12" name="Rectangle 70">
            <a:extLst>
              <a:ext uri="{FF2B5EF4-FFF2-40B4-BE49-F238E27FC236}">
                <a16:creationId xmlns:a16="http://schemas.microsoft.com/office/drawing/2014/main" id="{C6764CD0-EBC0-3A56-E895-4978489A56B1}"/>
              </a:ext>
            </a:extLst>
          </p:cNvPr>
          <p:cNvSpPr/>
          <p:nvPr/>
        </p:nvSpPr>
        <p:spPr>
          <a:xfrm>
            <a:off x="3526219" y="5361868"/>
            <a:ext cx="2238480" cy="6820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200"/>
              </a:spcAft>
              <a:tabLst>
                <a:tab pos="1544040" algn="l"/>
              </a:tabLst>
            </a:pPr>
            <a:r>
              <a:rPr lang="en-GB" sz="2400" b="1" spc="-1" dirty="0">
                <a:solidFill>
                  <a:srgbClr val="0048CE"/>
                </a:solidFill>
                <a:latin typeface="Calibri"/>
                <a:ea typeface="Open Sans Light"/>
              </a:rPr>
              <a:t>Ameen Abass</a:t>
            </a:r>
            <a:endParaRPr lang="nl-NL" sz="2400" b="1">
              <a:solidFill>
                <a:srgbClr val="0048CE"/>
              </a:solidFill>
              <a:latin typeface="Calibri"/>
              <a:ea typeface="Calibri"/>
              <a:cs typeface="Calibri"/>
            </a:endParaRPr>
          </a:p>
          <a:p>
            <a:pPr algn="ctr">
              <a:lnSpc>
                <a:spcPct val="90000"/>
              </a:lnSpc>
              <a:spcBef>
                <a:spcPts val="300"/>
              </a:spcBef>
              <a:spcAft>
                <a:spcPts val="601"/>
              </a:spcAft>
              <a:buNone/>
              <a:tabLst>
                <a:tab pos="1544040" algn="l"/>
              </a:tabLst>
            </a:pPr>
            <a:r>
              <a:rPr lang="en-GB" sz="1400" b="1" spc="-1" dirty="0">
                <a:solidFill>
                  <a:srgbClr val="FFCA23"/>
                </a:solidFill>
                <a:latin typeface="Calibri"/>
                <a:ea typeface="Calibri"/>
              </a:rPr>
              <a:t>Trainee</a:t>
            </a:r>
            <a:endParaRPr lang="nl-NL" dirty="0">
              <a:solidFill>
                <a:srgbClr val="000000"/>
              </a:solidFill>
            </a:endParaRPr>
          </a:p>
        </p:txBody>
      </p:sp>
      <p:sp>
        <p:nvSpPr>
          <p:cNvPr id="14" name="Rectangle 71">
            <a:extLst>
              <a:ext uri="{FF2B5EF4-FFF2-40B4-BE49-F238E27FC236}">
                <a16:creationId xmlns:a16="http://schemas.microsoft.com/office/drawing/2014/main" id="{C431B283-524D-5AB8-D2D4-8EC547DC8024}"/>
              </a:ext>
            </a:extLst>
          </p:cNvPr>
          <p:cNvSpPr/>
          <p:nvPr/>
        </p:nvSpPr>
        <p:spPr>
          <a:xfrm>
            <a:off x="8993526" y="5361868"/>
            <a:ext cx="2238480" cy="69335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tabLst>
                <a:tab pos="0" algn="l"/>
              </a:tabLst>
            </a:pPr>
            <a:r>
              <a:rPr lang="en-GB" sz="2400" b="1" spc="-1" dirty="0">
                <a:solidFill>
                  <a:srgbClr val="0048CE"/>
                </a:solidFill>
                <a:latin typeface="Calibri"/>
                <a:ea typeface="+mn-lt"/>
                <a:cs typeface="+mn-lt"/>
              </a:rPr>
              <a:t>Sakaria Abukar</a:t>
            </a:r>
            <a:endParaRPr lang="nl-NL" sz="2400" b="1">
              <a:solidFill>
                <a:srgbClr val="0048CE"/>
              </a:solidFill>
              <a:latin typeface="Calibri"/>
              <a:ea typeface="+mn-lt"/>
              <a:cs typeface="+mn-lt"/>
            </a:endParaRPr>
          </a:p>
          <a:p>
            <a:pPr algn="ctr">
              <a:lnSpc>
                <a:spcPct val="90000"/>
              </a:lnSpc>
              <a:spcBef>
                <a:spcPts val="300"/>
              </a:spcBef>
              <a:spcAft>
                <a:spcPts val="601"/>
              </a:spcAft>
              <a:tabLst>
                <a:tab pos="0" algn="l"/>
              </a:tabLst>
            </a:pPr>
            <a:r>
              <a:rPr lang="en-GB" sz="1400" b="1" spc="-1" dirty="0">
                <a:solidFill>
                  <a:srgbClr val="FFCA23"/>
                </a:solidFill>
                <a:latin typeface="Calibri"/>
                <a:ea typeface="Calibri"/>
                <a:cs typeface="Calibri"/>
              </a:rPr>
              <a:t>Trainee</a:t>
            </a:r>
            <a:endParaRPr lang="nl-NL" dirty="0">
              <a:solidFill>
                <a:srgbClr val="000000"/>
              </a:solidFill>
            </a:endParaRPr>
          </a:p>
        </p:txBody>
      </p:sp>
      <p:sp>
        <p:nvSpPr>
          <p:cNvPr id="16" name="Rectangle 70">
            <a:extLst>
              <a:ext uri="{FF2B5EF4-FFF2-40B4-BE49-F238E27FC236}">
                <a16:creationId xmlns:a16="http://schemas.microsoft.com/office/drawing/2014/main" id="{163C54A5-D332-6D41-4B6F-D844E3566BEA}"/>
              </a:ext>
            </a:extLst>
          </p:cNvPr>
          <p:cNvSpPr/>
          <p:nvPr/>
        </p:nvSpPr>
        <p:spPr>
          <a:xfrm>
            <a:off x="4706220" y="4521376"/>
            <a:ext cx="2791712" cy="6820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200"/>
              </a:spcAft>
              <a:tabLst>
                <a:tab pos="1544040" algn="l"/>
              </a:tabLst>
            </a:pPr>
            <a:r>
              <a:rPr lang="en-GB" sz="2400" b="1" spc="-1" dirty="0">
                <a:solidFill>
                  <a:srgbClr val="0048CE"/>
                </a:solidFill>
                <a:latin typeface="Calibri"/>
                <a:ea typeface="+mn-lt"/>
                <a:cs typeface="+mn-lt"/>
              </a:rPr>
              <a:t>Jarvin </a:t>
            </a:r>
            <a:r>
              <a:rPr lang="en-GB" sz="2400" b="1" spc="-1" err="1">
                <a:solidFill>
                  <a:srgbClr val="0048CE"/>
                </a:solidFill>
                <a:latin typeface="Calibri"/>
                <a:ea typeface="+mn-lt"/>
                <a:cs typeface="+mn-lt"/>
              </a:rPr>
              <a:t>Mutatiina</a:t>
            </a:r>
            <a:endParaRPr lang="nl-NL" b="1">
              <a:solidFill>
                <a:srgbClr val="0048CE"/>
              </a:solidFill>
              <a:latin typeface="Calibri"/>
              <a:ea typeface="Calibri"/>
              <a:cs typeface="Calibri"/>
            </a:endParaRPr>
          </a:p>
          <a:p>
            <a:pPr algn="ctr">
              <a:lnSpc>
                <a:spcPct val="90000"/>
              </a:lnSpc>
              <a:spcBef>
                <a:spcPts val="300"/>
              </a:spcBef>
              <a:spcAft>
                <a:spcPts val="601"/>
              </a:spcAft>
              <a:tabLst>
                <a:tab pos="1544040" algn="l"/>
              </a:tabLst>
            </a:pPr>
            <a:r>
              <a:rPr lang="en-GB" sz="1400" b="1" spc="-1" dirty="0">
                <a:solidFill>
                  <a:srgbClr val="FFCA23"/>
                </a:solidFill>
                <a:latin typeface="Calibri"/>
                <a:ea typeface="Open Sans Light"/>
              </a:rPr>
              <a:t>Supervisor</a:t>
            </a:r>
            <a:endParaRPr lang="nl-NL">
              <a:solidFill>
                <a:srgbClr val="FFCA23"/>
              </a:solidFill>
            </a:endParaRPr>
          </a:p>
        </p:txBody>
      </p:sp>
    </p:spTree>
    <p:extLst>
      <p:ext uri="{BB962C8B-B14F-4D97-AF65-F5344CB8AC3E}">
        <p14:creationId xmlns:p14="http://schemas.microsoft.com/office/powerpoint/2010/main" val="335143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10</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Orchestration with Airflow </a:t>
            </a:r>
            <a:endParaRPr lang="nl-NL" sz="3200" b="1">
              <a:latin typeface="Calibri"/>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275095"/>
            <a:ext cx="3746520" cy="416524"/>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Sans-Serif"/>
              <a:buChar char="v"/>
              <a:tabLst>
                <a:tab pos="0" algn="l"/>
              </a:tabLst>
            </a:pPr>
            <a:r>
              <a:rPr lang="en-GB" sz="2000" b="1" spc="-1" dirty="0">
                <a:solidFill>
                  <a:srgbClr val="0048CE"/>
                </a:solidFill>
                <a:latin typeface="Calibri"/>
                <a:ea typeface="+mn-lt"/>
                <a:cs typeface="+mn-lt"/>
              </a:rPr>
              <a:t>DAG Components 1: </a:t>
            </a:r>
            <a:endParaRPr lang="en-GB" sz="2000" b="1" spc="-1" dirty="0">
              <a:solidFill>
                <a:srgbClr val="0048CE"/>
              </a:solidFill>
              <a:latin typeface="Calibri"/>
              <a:ea typeface="Calibri"/>
              <a:cs typeface="Calibri"/>
            </a:endParaRPr>
          </a:p>
        </p:txBody>
      </p:sp>
      <p:sp>
        <p:nvSpPr>
          <p:cNvPr id="8" name="Tekstvak 7">
            <a:extLst>
              <a:ext uri="{FF2B5EF4-FFF2-40B4-BE49-F238E27FC236}">
                <a16:creationId xmlns:a16="http://schemas.microsoft.com/office/drawing/2014/main" id="{1740E7DD-349B-CBD0-8D44-40C4856F9E4A}"/>
              </a:ext>
            </a:extLst>
          </p:cNvPr>
          <p:cNvSpPr txBox="1"/>
          <p:nvPr/>
        </p:nvSpPr>
        <p:spPr>
          <a:xfrm>
            <a:off x="1406324" y="1695691"/>
            <a:ext cx="32737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latin typeface="Calibri"/>
                <a:ea typeface="Calibri"/>
                <a:cs typeface="Calibri"/>
              </a:rPr>
              <a:t>Library imports:</a:t>
            </a:r>
            <a:endParaRPr lang="nl-NL" dirty="0"/>
          </a:p>
        </p:txBody>
      </p:sp>
      <p:pic>
        <p:nvPicPr>
          <p:cNvPr id="4" name="Afbeelding 3" descr="Afbeelding met tekst, schermopname, Lettertype&#10;&#10;Automatisch gegenereerde beschrijving">
            <a:extLst>
              <a:ext uri="{FF2B5EF4-FFF2-40B4-BE49-F238E27FC236}">
                <a16:creationId xmlns:a16="http://schemas.microsoft.com/office/drawing/2014/main" id="{734A742B-44D8-798A-DBE8-D69648FE55B4}"/>
              </a:ext>
            </a:extLst>
          </p:cNvPr>
          <p:cNvPicPr>
            <a:picLocks noChangeAspect="1"/>
          </p:cNvPicPr>
          <p:nvPr/>
        </p:nvPicPr>
        <p:blipFill>
          <a:blip r:embed="rId3"/>
          <a:srcRect l="42" t="-2673" r="2848"/>
          <a:stretch/>
        </p:blipFill>
        <p:spPr>
          <a:xfrm>
            <a:off x="1173710" y="2070785"/>
            <a:ext cx="5379645" cy="1367373"/>
          </a:xfrm>
          <a:prstGeom prst="rect">
            <a:avLst/>
          </a:prstGeom>
        </p:spPr>
      </p:pic>
      <p:sp>
        <p:nvSpPr>
          <p:cNvPr id="12" name="Tekstvak 11">
            <a:extLst>
              <a:ext uri="{FF2B5EF4-FFF2-40B4-BE49-F238E27FC236}">
                <a16:creationId xmlns:a16="http://schemas.microsoft.com/office/drawing/2014/main" id="{52020D56-E7BD-789D-4544-80A2570E7763}"/>
              </a:ext>
            </a:extLst>
          </p:cNvPr>
          <p:cNvSpPr txBox="1"/>
          <p:nvPr/>
        </p:nvSpPr>
        <p:spPr>
          <a:xfrm>
            <a:off x="1406323" y="3554907"/>
            <a:ext cx="327370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latin typeface="Calibri"/>
                <a:ea typeface="Calibri"/>
                <a:cs typeface="Calibri"/>
              </a:rPr>
              <a:t>DAG arguments:</a:t>
            </a:r>
            <a:endParaRPr lang="nl-NL" dirty="0"/>
          </a:p>
        </p:txBody>
      </p:sp>
      <p:pic>
        <p:nvPicPr>
          <p:cNvPr id="13" name="Afbeelding 12" descr="Afbeelding met tekst, Lettertype, schermopname&#10;&#10;Automatisch gegenereerde beschrijving">
            <a:extLst>
              <a:ext uri="{FF2B5EF4-FFF2-40B4-BE49-F238E27FC236}">
                <a16:creationId xmlns:a16="http://schemas.microsoft.com/office/drawing/2014/main" id="{76F2F50F-6D74-3468-4A94-7FEF6A28C9C9}"/>
              </a:ext>
            </a:extLst>
          </p:cNvPr>
          <p:cNvPicPr>
            <a:picLocks noChangeAspect="1"/>
          </p:cNvPicPr>
          <p:nvPr/>
        </p:nvPicPr>
        <p:blipFill>
          <a:blip r:embed="rId4"/>
          <a:stretch>
            <a:fillRect/>
          </a:stretch>
        </p:blipFill>
        <p:spPr>
          <a:xfrm>
            <a:off x="1174032" y="4033328"/>
            <a:ext cx="4152900" cy="1552575"/>
          </a:xfrm>
          <a:prstGeom prst="rect">
            <a:avLst/>
          </a:prstGeom>
        </p:spPr>
      </p:pic>
      <p:sp>
        <p:nvSpPr>
          <p:cNvPr id="14" name="Tekstvak 13">
            <a:extLst>
              <a:ext uri="{FF2B5EF4-FFF2-40B4-BE49-F238E27FC236}">
                <a16:creationId xmlns:a16="http://schemas.microsoft.com/office/drawing/2014/main" id="{45A85CE1-760E-DDE9-94BF-80497B98E945}"/>
              </a:ext>
            </a:extLst>
          </p:cNvPr>
          <p:cNvSpPr txBox="1"/>
          <p:nvPr/>
        </p:nvSpPr>
        <p:spPr>
          <a:xfrm>
            <a:off x="6865715" y="1897853"/>
            <a:ext cx="48542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latin typeface="Calibri"/>
                <a:ea typeface="Calibri"/>
                <a:cs typeface="Calibri"/>
              </a:rPr>
              <a:t>DAG definition:</a:t>
            </a:r>
            <a:endParaRPr lang="en-US" dirty="0">
              <a:latin typeface="Aptos" panose="020B0004020202020204"/>
              <a:ea typeface="Calibri"/>
              <a:cs typeface="Calibri"/>
            </a:endParaRPr>
          </a:p>
          <a:p>
            <a:r>
              <a:rPr lang="en-US" b="1" dirty="0">
                <a:latin typeface="Calibri"/>
                <a:ea typeface="Calibri"/>
                <a:cs typeface="Calibri"/>
              </a:rPr>
              <a:t>     DAGs are scheduled to run daily at 10 AM. </a:t>
            </a:r>
            <a:endParaRPr lang="en-US" dirty="0"/>
          </a:p>
        </p:txBody>
      </p:sp>
      <p:pic>
        <p:nvPicPr>
          <p:cNvPr id="15" name="Afbeelding 14" descr="Afbeelding met tekst, schermopname, Lettertype&#10;&#10;Automatisch gegenereerde beschrijving">
            <a:extLst>
              <a:ext uri="{FF2B5EF4-FFF2-40B4-BE49-F238E27FC236}">
                <a16:creationId xmlns:a16="http://schemas.microsoft.com/office/drawing/2014/main" id="{B7554409-1521-A54D-3ACA-21589DC06D7C}"/>
              </a:ext>
            </a:extLst>
          </p:cNvPr>
          <p:cNvPicPr>
            <a:picLocks noChangeAspect="1"/>
          </p:cNvPicPr>
          <p:nvPr/>
        </p:nvPicPr>
        <p:blipFill>
          <a:blip r:embed="rId5"/>
          <a:stretch>
            <a:fillRect/>
          </a:stretch>
        </p:blipFill>
        <p:spPr>
          <a:xfrm>
            <a:off x="6679301" y="2855705"/>
            <a:ext cx="5344008" cy="2295981"/>
          </a:xfrm>
          <a:prstGeom prst="rect">
            <a:avLst/>
          </a:prstGeom>
        </p:spPr>
      </p:pic>
    </p:spTree>
    <p:extLst>
      <p:ext uri="{BB962C8B-B14F-4D97-AF65-F5344CB8AC3E}">
        <p14:creationId xmlns:p14="http://schemas.microsoft.com/office/powerpoint/2010/main" val="227759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11</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Orchestration with Airflow </a:t>
            </a:r>
            <a:endParaRPr lang="nl-NL" sz="3200" b="1">
              <a:latin typeface="Calibri"/>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024310"/>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Sans-Serif"/>
              <a:buChar char="v"/>
              <a:tabLst>
                <a:tab pos="0" algn="l"/>
              </a:tabLst>
            </a:pPr>
            <a:r>
              <a:rPr lang="en-GB" sz="2000" b="1" spc="-1" dirty="0">
                <a:solidFill>
                  <a:srgbClr val="FFCA23"/>
                </a:solidFill>
                <a:latin typeface="Calibri"/>
                <a:ea typeface="Calibri"/>
                <a:cs typeface="Calibri"/>
              </a:rPr>
              <a:t>DAG Components 2: </a:t>
            </a:r>
            <a:endParaRPr lang="en-GB" sz="2000" spc="-1" dirty="0">
              <a:solidFill>
                <a:srgbClr val="FFCA23"/>
              </a:solidFill>
              <a:latin typeface="Calibri"/>
              <a:ea typeface="Calibri"/>
              <a:cs typeface="Calibri"/>
            </a:endParaRPr>
          </a:p>
        </p:txBody>
      </p:sp>
      <p:sp>
        <p:nvSpPr>
          <p:cNvPr id="4" name="Tekstvak 15">
            <a:extLst>
              <a:ext uri="{FF2B5EF4-FFF2-40B4-BE49-F238E27FC236}">
                <a16:creationId xmlns:a16="http://schemas.microsoft.com/office/drawing/2014/main" id="{17BCD466-6A57-0A77-3A1A-9EF42AA8095E}"/>
              </a:ext>
            </a:extLst>
          </p:cNvPr>
          <p:cNvSpPr txBox="1"/>
          <p:nvPr/>
        </p:nvSpPr>
        <p:spPr>
          <a:xfrm>
            <a:off x="1415968" y="1473843"/>
            <a:ext cx="430578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b="1" dirty="0">
                <a:latin typeface="Calibri"/>
                <a:ea typeface="Calibri"/>
                <a:cs typeface="Calibri"/>
              </a:rPr>
              <a:t>ETL Task "</a:t>
            </a:r>
            <a:r>
              <a:rPr lang="en-US" dirty="0" err="1">
                <a:ea typeface="+mn-lt"/>
                <a:cs typeface="+mn-lt"/>
              </a:rPr>
              <a:t>etl_with_spark</a:t>
            </a:r>
            <a:r>
              <a:rPr lang="en-US" dirty="0">
                <a:ea typeface="+mn-lt"/>
                <a:cs typeface="+mn-lt"/>
              </a:rPr>
              <a:t>()" </a:t>
            </a:r>
            <a:r>
              <a:rPr lang="en-US" b="1" dirty="0">
                <a:latin typeface="Calibri"/>
                <a:ea typeface="+mn-lt"/>
                <a:cs typeface="+mn-lt"/>
              </a:rPr>
              <a:t>steps</a:t>
            </a:r>
            <a:r>
              <a:rPr lang="en-US" b="1" dirty="0">
                <a:latin typeface="Calibri"/>
                <a:ea typeface="Calibri"/>
                <a:cs typeface="Calibri"/>
              </a:rPr>
              <a:t>:</a:t>
            </a:r>
            <a:endParaRPr lang="nl-NL" dirty="0"/>
          </a:p>
        </p:txBody>
      </p:sp>
      <p:sp>
        <p:nvSpPr>
          <p:cNvPr id="17" name="Tekstvak 15">
            <a:extLst>
              <a:ext uri="{FF2B5EF4-FFF2-40B4-BE49-F238E27FC236}">
                <a16:creationId xmlns:a16="http://schemas.microsoft.com/office/drawing/2014/main" id="{CDD15903-325E-560C-5ADE-46211AED9ECA}"/>
              </a:ext>
            </a:extLst>
          </p:cNvPr>
          <p:cNvSpPr txBox="1"/>
          <p:nvPr/>
        </p:nvSpPr>
        <p:spPr>
          <a:xfrm>
            <a:off x="1647461" y="1898247"/>
            <a:ext cx="32737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GB" b="1">
                <a:latin typeface="Calibri"/>
                <a:ea typeface="Calibri"/>
                <a:cs typeface="Calibri"/>
              </a:rPr>
              <a:t>Configuring Spark</a:t>
            </a:r>
            <a:r>
              <a:rPr lang="en-US" b="1" dirty="0">
                <a:latin typeface="Calibri"/>
                <a:ea typeface="Calibri"/>
                <a:cs typeface="Calibri"/>
              </a:rPr>
              <a:t>:</a:t>
            </a:r>
            <a:endParaRPr lang="nl-NL" dirty="0"/>
          </a:p>
        </p:txBody>
      </p:sp>
      <p:sp>
        <p:nvSpPr>
          <p:cNvPr id="20" name="Tekstvak 15">
            <a:extLst>
              <a:ext uri="{FF2B5EF4-FFF2-40B4-BE49-F238E27FC236}">
                <a16:creationId xmlns:a16="http://schemas.microsoft.com/office/drawing/2014/main" id="{E9B5CC72-9080-A770-C884-C54845CF510B}"/>
              </a:ext>
            </a:extLst>
          </p:cNvPr>
          <p:cNvSpPr txBox="1"/>
          <p:nvPr/>
        </p:nvSpPr>
        <p:spPr>
          <a:xfrm>
            <a:off x="1657106" y="4328930"/>
            <a:ext cx="32737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GB" b="1" dirty="0">
                <a:latin typeface="Calibri"/>
                <a:ea typeface="Calibri"/>
                <a:cs typeface="Calibri"/>
              </a:rPr>
              <a:t>Extract</a:t>
            </a:r>
            <a:r>
              <a:rPr lang="en-US" b="1" dirty="0">
                <a:latin typeface="Calibri"/>
                <a:ea typeface="Calibri"/>
                <a:cs typeface="Calibri"/>
              </a:rPr>
              <a:t>:</a:t>
            </a:r>
            <a:endParaRPr lang="nl-NL" dirty="0"/>
          </a:p>
        </p:txBody>
      </p:sp>
      <p:pic>
        <p:nvPicPr>
          <p:cNvPr id="5" name="Afbeelding 4" descr="Afbeelding met tekst, schermopname, Lettertype, lijn&#10;&#10;Automatisch gegenereerde beschrijving">
            <a:extLst>
              <a:ext uri="{FF2B5EF4-FFF2-40B4-BE49-F238E27FC236}">
                <a16:creationId xmlns:a16="http://schemas.microsoft.com/office/drawing/2014/main" id="{DC8D7DA5-B656-5F1B-34F0-261FEEDFFF52}"/>
              </a:ext>
            </a:extLst>
          </p:cNvPr>
          <p:cNvPicPr>
            <a:picLocks noChangeAspect="1"/>
          </p:cNvPicPr>
          <p:nvPr/>
        </p:nvPicPr>
        <p:blipFill>
          <a:blip r:embed="rId3"/>
          <a:srcRect t="4545" r="4065" b="9072"/>
          <a:stretch/>
        </p:blipFill>
        <p:spPr>
          <a:xfrm>
            <a:off x="3246955" y="4699140"/>
            <a:ext cx="5693916" cy="649089"/>
          </a:xfrm>
          <a:prstGeom prst="rect">
            <a:avLst/>
          </a:prstGeom>
        </p:spPr>
      </p:pic>
      <p:pic>
        <p:nvPicPr>
          <p:cNvPr id="9" name="Afbeelding 8" descr="Afbeelding met tekst, Lettertype, schermopname, Graphics&#10;&#10;Automatisch gegenereerde beschrijving">
            <a:extLst>
              <a:ext uri="{FF2B5EF4-FFF2-40B4-BE49-F238E27FC236}">
                <a16:creationId xmlns:a16="http://schemas.microsoft.com/office/drawing/2014/main" id="{237D3258-EC53-DC34-C831-201B088771CF}"/>
              </a:ext>
            </a:extLst>
          </p:cNvPr>
          <p:cNvPicPr>
            <a:picLocks noChangeAspect="1"/>
          </p:cNvPicPr>
          <p:nvPr/>
        </p:nvPicPr>
        <p:blipFill>
          <a:blip r:embed="rId4"/>
          <a:stretch>
            <a:fillRect/>
          </a:stretch>
        </p:blipFill>
        <p:spPr>
          <a:xfrm>
            <a:off x="3415017" y="5478595"/>
            <a:ext cx="5362575" cy="542925"/>
          </a:xfrm>
          <a:prstGeom prst="rect">
            <a:avLst/>
          </a:prstGeom>
        </p:spPr>
      </p:pic>
      <p:pic>
        <p:nvPicPr>
          <p:cNvPr id="18" name="Afbeelding 17" descr="Afbeelding met tekst, schermopname, Lettertype&#10;&#10;Automatisch gegenereerde beschrijving">
            <a:extLst>
              <a:ext uri="{FF2B5EF4-FFF2-40B4-BE49-F238E27FC236}">
                <a16:creationId xmlns:a16="http://schemas.microsoft.com/office/drawing/2014/main" id="{888B758E-0EE3-E33E-C822-E5C432040045}"/>
              </a:ext>
            </a:extLst>
          </p:cNvPr>
          <p:cNvPicPr>
            <a:picLocks noChangeAspect="1"/>
          </p:cNvPicPr>
          <p:nvPr/>
        </p:nvPicPr>
        <p:blipFill>
          <a:blip r:embed="rId5"/>
          <a:stretch>
            <a:fillRect/>
          </a:stretch>
        </p:blipFill>
        <p:spPr>
          <a:xfrm>
            <a:off x="1807280" y="2262125"/>
            <a:ext cx="8574384" cy="1808066"/>
          </a:xfrm>
          <a:prstGeom prst="rect">
            <a:avLst/>
          </a:prstGeom>
        </p:spPr>
      </p:pic>
    </p:spTree>
    <p:extLst>
      <p:ext uri="{BB962C8B-B14F-4D97-AF65-F5344CB8AC3E}">
        <p14:creationId xmlns:p14="http://schemas.microsoft.com/office/powerpoint/2010/main" val="192596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12</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Orchestration with Airflow </a:t>
            </a:r>
            <a:endParaRPr lang="nl-NL" sz="3200" b="1">
              <a:latin typeface="Calibri"/>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024310"/>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Sans-Serif"/>
              <a:buChar char="v"/>
              <a:tabLst>
                <a:tab pos="0" algn="l"/>
              </a:tabLst>
            </a:pPr>
            <a:r>
              <a:rPr lang="en-GB" sz="2000" b="1" spc="-1" dirty="0">
                <a:solidFill>
                  <a:srgbClr val="0048CE"/>
                </a:solidFill>
                <a:latin typeface="Calibri"/>
                <a:ea typeface="Calibri"/>
                <a:cs typeface="Calibri"/>
              </a:rPr>
              <a:t>DAG Components 3: </a:t>
            </a:r>
            <a:endParaRPr lang="en-GB" sz="2000" spc="-1" dirty="0">
              <a:solidFill>
                <a:srgbClr val="0048CE"/>
              </a:solidFill>
              <a:latin typeface="Calibri"/>
              <a:ea typeface="Calibri"/>
              <a:cs typeface="Calibri"/>
            </a:endParaRPr>
          </a:p>
        </p:txBody>
      </p:sp>
      <p:sp>
        <p:nvSpPr>
          <p:cNvPr id="4" name="Tekstvak 15">
            <a:extLst>
              <a:ext uri="{FF2B5EF4-FFF2-40B4-BE49-F238E27FC236}">
                <a16:creationId xmlns:a16="http://schemas.microsoft.com/office/drawing/2014/main" id="{17BCD466-6A57-0A77-3A1A-9EF42AA8095E}"/>
              </a:ext>
            </a:extLst>
          </p:cNvPr>
          <p:cNvSpPr txBox="1"/>
          <p:nvPr/>
        </p:nvSpPr>
        <p:spPr>
          <a:xfrm>
            <a:off x="1415968" y="1473843"/>
            <a:ext cx="430578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b="1" dirty="0">
                <a:latin typeface="Calibri"/>
                <a:ea typeface="Calibri"/>
                <a:cs typeface="Calibri"/>
              </a:rPr>
              <a:t> ETL Task "</a:t>
            </a:r>
            <a:r>
              <a:rPr lang="en-US" err="1">
                <a:ea typeface="+mn-lt"/>
                <a:cs typeface="+mn-lt"/>
              </a:rPr>
              <a:t>etl_with_spark</a:t>
            </a:r>
            <a:r>
              <a:rPr lang="en-US" dirty="0">
                <a:ea typeface="+mn-lt"/>
                <a:cs typeface="+mn-lt"/>
              </a:rPr>
              <a:t>()" </a:t>
            </a:r>
            <a:r>
              <a:rPr lang="en-US" b="1" dirty="0">
                <a:latin typeface="Calibri"/>
                <a:ea typeface="+mn-lt"/>
                <a:cs typeface="+mn-lt"/>
              </a:rPr>
              <a:t>steps</a:t>
            </a:r>
            <a:r>
              <a:rPr lang="en-US" b="1" dirty="0">
                <a:latin typeface="Calibri"/>
                <a:ea typeface="Calibri"/>
                <a:cs typeface="Calibri"/>
              </a:rPr>
              <a:t>:</a:t>
            </a:r>
            <a:endParaRPr lang="nl-NL" dirty="0"/>
          </a:p>
        </p:txBody>
      </p:sp>
      <p:sp>
        <p:nvSpPr>
          <p:cNvPr id="13" name="Tekstvak 15">
            <a:extLst>
              <a:ext uri="{FF2B5EF4-FFF2-40B4-BE49-F238E27FC236}">
                <a16:creationId xmlns:a16="http://schemas.microsoft.com/office/drawing/2014/main" id="{DB48E6F8-839D-8382-15E7-BD38F9D3D56F}"/>
              </a:ext>
            </a:extLst>
          </p:cNvPr>
          <p:cNvSpPr txBox="1"/>
          <p:nvPr/>
        </p:nvSpPr>
        <p:spPr>
          <a:xfrm>
            <a:off x="7168556" y="1824648"/>
            <a:ext cx="32737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GB" b="1" dirty="0">
                <a:latin typeface="Calibri"/>
                <a:ea typeface="Calibri"/>
                <a:cs typeface="Calibri"/>
              </a:rPr>
              <a:t>Load</a:t>
            </a:r>
            <a:r>
              <a:rPr lang="en-US" b="1" dirty="0">
                <a:latin typeface="Calibri"/>
                <a:ea typeface="Calibri"/>
                <a:cs typeface="Calibri"/>
              </a:rPr>
              <a:t>:</a:t>
            </a:r>
            <a:endParaRPr lang="nl-NL" dirty="0"/>
          </a:p>
        </p:txBody>
      </p:sp>
      <p:pic>
        <p:nvPicPr>
          <p:cNvPr id="15" name="Afbeelding 14" descr="Afbeelding met tekst, Lettertype, schermopname&#10;&#10;Automatisch gegenereerde beschrijving">
            <a:extLst>
              <a:ext uri="{FF2B5EF4-FFF2-40B4-BE49-F238E27FC236}">
                <a16:creationId xmlns:a16="http://schemas.microsoft.com/office/drawing/2014/main" id="{D7BF7052-3251-4637-0066-88D3AA3AB093}"/>
              </a:ext>
            </a:extLst>
          </p:cNvPr>
          <p:cNvPicPr>
            <a:picLocks noChangeAspect="1"/>
          </p:cNvPicPr>
          <p:nvPr/>
        </p:nvPicPr>
        <p:blipFill>
          <a:blip r:embed="rId2"/>
          <a:stretch>
            <a:fillRect/>
          </a:stretch>
        </p:blipFill>
        <p:spPr>
          <a:xfrm>
            <a:off x="7062600" y="3440050"/>
            <a:ext cx="4994232" cy="968810"/>
          </a:xfrm>
          <a:prstGeom prst="rect">
            <a:avLst/>
          </a:prstGeom>
        </p:spPr>
      </p:pic>
      <p:pic>
        <p:nvPicPr>
          <p:cNvPr id="16" name="Afbeelding 15" descr="Afbeelding met tekst, Lettertype, schermopname, lijn&#10;&#10;Automatisch gegenereerde beschrijving">
            <a:extLst>
              <a:ext uri="{FF2B5EF4-FFF2-40B4-BE49-F238E27FC236}">
                <a16:creationId xmlns:a16="http://schemas.microsoft.com/office/drawing/2014/main" id="{11323FD8-D10C-33CB-9816-464BAA44219A}"/>
              </a:ext>
            </a:extLst>
          </p:cNvPr>
          <p:cNvPicPr>
            <a:picLocks noChangeAspect="1"/>
          </p:cNvPicPr>
          <p:nvPr/>
        </p:nvPicPr>
        <p:blipFill>
          <a:blip r:embed="rId3"/>
          <a:stretch>
            <a:fillRect/>
          </a:stretch>
        </p:blipFill>
        <p:spPr>
          <a:xfrm>
            <a:off x="7645380" y="2564137"/>
            <a:ext cx="3827093" cy="600989"/>
          </a:xfrm>
          <a:prstGeom prst="rect">
            <a:avLst/>
          </a:prstGeom>
        </p:spPr>
      </p:pic>
      <p:sp>
        <p:nvSpPr>
          <p:cNvPr id="22" name="Tekstvak 15">
            <a:extLst>
              <a:ext uri="{FF2B5EF4-FFF2-40B4-BE49-F238E27FC236}">
                <a16:creationId xmlns:a16="http://schemas.microsoft.com/office/drawing/2014/main" id="{428677D9-6406-79F5-9409-3283BE2C37F4}"/>
              </a:ext>
            </a:extLst>
          </p:cNvPr>
          <p:cNvSpPr txBox="1"/>
          <p:nvPr/>
        </p:nvSpPr>
        <p:spPr>
          <a:xfrm>
            <a:off x="1657105" y="1850150"/>
            <a:ext cx="32737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GB" b="1" dirty="0">
                <a:latin typeface="Calibri"/>
                <a:ea typeface="Calibri"/>
                <a:cs typeface="Calibri"/>
              </a:rPr>
              <a:t>Transform</a:t>
            </a:r>
            <a:r>
              <a:rPr lang="en-US" b="1" dirty="0">
                <a:latin typeface="Calibri"/>
                <a:ea typeface="Calibri"/>
                <a:cs typeface="Calibri"/>
              </a:rPr>
              <a:t>:</a:t>
            </a:r>
            <a:endParaRPr lang="nl-NL" dirty="0"/>
          </a:p>
        </p:txBody>
      </p:sp>
      <p:pic>
        <p:nvPicPr>
          <p:cNvPr id="23" name="Afbeelding 22" descr="Afbeelding met tekst, schermopname, scherm, software&#10;&#10;Automatisch gegenereerde beschrijving">
            <a:extLst>
              <a:ext uri="{FF2B5EF4-FFF2-40B4-BE49-F238E27FC236}">
                <a16:creationId xmlns:a16="http://schemas.microsoft.com/office/drawing/2014/main" id="{FD991E42-33F8-65D2-8699-87B968E31141}"/>
              </a:ext>
            </a:extLst>
          </p:cNvPr>
          <p:cNvPicPr>
            <a:picLocks noChangeAspect="1"/>
          </p:cNvPicPr>
          <p:nvPr/>
        </p:nvPicPr>
        <p:blipFill>
          <a:blip r:embed="rId4"/>
          <a:stretch>
            <a:fillRect/>
          </a:stretch>
        </p:blipFill>
        <p:spPr>
          <a:xfrm>
            <a:off x="1174315" y="2237883"/>
            <a:ext cx="5678466" cy="2695384"/>
          </a:xfrm>
          <a:prstGeom prst="rect">
            <a:avLst/>
          </a:prstGeom>
        </p:spPr>
      </p:pic>
      <p:pic>
        <p:nvPicPr>
          <p:cNvPr id="24" name="Afbeelding 23" descr="Afbeelding met tekst, Lettertype, schermopname, Graphics&#10;&#10;Automatisch gegenereerde beschrijving">
            <a:extLst>
              <a:ext uri="{FF2B5EF4-FFF2-40B4-BE49-F238E27FC236}">
                <a16:creationId xmlns:a16="http://schemas.microsoft.com/office/drawing/2014/main" id="{008817AA-5E9B-9170-8BED-2C65D74C60FF}"/>
              </a:ext>
            </a:extLst>
          </p:cNvPr>
          <p:cNvPicPr>
            <a:picLocks noChangeAspect="1"/>
          </p:cNvPicPr>
          <p:nvPr/>
        </p:nvPicPr>
        <p:blipFill>
          <a:blip r:embed="rId5"/>
          <a:stretch>
            <a:fillRect/>
          </a:stretch>
        </p:blipFill>
        <p:spPr>
          <a:xfrm>
            <a:off x="1175946" y="5101681"/>
            <a:ext cx="5095875" cy="542925"/>
          </a:xfrm>
          <a:prstGeom prst="rect">
            <a:avLst/>
          </a:prstGeom>
        </p:spPr>
      </p:pic>
    </p:spTree>
    <p:extLst>
      <p:ext uri="{BB962C8B-B14F-4D97-AF65-F5344CB8AC3E}">
        <p14:creationId xmlns:p14="http://schemas.microsoft.com/office/powerpoint/2010/main" val="360838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13</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Orchestration with Airflow </a:t>
            </a:r>
            <a:endParaRPr lang="nl-NL" sz="3200" b="1">
              <a:latin typeface="Calibri"/>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275095"/>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Sans-Serif"/>
              <a:buChar char="v"/>
              <a:tabLst>
                <a:tab pos="0" algn="l"/>
              </a:tabLst>
            </a:pPr>
            <a:r>
              <a:rPr lang="en-GB" sz="2000" b="1" spc="-1" dirty="0">
                <a:solidFill>
                  <a:srgbClr val="FFCA23"/>
                </a:solidFill>
                <a:latin typeface="Calibri"/>
                <a:ea typeface="Calibri"/>
                <a:cs typeface="Calibri"/>
              </a:rPr>
              <a:t>DAG Components 2: </a:t>
            </a:r>
            <a:endParaRPr lang="en-GB" sz="2000" spc="-1" dirty="0">
              <a:solidFill>
                <a:srgbClr val="FFCA23"/>
              </a:solidFill>
              <a:latin typeface="Calibri"/>
              <a:ea typeface="Calibri"/>
              <a:cs typeface="Calibri"/>
            </a:endParaRPr>
          </a:p>
        </p:txBody>
      </p:sp>
      <p:sp>
        <p:nvSpPr>
          <p:cNvPr id="13" name="Tekstvak 15">
            <a:extLst>
              <a:ext uri="{FF2B5EF4-FFF2-40B4-BE49-F238E27FC236}">
                <a16:creationId xmlns:a16="http://schemas.microsoft.com/office/drawing/2014/main" id="{03BD778B-8C88-A5F3-65E2-4F27BCE559AD}"/>
              </a:ext>
            </a:extLst>
          </p:cNvPr>
          <p:cNvSpPr txBox="1"/>
          <p:nvPr/>
        </p:nvSpPr>
        <p:spPr>
          <a:xfrm>
            <a:off x="6981462" y="1821082"/>
            <a:ext cx="32737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b="1" dirty="0">
                <a:latin typeface="Calibri"/>
                <a:ea typeface="Calibri"/>
                <a:cs typeface="Calibri"/>
              </a:rPr>
              <a:t>Tasks pipeline:</a:t>
            </a:r>
            <a:endParaRPr lang="nl-NL" dirty="0"/>
          </a:p>
        </p:txBody>
      </p:sp>
      <p:pic>
        <p:nvPicPr>
          <p:cNvPr id="14" name="Afbeelding 13" descr="Afbeelding met tekst, Lettertype, schermopname, typografie&#10;&#10;Automatisch gegenereerde beschrijving">
            <a:extLst>
              <a:ext uri="{FF2B5EF4-FFF2-40B4-BE49-F238E27FC236}">
                <a16:creationId xmlns:a16="http://schemas.microsoft.com/office/drawing/2014/main" id="{07A35325-0288-E4B1-FA68-5B8E75C8B73A}"/>
              </a:ext>
            </a:extLst>
          </p:cNvPr>
          <p:cNvPicPr>
            <a:picLocks noChangeAspect="1"/>
          </p:cNvPicPr>
          <p:nvPr/>
        </p:nvPicPr>
        <p:blipFill>
          <a:blip r:embed="rId3"/>
          <a:stretch>
            <a:fillRect/>
          </a:stretch>
        </p:blipFill>
        <p:spPr>
          <a:xfrm>
            <a:off x="1164345" y="2326970"/>
            <a:ext cx="3797581" cy="1527014"/>
          </a:xfrm>
          <a:prstGeom prst="rect">
            <a:avLst/>
          </a:prstGeom>
        </p:spPr>
      </p:pic>
      <p:pic>
        <p:nvPicPr>
          <p:cNvPr id="15" name="Afbeelding 14" descr="Afbeelding met tekst, Lettertype, schermopname, Graphics&#10;&#10;Automatisch gegenereerde beschrijving">
            <a:extLst>
              <a:ext uri="{FF2B5EF4-FFF2-40B4-BE49-F238E27FC236}">
                <a16:creationId xmlns:a16="http://schemas.microsoft.com/office/drawing/2014/main" id="{0C8483F8-F985-0843-9C33-E31E0D151F29}"/>
              </a:ext>
            </a:extLst>
          </p:cNvPr>
          <p:cNvPicPr>
            <a:picLocks noChangeAspect="1"/>
          </p:cNvPicPr>
          <p:nvPr/>
        </p:nvPicPr>
        <p:blipFill>
          <a:blip r:embed="rId4"/>
          <a:stretch>
            <a:fillRect/>
          </a:stretch>
        </p:blipFill>
        <p:spPr>
          <a:xfrm>
            <a:off x="6982521" y="2265925"/>
            <a:ext cx="3771900" cy="638175"/>
          </a:xfrm>
          <a:prstGeom prst="rect">
            <a:avLst/>
          </a:prstGeom>
        </p:spPr>
      </p:pic>
      <p:sp>
        <p:nvSpPr>
          <p:cNvPr id="16" name="Tekstvak 15">
            <a:extLst>
              <a:ext uri="{FF2B5EF4-FFF2-40B4-BE49-F238E27FC236}">
                <a16:creationId xmlns:a16="http://schemas.microsoft.com/office/drawing/2014/main" id="{9FBEAD04-0169-E22B-3D11-CC9381A21E0E}"/>
              </a:ext>
            </a:extLst>
          </p:cNvPr>
          <p:cNvSpPr txBox="1"/>
          <p:nvPr/>
        </p:nvSpPr>
        <p:spPr>
          <a:xfrm>
            <a:off x="1271284" y="1821082"/>
            <a:ext cx="32737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b="1" dirty="0">
                <a:latin typeface="Calibri"/>
                <a:ea typeface="Calibri"/>
                <a:cs typeface="Calibri"/>
              </a:rPr>
              <a:t>ETL Task definition:</a:t>
            </a:r>
            <a:endParaRPr lang="nl-NL" dirty="0"/>
          </a:p>
        </p:txBody>
      </p:sp>
      <p:sp>
        <p:nvSpPr>
          <p:cNvPr id="6" name="Tekstvak 5">
            <a:extLst>
              <a:ext uri="{FF2B5EF4-FFF2-40B4-BE49-F238E27FC236}">
                <a16:creationId xmlns:a16="http://schemas.microsoft.com/office/drawing/2014/main" id="{EAFF6F5D-4510-650D-AC5E-3CAFDF5F317A}"/>
              </a:ext>
            </a:extLst>
          </p:cNvPr>
          <p:cNvSpPr txBox="1"/>
          <p:nvPr/>
        </p:nvSpPr>
        <p:spPr>
          <a:xfrm>
            <a:off x="1271283" y="4251765"/>
            <a:ext cx="327370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b="1" dirty="0">
                <a:latin typeface="Calibri"/>
                <a:ea typeface="Calibri"/>
                <a:cs typeface="Calibri"/>
              </a:rPr>
              <a:t>Empty Task definition:</a:t>
            </a:r>
            <a:endParaRPr lang="nl-NL" b="1" dirty="0">
              <a:latin typeface="Calibri"/>
              <a:ea typeface="Calibri"/>
              <a:cs typeface="Calibri"/>
            </a:endParaRPr>
          </a:p>
        </p:txBody>
      </p:sp>
      <p:pic>
        <p:nvPicPr>
          <p:cNvPr id="8" name="Afbeelding 7" descr="Afbeelding met tekst, Lettertype, schermopname&#10;&#10;Automatisch gegenereerde beschrijving">
            <a:extLst>
              <a:ext uri="{FF2B5EF4-FFF2-40B4-BE49-F238E27FC236}">
                <a16:creationId xmlns:a16="http://schemas.microsoft.com/office/drawing/2014/main" id="{8B895C17-20F4-603B-B887-2014507537B3}"/>
              </a:ext>
            </a:extLst>
          </p:cNvPr>
          <p:cNvPicPr>
            <a:picLocks noChangeAspect="1"/>
          </p:cNvPicPr>
          <p:nvPr/>
        </p:nvPicPr>
        <p:blipFill>
          <a:blip r:embed="rId5"/>
          <a:stretch>
            <a:fillRect/>
          </a:stretch>
        </p:blipFill>
        <p:spPr>
          <a:xfrm>
            <a:off x="1177850" y="4930350"/>
            <a:ext cx="4953000" cy="581025"/>
          </a:xfrm>
          <a:prstGeom prst="rect">
            <a:avLst/>
          </a:prstGeom>
        </p:spPr>
      </p:pic>
    </p:spTree>
    <p:extLst>
      <p:ext uri="{BB962C8B-B14F-4D97-AF65-F5344CB8AC3E}">
        <p14:creationId xmlns:p14="http://schemas.microsoft.com/office/powerpoint/2010/main" val="24940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14</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ea typeface="+mj-lt"/>
                <a:cs typeface="+mj-lt"/>
              </a:rPr>
              <a:t>CI/CD Pipeline with GitHub Actions </a:t>
            </a:r>
            <a:endParaRPr lang="nl-NL" b="1" dirty="0">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275095"/>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FFCA23"/>
                </a:solidFill>
                <a:latin typeface="Calibri"/>
                <a:ea typeface="+mn-lt"/>
                <a:cs typeface="+mn-lt"/>
              </a:rPr>
              <a:t>Workflow Setup: </a:t>
            </a:r>
            <a:endParaRPr lang="nl-NL" sz="2000" b="1" strike="noStrike" spc="-1">
              <a:solidFill>
                <a:srgbClr val="FFCA23"/>
              </a:solidFill>
              <a:latin typeface="Calibri"/>
              <a:ea typeface="Calibri"/>
              <a:cs typeface="Calibri"/>
            </a:endParaRPr>
          </a:p>
        </p:txBody>
      </p:sp>
      <p:sp>
        <p:nvSpPr>
          <p:cNvPr id="5" name="Text Placeholder 5">
            <a:extLst>
              <a:ext uri="{FF2B5EF4-FFF2-40B4-BE49-F238E27FC236}">
                <a16:creationId xmlns:a16="http://schemas.microsoft.com/office/drawing/2014/main" id="{B50DA156-6A5D-68B6-718C-D2C1B2A2D8EC}"/>
              </a:ext>
            </a:extLst>
          </p:cNvPr>
          <p:cNvSpPr/>
          <p:nvPr/>
        </p:nvSpPr>
        <p:spPr>
          <a:xfrm>
            <a:off x="1175054" y="2273201"/>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0048CE"/>
                </a:solidFill>
                <a:latin typeface="Calibri"/>
                <a:ea typeface="+mn-lt"/>
                <a:cs typeface="+mn-lt"/>
              </a:rPr>
              <a:t>Code Snippets: </a:t>
            </a:r>
            <a:endParaRPr lang="nl-NL" sz="2000" b="1" strike="noStrike" spc="-1">
              <a:solidFill>
                <a:srgbClr val="0048CE"/>
              </a:solidFill>
              <a:latin typeface="Calibri"/>
              <a:ea typeface="+mn-lt"/>
              <a:cs typeface="+mn-lt"/>
            </a:endParaRPr>
          </a:p>
        </p:txBody>
      </p:sp>
      <p:sp>
        <p:nvSpPr>
          <p:cNvPr id="8" name="Tekstvak 7">
            <a:extLst>
              <a:ext uri="{FF2B5EF4-FFF2-40B4-BE49-F238E27FC236}">
                <a16:creationId xmlns:a16="http://schemas.microsoft.com/office/drawing/2014/main" id="{D5215539-2FB7-8CC6-37C3-74228CAF329B}"/>
              </a:ext>
            </a:extLst>
          </p:cNvPr>
          <p:cNvSpPr txBox="1"/>
          <p:nvPr/>
        </p:nvSpPr>
        <p:spPr>
          <a:xfrm>
            <a:off x="1415970" y="1734273"/>
            <a:ext cx="31193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Calibri"/>
                <a:cs typeface="Calibri"/>
              </a:rPr>
              <a:t>Configuring GitHub Actions to deploy DAGs to GCP.</a:t>
            </a:r>
          </a:p>
        </p:txBody>
      </p:sp>
      <p:sp>
        <p:nvSpPr>
          <p:cNvPr id="10" name="Tekstvak 9">
            <a:extLst>
              <a:ext uri="{FF2B5EF4-FFF2-40B4-BE49-F238E27FC236}">
                <a16:creationId xmlns:a16="http://schemas.microsoft.com/office/drawing/2014/main" id="{D9EA2978-A15E-4BE8-FEEF-DBBF58B2FCCB}"/>
              </a:ext>
            </a:extLst>
          </p:cNvPr>
          <p:cNvSpPr txBox="1"/>
          <p:nvPr/>
        </p:nvSpPr>
        <p:spPr>
          <a:xfrm>
            <a:off x="1415970" y="2695196"/>
            <a:ext cx="32737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Calibri"/>
                <a:cs typeface="Calibri"/>
              </a:rPr>
              <a:t>YAML configuration for GitHub Actions.​</a:t>
            </a:r>
          </a:p>
        </p:txBody>
      </p:sp>
      <p:sp>
        <p:nvSpPr>
          <p:cNvPr id="4" name="Tekstvak 3">
            <a:extLst>
              <a:ext uri="{FF2B5EF4-FFF2-40B4-BE49-F238E27FC236}">
                <a16:creationId xmlns:a16="http://schemas.microsoft.com/office/drawing/2014/main" id="{E890D60D-0B3B-8FA2-A7D1-D5982EC54DD7}"/>
              </a:ext>
            </a:extLst>
          </p:cNvPr>
          <p:cNvSpPr txBox="1"/>
          <p:nvPr/>
        </p:nvSpPr>
        <p:spPr>
          <a:xfrm>
            <a:off x="1411357" y="3355008"/>
            <a:ext cx="31297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dirty="0"/>
              <a:t>Event Trigger (on push):</a:t>
            </a:r>
            <a:endParaRPr lang="en-US" dirty="0"/>
          </a:p>
        </p:txBody>
      </p:sp>
      <p:pic>
        <p:nvPicPr>
          <p:cNvPr id="9" name="Afbeelding 8" descr="Afbeelding met tekst, schermopname, Lettertype&#10;&#10;Automatisch gegenereerde beschrijving">
            <a:extLst>
              <a:ext uri="{FF2B5EF4-FFF2-40B4-BE49-F238E27FC236}">
                <a16:creationId xmlns:a16="http://schemas.microsoft.com/office/drawing/2014/main" id="{29BE2B58-9A81-2554-F5A0-47502D8FE0E9}"/>
              </a:ext>
            </a:extLst>
          </p:cNvPr>
          <p:cNvPicPr>
            <a:picLocks noChangeAspect="1"/>
          </p:cNvPicPr>
          <p:nvPr/>
        </p:nvPicPr>
        <p:blipFill>
          <a:blip r:embed="rId3"/>
          <a:stretch>
            <a:fillRect/>
          </a:stretch>
        </p:blipFill>
        <p:spPr>
          <a:xfrm>
            <a:off x="1179054" y="3733025"/>
            <a:ext cx="4659687" cy="1116431"/>
          </a:xfrm>
          <a:prstGeom prst="rect">
            <a:avLst/>
          </a:prstGeom>
        </p:spPr>
      </p:pic>
      <p:sp>
        <p:nvSpPr>
          <p:cNvPr id="6" name="Tekstvak 5">
            <a:extLst>
              <a:ext uri="{FF2B5EF4-FFF2-40B4-BE49-F238E27FC236}">
                <a16:creationId xmlns:a16="http://schemas.microsoft.com/office/drawing/2014/main" id="{EB5F87E4-D24A-559F-2715-6B197BE8B7D6}"/>
              </a:ext>
            </a:extLst>
          </p:cNvPr>
          <p:cNvSpPr txBox="1"/>
          <p:nvPr/>
        </p:nvSpPr>
        <p:spPr>
          <a:xfrm>
            <a:off x="1411356" y="4867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2.    Job (deploy-</a:t>
            </a:r>
            <a:r>
              <a:rPr lang="en-US" b="1" dirty="0" err="1"/>
              <a:t>dags</a:t>
            </a:r>
            <a:r>
              <a:rPr lang="en-US" b="1" dirty="0"/>
              <a:t>)</a:t>
            </a:r>
            <a:r>
              <a:rPr lang="en-US" dirty="0"/>
              <a:t>:</a:t>
            </a:r>
          </a:p>
        </p:txBody>
      </p:sp>
      <p:pic>
        <p:nvPicPr>
          <p:cNvPr id="11" name="Afbeelding 10" descr="Afbeelding met tekst, schermopname, Lettertype&#10;&#10;Automatisch gegenereerde beschrijving">
            <a:extLst>
              <a:ext uri="{FF2B5EF4-FFF2-40B4-BE49-F238E27FC236}">
                <a16:creationId xmlns:a16="http://schemas.microsoft.com/office/drawing/2014/main" id="{9158A607-9BB1-C62E-4DFD-8BD748627376}"/>
              </a:ext>
            </a:extLst>
          </p:cNvPr>
          <p:cNvPicPr>
            <a:picLocks noChangeAspect="1"/>
          </p:cNvPicPr>
          <p:nvPr/>
        </p:nvPicPr>
        <p:blipFill>
          <a:blip r:embed="rId4"/>
          <a:srcRect t="241" r="51597" b="-261"/>
          <a:stretch/>
        </p:blipFill>
        <p:spPr>
          <a:xfrm>
            <a:off x="1572108" y="5227613"/>
            <a:ext cx="2902801" cy="1044227"/>
          </a:xfrm>
          <a:prstGeom prst="rect">
            <a:avLst/>
          </a:prstGeom>
        </p:spPr>
      </p:pic>
      <p:sp>
        <p:nvSpPr>
          <p:cNvPr id="12" name="Tekstvak 11">
            <a:extLst>
              <a:ext uri="{FF2B5EF4-FFF2-40B4-BE49-F238E27FC236}">
                <a16:creationId xmlns:a16="http://schemas.microsoft.com/office/drawing/2014/main" id="{95129E19-86D2-1049-266E-2573AC754396}"/>
              </a:ext>
            </a:extLst>
          </p:cNvPr>
          <p:cNvSpPr txBox="1"/>
          <p:nvPr/>
        </p:nvSpPr>
        <p:spPr>
          <a:xfrm>
            <a:off x="6093792" y="1488661"/>
            <a:ext cx="38806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3.   Environment Variable (env):</a:t>
            </a:r>
          </a:p>
        </p:txBody>
      </p:sp>
      <p:pic>
        <p:nvPicPr>
          <p:cNvPr id="13" name="Afbeelding 12" descr="Afbeelding met tekst, Lettertype, schermopname&#10;&#10;Automatisch gegenereerde beschrijving">
            <a:extLst>
              <a:ext uri="{FF2B5EF4-FFF2-40B4-BE49-F238E27FC236}">
                <a16:creationId xmlns:a16="http://schemas.microsoft.com/office/drawing/2014/main" id="{5B80CE3E-AFA3-C98C-18D0-F26E5CCBDCE3}"/>
              </a:ext>
            </a:extLst>
          </p:cNvPr>
          <p:cNvPicPr>
            <a:picLocks noChangeAspect="1"/>
          </p:cNvPicPr>
          <p:nvPr/>
        </p:nvPicPr>
        <p:blipFill>
          <a:blip r:embed="rId5"/>
          <a:stretch>
            <a:fillRect/>
          </a:stretch>
        </p:blipFill>
        <p:spPr>
          <a:xfrm>
            <a:off x="6208989" y="1886847"/>
            <a:ext cx="5781675" cy="638175"/>
          </a:xfrm>
          <a:prstGeom prst="rect">
            <a:avLst/>
          </a:prstGeom>
        </p:spPr>
      </p:pic>
      <p:sp>
        <p:nvSpPr>
          <p:cNvPr id="14" name="Tekstvak 13">
            <a:extLst>
              <a:ext uri="{FF2B5EF4-FFF2-40B4-BE49-F238E27FC236}">
                <a16:creationId xmlns:a16="http://schemas.microsoft.com/office/drawing/2014/main" id="{E77F133C-B5CF-F171-B929-3EBF237B8978}"/>
              </a:ext>
            </a:extLst>
          </p:cNvPr>
          <p:cNvSpPr txBox="1"/>
          <p:nvPr/>
        </p:nvSpPr>
        <p:spPr>
          <a:xfrm>
            <a:off x="6093791" y="26592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4.   Steps</a:t>
            </a:r>
            <a:r>
              <a:rPr lang="en-US" dirty="0"/>
              <a:t>:</a:t>
            </a:r>
          </a:p>
        </p:txBody>
      </p:sp>
      <p:pic>
        <p:nvPicPr>
          <p:cNvPr id="15" name="Afbeelding 14" descr="Afbeelding met tekst, schermopname, Lettertype&#10;&#10;Automatisch gegenereerde beschrijving">
            <a:extLst>
              <a:ext uri="{FF2B5EF4-FFF2-40B4-BE49-F238E27FC236}">
                <a16:creationId xmlns:a16="http://schemas.microsoft.com/office/drawing/2014/main" id="{5DB22015-B7B4-C20C-CB4D-896AB766131A}"/>
              </a:ext>
            </a:extLst>
          </p:cNvPr>
          <p:cNvPicPr>
            <a:picLocks noChangeAspect="1"/>
          </p:cNvPicPr>
          <p:nvPr/>
        </p:nvPicPr>
        <p:blipFill>
          <a:blip r:embed="rId6"/>
          <a:stretch>
            <a:fillRect/>
          </a:stretch>
        </p:blipFill>
        <p:spPr>
          <a:xfrm>
            <a:off x="6205606" y="3025636"/>
            <a:ext cx="5788439" cy="3330163"/>
          </a:xfrm>
          <a:prstGeom prst="rect">
            <a:avLst/>
          </a:prstGeom>
        </p:spPr>
      </p:pic>
    </p:spTree>
    <p:extLst>
      <p:ext uri="{BB962C8B-B14F-4D97-AF65-F5344CB8AC3E}">
        <p14:creationId xmlns:p14="http://schemas.microsoft.com/office/powerpoint/2010/main" val="392164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15</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Challenges &amp; Solutions </a:t>
            </a:r>
            <a:endParaRPr lang="nl-NL" b="1" dirty="0">
              <a:latin typeface="Calibri"/>
              <a:ea typeface="+mj-lt"/>
              <a:cs typeface="+mj-lt"/>
            </a:endParaRPr>
          </a:p>
        </p:txBody>
      </p:sp>
      <p:sp>
        <p:nvSpPr>
          <p:cNvPr id="5" name="Text Placeholder 5">
            <a:extLst>
              <a:ext uri="{FF2B5EF4-FFF2-40B4-BE49-F238E27FC236}">
                <a16:creationId xmlns:a16="http://schemas.microsoft.com/office/drawing/2014/main" id="{B50DA156-6A5D-68B6-718C-D2C1B2A2D8EC}"/>
              </a:ext>
            </a:extLst>
          </p:cNvPr>
          <p:cNvSpPr/>
          <p:nvPr/>
        </p:nvSpPr>
        <p:spPr>
          <a:xfrm>
            <a:off x="1175054" y="2837677"/>
            <a:ext cx="3746520" cy="417294"/>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FFCA23"/>
                </a:solidFill>
                <a:latin typeface="Calibri"/>
                <a:ea typeface="+mn-lt"/>
                <a:cs typeface="+mn-lt"/>
              </a:rPr>
              <a:t>Security: </a:t>
            </a:r>
            <a:endParaRPr lang="nl-NL" sz="2000" b="1" strike="noStrike" spc="-1" dirty="0">
              <a:solidFill>
                <a:srgbClr val="FFCA23"/>
              </a:solidFill>
              <a:latin typeface="Calibri"/>
              <a:ea typeface="+mn-lt"/>
              <a:cs typeface="+mn-lt"/>
            </a:endParaRPr>
          </a:p>
        </p:txBody>
      </p:sp>
      <p:sp>
        <p:nvSpPr>
          <p:cNvPr id="6" name="Text Placeholder 5">
            <a:extLst>
              <a:ext uri="{FF2B5EF4-FFF2-40B4-BE49-F238E27FC236}">
                <a16:creationId xmlns:a16="http://schemas.microsoft.com/office/drawing/2014/main" id="{DFA27D5D-B231-B8E7-F9C6-CA10729B0190}"/>
              </a:ext>
            </a:extLst>
          </p:cNvPr>
          <p:cNvSpPr/>
          <p:nvPr/>
        </p:nvSpPr>
        <p:spPr>
          <a:xfrm>
            <a:off x="1175055" y="1275096"/>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0048CE"/>
                </a:solidFill>
                <a:latin typeface="Calibri"/>
                <a:ea typeface="+mn-lt"/>
                <a:cs typeface="+mn-lt"/>
              </a:rPr>
              <a:t>Deployment: </a:t>
            </a:r>
            <a:endParaRPr lang="nl-NL" sz="2000" b="1" strike="noStrike" spc="-1" dirty="0">
              <a:solidFill>
                <a:srgbClr val="0048CE"/>
              </a:solidFill>
              <a:latin typeface="Calibri"/>
              <a:ea typeface="+mn-lt"/>
              <a:cs typeface="+mn-lt"/>
            </a:endParaRPr>
          </a:p>
        </p:txBody>
      </p:sp>
      <p:sp>
        <p:nvSpPr>
          <p:cNvPr id="9" name="Tekstvak 8">
            <a:extLst>
              <a:ext uri="{FF2B5EF4-FFF2-40B4-BE49-F238E27FC236}">
                <a16:creationId xmlns:a16="http://schemas.microsoft.com/office/drawing/2014/main" id="{4B0BBD2A-F78B-0607-41B0-8C000542DDF5}"/>
              </a:ext>
            </a:extLst>
          </p:cNvPr>
          <p:cNvSpPr txBox="1"/>
          <p:nvPr/>
        </p:nvSpPr>
        <p:spPr>
          <a:xfrm>
            <a:off x="1415970" y="1714983"/>
            <a:ext cx="43733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Calibri"/>
                <a:ea typeface="+mn-lt"/>
                <a:cs typeface="+mn-lt"/>
              </a:rPr>
              <a:t>Overcame issues with CI/CD setup and Airflow deployment.</a:t>
            </a:r>
            <a:endParaRPr lang="nl-NL" b="1" dirty="0">
              <a:latin typeface="Calibri"/>
              <a:ea typeface="Calibri"/>
              <a:cs typeface="Calibri"/>
            </a:endParaRPr>
          </a:p>
          <a:p>
            <a:pPr marL="285750" indent="-285750">
              <a:buFont typeface="Arial"/>
              <a:buChar char="•"/>
            </a:pPr>
            <a:r>
              <a:rPr lang="en-US" b="1" dirty="0">
                <a:latin typeface="Calibri"/>
                <a:ea typeface="Calibri"/>
                <a:cs typeface="Calibri"/>
              </a:rPr>
              <a:t>Overcame issues with Git version control</a:t>
            </a:r>
          </a:p>
        </p:txBody>
      </p:sp>
      <p:sp>
        <p:nvSpPr>
          <p:cNvPr id="10" name="Tekstvak 9">
            <a:extLst>
              <a:ext uri="{FF2B5EF4-FFF2-40B4-BE49-F238E27FC236}">
                <a16:creationId xmlns:a16="http://schemas.microsoft.com/office/drawing/2014/main" id="{D9EA2978-A15E-4BE8-FEEF-DBBF58B2FCCB}"/>
              </a:ext>
            </a:extLst>
          </p:cNvPr>
          <p:cNvSpPr txBox="1"/>
          <p:nvPr/>
        </p:nvSpPr>
        <p:spPr>
          <a:xfrm>
            <a:off x="1415970" y="3287210"/>
            <a:ext cx="43540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latin typeface="Calibri"/>
                <a:ea typeface="+mn-lt"/>
                <a:cs typeface="+mn-lt"/>
              </a:rPr>
              <a:t>Overcame issue with secure handling of GCP credentials. </a:t>
            </a:r>
            <a:endParaRPr lang="nl-NL" b="1" dirty="0">
              <a:latin typeface="Calibri"/>
              <a:ea typeface="Calibri"/>
              <a:cs typeface="Calibri"/>
            </a:endParaRPr>
          </a:p>
        </p:txBody>
      </p:sp>
      <p:pic>
        <p:nvPicPr>
          <p:cNvPr id="4" name="Afbeelding 3" descr="Afbeelding met tekst, schermopname, Lettertype&#10;&#10;Automatisch gegenereerde beschrijving">
            <a:extLst>
              <a:ext uri="{FF2B5EF4-FFF2-40B4-BE49-F238E27FC236}">
                <a16:creationId xmlns:a16="http://schemas.microsoft.com/office/drawing/2014/main" id="{1987E5B6-0FA2-1E5E-4248-E1A826334390}"/>
              </a:ext>
            </a:extLst>
          </p:cNvPr>
          <p:cNvPicPr>
            <a:picLocks noChangeAspect="1"/>
          </p:cNvPicPr>
          <p:nvPr/>
        </p:nvPicPr>
        <p:blipFill>
          <a:blip r:embed="rId2"/>
          <a:stretch>
            <a:fillRect/>
          </a:stretch>
        </p:blipFill>
        <p:spPr>
          <a:xfrm>
            <a:off x="5978242" y="1273289"/>
            <a:ext cx="5374970" cy="4404167"/>
          </a:xfrm>
          <a:prstGeom prst="rect">
            <a:avLst/>
          </a:prstGeom>
        </p:spPr>
      </p:pic>
    </p:spTree>
    <p:extLst>
      <p:ext uri="{BB962C8B-B14F-4D97-AF65-F5344CB8AC3E}">
        <p14:creationId xmlns:p14="http://schemas.microsoft.com/office/powerpoint/2010/main" val="255584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16</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Conclusion</a:t>
            </a:r>
            <a:endParaRPr lang="nl-NL" b="1" dirty="0">
              <a:latin typeface="Calibri"/>
              <a:ea typeface="Calibri"/>
              <a:cs typeface="Calibri"/>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275095"/>
            <a:ext cx="3746520" cy="417294"/>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FFCA23"/>
                </a:solidFill>
                <a:latin typeface="Calibri"/>
                <a:ea typeface="+mn-lt"/>
                <a:cs typeface="+mn-lt"/>
              </a:rPr>
              <a:t>Summary: </a:t>
            </a:r>
            <a:endParaRPr lang="nl-NL" sz="2000" b="1" strike="noStrike" spc="-1">
              <a:solidFill>
                <a:srgbClr val="FFCA23"/>
              </a:solidFill>
              <a:latin typeface="Calibri"/>
              <a:ea typeface="+mn-lt"/>
              <a:cs typeface="+mn-lt"/>
            </a:endParaRPr>
          </a:p>
        </p:txBody>
      </p:sp>
      <p:sp>
        <p:nvSpPr>
          <p:cNvPr id="8" name="Tekstvak 7">
            <a:extLst>
              <a:ext uri="{FF2B5EF4-FFF2-40B4-BE49-F238E27FC236}">
                <a16:creationId xmlns:a16="http://schemas.microsoft.com/office/drawing/2014/main" id="{D5215539-2FB7-8CC6-37C3-74228CAF329B}"/>
              </a:ext>
            </a:extLst>
          </p:cNvPr>
          <p:cNvSpPr txBox="1"/>
          <p:nvPr/>
        </p:nvSpPr>
        <p:spPr>
          <a:xfrm>
            <a:off x="1415970" y="1714983"/>
            <a:ext cx="95240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mn-lt"/>
                <a:cs typeface="+mn-lt"/>
              </a:rPr>
              <a:t>In conclusion, our analysis of customer data has revealed valuable insights into satisfaction levels, spending patterns, and membership behavior.</a:t>
            </a:r>
            <a:endParaRPr lang="nl-NL" b="1" dirty="0">
              <a:latin typeface="Calibri"/>
              <a:ea typeface="Calibri"/>
              <a:cs typeface="Calibri"/>
            </a:endParaRPr>
          </a:p>
        </p:txBody>
      </p:sp>
      <p:sp>
        <p:nvSpPr>
          <p:cNvPr id="5" name="Text Placeholder 5">
            <a:extLst>
              <a:ext uri="{FF2B5EF4-FFF2-40B4-BE49-F238E27FC236}">
                <a16:creationId xmlns:a16="http://schemas.microsoft.com/office/drawing/2014/main" id="{ED44D7D8-7965-3A46-A37F-EFEFC864F97B}"/>
              </a:ext>
            </a:extLst>
          </p:cNvPr>
          <p:cNvSpPr/>
          <p:nvPr/>
        </p:nvSpPr>
        <p:spPr>
          <a:xfrm>
            <a:off x="1175054" y="2924487"/>
            <a:ext cx="3746520" cy="41729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US" sz="2000" b="1" spc="-1" dirty="0">
                <a:solidFill>
                  <a:srgbClr val="0048CE"/>
                </a:solidFill>
                <a:latin typeface="Calibri"/>
                <a:ea typeface="+mn-lt"/>
                <a:cs typeface="+mn-lt"/>
              </a:rPr>
              <a:t>Recommended actions</a:t>
            </a:r>
            <a:r>
              <a:rPr lang="en-GB" sz="2000" b="1" spc="-1" dirty="0">
                <a:solidFill>
                  <a:srgbClr val="0048CE"/>
                </a:solidFill>
                <a:latin typeface="Calibri"/>
                <a:ea typeface="+mn-lt"/>
                <a:cs typeface="+mn-lt"/>
              </a:rPr>
              <a:t>: </a:t>
            </a:r>
            <a:endParaRPr lang="nl-NL" sz="2000" b="1" strike="noStrike" spc="-1">
              <a:solidFill>
                <a:srgbClr val="0048CE"/>
              </a:solidFill>
              <a:latin typeface="Calibri"/>
              <a:ea typeface="+mn-lt"/>
              <a:cs typeface="+mn-lt"/>
            </a:endParaRPr>
          </a:p>
        </p:txBody>
      </p:sp>
      <p:sp>
        <p:nvSpPr>
          <p:cNvPr id="10" name="Tekstvak 9">
            <a:extLst>
              <a:ext uri="{FF2B5EF4-FFF2-40B4-BE49-F238E27FC236}">
                <a16:creationId xmlns:a16="http://schemas.microsoft.com/office/drawing/2014/main" id="{FD9DB83B-5EF8-6464-DC7C-1E941ADCB4F7}"/>
              </a:ext>
            </a:extLst>
          </p:cNvPr>
          <p:cNvSpPr txBox="1"/>
          <p:nvPr/>
        </p:nvSpPr>
        <p:spPr>
          <a:xfrm>
            <a:off x="1415970" y="3335438"/>
            <a:ext cx="3543782" cy="12292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Prio</a:t>
            </a:r>
            <a:r>
              <a:rPr lang="en-US" b="1" dirty="0">
                <a:latin typeface="Calibri"/>
                <a:ea typeface="Calibri"/>
                <a:cs typeface="Calibri"/>
              </a:rPr>
              <a:t>ritize customer satisfaction.</a:t>
            </a:r>
            <a:endParaRPr lang="nl-NL" b="1" dirty="0">
              <a:latin typeface="Calibri"/>
              <a:ea typeface="Calibri"/>
              <a:cs typeface="Calibri"/>
            </a:endParaRPr>
          </a:p>
          <a:p>
            <a:pPr marL="285750" indent="-285750">
              <a:buFont typeface="Arial"/>
              <a:buChar char="•"/>
            </a:pPr>
            <a:r>
              <a:rPr lang="en-US" b="1" dirty="0">
                <a:latin typeface="Calibri"/>
                <a:ea typeface="Calibri"/>
                <a:cs typeface="Calibri"/>
              </a:rPr>
              <a:t>Optimize discount strategies.</a:t>
            </a:r>
          </a:p>
          <a:p>
            <a:pPr marL="285750" indent="-285750">
              <a:buFont typeface="Arial"/>
              <a:buChar char="•"/>
            </a:pPr>
            <a:r>
              <a:rPr lang="en-US" b="1" dirty="0">
                <a:latin typeface="Calibri"/>
                <a:ea typeface="Calibri"/>
                <a:cs typeface="Calibri"/>
              </a:rPr>
              <a:t>Enhance membership benefits.</a:t>
            </a:r>
          </a:p>
          <a:p>
            <a:pPr marL="285750" indent="-285750">
              <a:buFont typeface="Arial"/>
              <a:buChar char="•"/>
            </a:pPr>
            <a:r>
              <a:rPr lang="en-US" b="1">
                <a:latin typeface="Calibri"/>
                <a:ea typeface="Calibri"/>
                <a:cs typeface="Calibri"/>
              </a:rPr>
              <a:t>Seg</a:t>
            </a:r>
            <a:r>
              <a:rPr lang="en-US" b="1"/>
              <a:t>ment customers</a:t>
            </a:r>
            <a:r>
              <a:rPr lang="en-US"/>
              <a:t>.</a:t>
            </a:r>
          </a:p>
        </p:txBody>
      </p:sp>
      <p:pic>
        <p:nvPicPr>
          <p:cNvPr id="11" name="Afbeelding 10" descr="Afbeelding met logo, symbool, clipart, Graphics&#10;&#10;Automatisch gegenereerde beschrijving">
            <a:extLst>
              <a:ext uri="{FF2B5EF4-FFF2-40B4-BE49-F238E27FC236}">
                <a16:creationId xmlns:a16="http://schemas.microsoft.com/office/drawing/2014/main" id="{8A76B00A-6F58-9255-0AB7-66BA84A69953}"/>
              </a:ext>
            </a:extLst>
          </p:cNvPr>
          <p:cNvPicPr>
            <a:picLocks noChangeAspect="1"/>
          </p:cNvPicPr>
          <p:nvPr/>
        </p:nvPicPr>
        <p:blipFill>
          <a:blip r:embed="rId3"/>
          <a:srcRect t="2454" r="1543" b="-307"/>
          <a:stretch/>
        </p:blipFill>
        <p:spPr>
          <a:xfrm>
            <a:off x="6371158" y="2470129"/>
            <a:ext cx="3073140" cy="3082605"/>
          </a:xfrm>
          <a:prstGeom prst="rect">
            <a:avLst/>
          </a:prstGeom>
        </p:spPr>
      </p:pic>
    </p:spTree>
    <p:extLst>
      <p:ext uri="{BB962C8B-B14F-4D97-AF65-F5344CB8AC3E}">
        <p14:creationId xmlns:p14="http://schemas.microsoft.com/office/powerpoint/2010/main" val="324454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17</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Q&amp;A</a:t>
            </a:r>
            <a:endParaRPr lang="nl-NL" sz="3200" b="1">
              <a:latin typeface="Calibri"/>
              <a:ea typeface="Calibri"/>
              <a:cs typeface="Calibri"/>
            </a:endParaRPr>
          </a:p>
        </p:txBody>
      </p:sp>
      <p:sp>
        <p:nvSpPr>
          <p:cNvPr id="4" name="Tekstvak 3">
            <a:extLst>
              <a:ext uri="{FF2B5EF4-FFF2-40B4-BE49-F238E27FC236}">
                <a16:creationId xmlns:a16="http://schemas.microsoft.com/office/drawing/2014/main" id="{6D86A8A9-9980-52CC-6329-5E1F7FF707B2}"/>
              </a:ext>
            </a:extLst>
          </p:cNvPr>
          <p:cNvSpPr txBox="1"/>
          <p:nvPr/>
        </p:nvSpPr>
        <p:spPr>
          <a:xfrm>
            <a:off x="2804932" y="1367741"/>
            <a:ext cx="6591781"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FFCA23"/>
                </a:solidFill>
                <a:latin typeface="Calibri"/>
              </a:rPr>
              <a:t>Thank you for</a:t>
            </a:r>
            <a:endParaRPr lang="en-US" sz="4400" b="1">
              <a:solidFill>
                <a:srgbClr val="FFCA23"/>
              </a:solidFill>
              <a:latin typeface="Calibri"/>
              <a:ea typeface="Calibri"/>
              <a:cs typeface="Calibri"/>
            </a:endParaRPr>
          </a:p>
          <a:p>
            <a:pPr algn="ctr"/>
            <a:r>
              <a:rPr lang="en-US" sz="4400" b="1" dirty="0">
                <a:solidFill>
                  <a:srgbClr val="0048CE"/>
                </a:solidFill>
                <a:latin typeface="Calibri"/>
              </a:rPr>
              <a:t>your time and attention</a:t>
            </a:r>
            <a:endParaRPr lang="en-US" sz="4400" b="1">
              <a:solidFill>
                <a:srgbClr val="0048CE"/>
              </a:solidFill>
              <a:latin typeface="Calibri"/>
              <a:ea typeface="Calibri"/>
              <a:cs typeface="Calibri"/>
            </a:endParaRPr>
          </a:p>
        </p:txBody>
      </p:sp>
      <p:sp>
        <p:nvSpPr>
          <p:cNvPr id="5" name="Tekstvak 4">
            <a:extLst>
              <a:ext uri="{FF2B5EF4-FFF2-40B4-BE49-F238E27FC236}">
                <a16:creationId xmlns:a16="http://schemas.microsoft.com/office/drawing/2014/main" id="{D091234A-B63C-61FE-40C1-57DEC7692F0E}"/>
              </a:ext>
            </a:extLst>
          </p:cNvPr>
          <p:cNvSpPr txBox="1"/>
          <p:nvPr/>
        </p:nvSpPr>
        <p:spPr>
          <a:xfrm>
            <a:off x="2804931" y="3248627"/>
            <a:ext cx="659178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FFCA23"/>
                </a:solidFill>
                <a:latin typeface="Calibri"/>
                <a:ea typeface="Calibri"/>
                <a:cs typeface="Calibri"/>
              </a:rPr>
              <a:t>Thank you</a:t>
            </a:r>
          </a:p>
        </p:txBody>
      </p:sp>
      <p:pic>
        <p:nvPicPr>
          <p:cNvPr id="11" name="Afbeelding 10" descr="Afbeelding met Lettertype, Graphics, logo, symbool&#10;&#10;Automatisch gegenereerde beschrijving">
            <a:extLst>
              <a:ext uri="{FF2B5EF4-FFF2-40B4-BE49-F238E27FC236}">
                <a16:creationId xmlns:a16="http://schemas.microsoft.com/office/drawing/2014/main" id="{5309AFC9-11C2-21C5-2209-2B89F6CA0921}"/>
              </a:ext>
            </a:extLst>
          </p:cNvPr>
          <p:cNvPicPr>
            <a:picLocks noChangeAspect="1"/>
          </p:cNvPicPr>
          <p:nvPr/>
        </p:nvPicPr>
        <p:blipFill>
          <a:blip r:embed="rId2"/>
          <a:stretch>
            <a:fillRect/>
          </a:stretch>
        </p:blipFill>
        <p:spPr>
          <a:xfrm>
            <a:off x="4031717" y="4165218"/>
            <a:ext cx="4121174" cy="1454899"/>
          </a:xfrm>
          <a:prstGeom prst="rect">
            <a:avLst/>
          </a:prstGeom>
        </p:spPr>
      </p:pic>
    </p:spTree>
    <p:extLst>
      <p:ext uri="{BB962C8B-B14F-4D97-AF65-F5344CB8AC3E}">
        <p14:creationId xmlns:p14="http://schemas.microsoft.com/office/powerpoint/2010/main" val="362387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2</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agenda </a:t>
            </a:r>
            <a:endParaRPr lang="nl-NL" sz="3200" b="1">
              <a:latin typeface="Calibri"/>
              <a:ea typeface="Calibri"/>
              <a:cs typeface="Calibri"/>
            </a:endParaRPr>
          </a:p>
        </p:txBody>
      </p:sp>
      <p:pic>
        <p:nvPicPr>
          <p:cNvPr id="4" name="Afbeelding 3" descr="Afbeelding met handschrift, tekst, Post-it-briefje, teken&#10;&#10;Automatisch gegenereerde beschrijving">
            <a:extLst>
              <a:ext uri="{FF2B5EF4-FFF2-40B4-BE49-F238E27FC236}">
                <a16:creationId xmlns:a16="http://schemas.microsoft.com/office/drawing/2014/main" id="{3936FC1B-BE86-69DC-31F2-53BDF9FA32B3}"/>
              </a:ext>
            </a:extLst>
          </p:cNvPr>
          <p:cNvPicPr>
            <a:picLocks noChangeAspect="1"/>
          </p:cNvPicPr>
          <p:nvPr/>
        </p:nvPicPr>
        <p:blipFill>
          <a:blip r:embed="rId3"/>
          <a:srcRect l="31" t="1123" r="28626" b="12299"/>
          <a:stretch/>
        </p:blipFill>
        <p:spPr>
          <a:xfrm>
            <a:off x="5845308" y="1194062"/>
            <a:ext cx="5275088" cy="4296679"/>
          </a:xfrm>
          <a:prstGeom prst="rect">
            <a:avLst/>
          </a:prstGeom>
        </p:spPr>
      </p:pic>
      <p:sp>
        <p:nvSpPr>
          <p:cNvPr id="19" name="Text Placeholder 5">
            <a:extLst>
              <a:ext uri="{FF2B5EF4-FFF2-40B4-BE49-F238E27FC236}">
                <a16:creationId xmlns:a16="http://schemas.microsoft.com/office/drawing/2014/main" id="{8B077D86-3AF9-7FC3-6D4A-BB88CA12E39A}"/>
              </a:ext>
            </a:extLst>
          </p:cNvPr>
          <p:cNvSpPr/>
          <p:nvPr/>
        </p:nvSpPr>
        <p:spPr>
          <a:xfrm>
            <a:off x="1175055" y="1275095"/>
            <a:ext cx="3746520" cy="431207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b="1" strike="noStrike" spc="-1" dirty="0">
                <a:solidFill>
                  <a:srgbClr val="000000"/>
                </a:solidFill>
                <a:latin typeface="Calibri"/>
              </a:rPr>
              <a:t>Introduction</a:t>
            </a:r>
            <a:endParaRPr lang="nl-NL" b="1" strike="noStrike" spc="-1">
              <a:latin typeface="Calibri"/>
              <a:ea typeface="Calibri"/>
              <a:cs typeface="Calibri"/>
            </a:endParaRPr>
          </a:p>
          <a:p>
            <a:pPr marL="285750" indent="-285750">
              <a:lnSpc>
                <a:spcPct val="150000"/>
              </a:lnSpc>
              <a:spcBef>
                <a:spcPts val="601"/>
              </a:spcBef>
              <a:buFont typeface="Wingdings"/>
              <a:buChar char="v"/>
              <a:tabLst>
                <a:tab pos="0" algn="l"/>
              </a:tabLst>
            </a:pPr>
            <a:r>
              <a:rPr lang="en-GB" b="1" spc="-1" dirty="0">
                <a:latin typeface="Calibri"/>
                <a:ea typeface="+mn-lt"/>
                <a:cs typeface="+mn-lt"/>
              </a:rPr>
              <a:t>Data Overview</a:t>
            </a:r>
          </a:p>
          <a:p>
            <a:pPr marL="285750" indent="-285750">
              <a:lnSpc>
                <a:spcPct val="150000"/>
              </a:lnSpc>
              <a:spcBef>
                <a:spcPts val="601"/>
              </a:spcBef>
              <a:buFont typeface="Wingdings"/>
              <a:buChar char="v"/>
              <a:tabLst>
                <a:tab pos="0" algn="l"/>
              </a:tabLst>
            </a:pPr>
            <a:r>
              <a:rPr lang="en-GB" b="1" spc="-1" dirty="0">
                <a:latin typeface="Calibri"/>
                <a:ea typeface="+mn-lt"/>
                <a:cs typeface="+mn-lt"/>
              </a:rPr>
              <a:t>Data Processing with Spark </a:t>
            </a:r>
          </a:p>
          <a:p>
            <a:pPr marL="285750" indent="-285750">
              <a:lnSpc>
                <a:spcPct val="150000"/>
              </a:lnSpc>
              <a:spcBef>
                <a:spcPts val="601"/>
              </a:spcBef>
              <a:buFont typeface="Wingdings"/>
              <a:buChar char="v"/>
              <a:tabLst>
                <a:tab pos="0" algn="l"/>
              </a:tabLst>
            </a:pPr>
            <a:r>
              <a:rPr lang="en-GB" b="1" spc="-1" dirty="0">
                <a:latin typeface="Calibri"/>
                <a:ea typeface="+mn-lt"/>
                <a:cs typeface="+mn-lt"/>
              </a:rPr>
              <a:t>Analysis &amp; Insights</a:t>
            </a:r>
            <a:endParaRPr lang="en-GB" b="1" spc="-1">
              <a:latin typeface="Calibri"/>
              <a:ea typeface="Calibri"/>
              <a:cs typeface="Calibri"/>
            </a:endParaRPr>
          </a:p>
          <a:p>
            <a:pPr marL="285750" indent="-285750">
              <a:lnSpc>
                <a:spcPct val="150000"/>
              </a:lnSpc>
              <a:spcBef>
                <a:spcPts val="601"/>
              </a:spcBef>
              <a:buFont typeface="Wingdings"/>
              <a:buChar char="v"/>
              <a:tabLst>
                <a:tab pos="0" algn="l"/>
              </a:tabLst>
            </a:pPr>
            <a:r>
              <a:rPr lang="en-GB" b="1" spc="-1" dirty="0">
                <a:latin typeface="Calibri"/>
                <a:ea typeface="+mn-lt"/>
                <a:cs typeface="+mn-lt"/>
              </a:rPr>
              <a:t>Orchestration with Airflow</a:t>
            </a:r>
            <a:endParaRPr lang="en-GB" b="1" spc="-1">
              <a:latin typeface="Calibri"/>
              <a:ea typeface="Calibri"/>
              <a:cs typeface="Calibri"/>
            </a:endParaRPr>
          </a:p>
          <a:p>
            <a:pPr marL="285750" indent="-285750">
              <a:lnSpc>
                <a:spcPct val="150000"/>
              </a:lnSpc>
              <a:spcBef>
                <a:spcPts val="601"/>
              </a:spcBef>
              <a:buFont typeface="Wingdings"/>
              <a:buChar char="v"/>
              <a:tabLst>
                <a:tab pos="0" algn="l"/>
              </a:tabLst>
            </a:pPr>
            <a:r>
              <a:rPr lang="en-GB" b="1" spc="-1" dirty="0">
                <a:latin typeface="Calibri"/>
                <a:ea typeface="+mn-lt"/>
                <a:cs typeface="+mn-lt"/>
              </a:rPr>
              <a:t>CI/CD Pipeline with GitHub Actions</a:t>
            </a:r>
            <a:endParaRPr lang="en-GB" b="1" spc="-1">
              <a:latin typeface="Calibri"/>
              <a:ea typeface="Calibri"/>
              <a:cs typeface="Calibri"/>
            </a:endParaRPr>
          </a:p>
          <a:p>
            <a:pPr marL="285750" indent="-285750">
              <a:lnSpc>
                <a:spcPct val="150000"/>
              </a:lnSpc>
              <a:spcBef>
                <a:spcPts val="601"/>
              </a:spcBef>
              <a:buFont typeface="Wingdings"/>
              <a:buChar char="v"/>
              <a:tabLst>
                <a:tab pos="0" algn="l"/>
              </a:tabLst>
            </a:pPr>
            <a:r>
              <a:rPr lang="en-GB" b="1" spc="-1" dirty="0">
                <a:latin typeface="Calibri"/>
                <a:ea typeface="+mn-lt"/>
                <a:cs typeface="+mn-lt"/>
              </a:rPr>
              <a:t>Challenges &amp; Solutions</a:t>
            </a:r>
          </a:p>
          <a:p>
            <a:pPr marL="285750" indent="-285750">
              <a:lnSpc>
                <a:spcPct val="150000"/>
              </a:lnSpc>
              <a:spcBef>
                <a:spcPts val="601"/>
              </a:spcBef>
              <a:buFont typeface="Wingdings"/>
              <a:buChar char="v"/>
              <a:tabLst>
                <a:tab pos="0" algn="l"/>
              </a:tabLst>
            </a:pPr>
            <a:r>
              <a:rPr lang="en-GB" b="1" spc="-1" dirty="0">
                <a:latin typeface="Calibri"/>
                <a:ea typeface="+mn-lt"/>
                <a:cs typeface="+mn-lt"/>
              </a:rPr>
              <a:t>Conclusion</a:t>
            </a:r>
          </a:p>
          <a:p>
            <a:pPr marL="285750" indent="-285750">
              <a:lnSpc>
                <a:spcPct val="150000"/>
              </a:lnSpc>
              <a:spcBef>
                <a:spcPts val="601"/>
              </a:spcBef>
              <a:buFont typeface="Wingdings"/>
              <a:buChar char="v"/>
              <a:tabLst>
                <a:tab pos="0" algn="l"/>
              </a:tabLst>
            </a:pPr>
            <a:r>
              <a:rPr lang="en-GB" b="1" spc="-1" dirty="0">
                <a:latin typeface="Calibri"/>
                <a:ea typeface="+mn-lt"/>
                <a:cs typeface="+mn-lt"/>
              </a:rPr>
              <a:t>Q&amp;A</a:t>
            </a:r>
            <a:endParaRPr lang="en-GB" b="1">
              <a:latin typeface="Calibri"/>
              <a:ea typeface="Calibri"/>
              <a:cs typeface="Calibri"/>
            </a:endParaRPr>
          </a:p>
        </p:txBody>
      </p:sp>
    </p:spTree>
    <p:extLst>
      <p:ext uri="{BB962C8B-B14F-4D97-AF65-F5344CB8AC3E}">
        <p14:creationId xmlns:p14="http://schemas.microsoft.com/office/powerpoint/2010/main" val="357894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3</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ea typeface="+mj-lt"/>
                <a:cs typeface="+mj-lt"/>
              </a:rPr>
              <a:t>Introduction</a:t>
            </a:r>
            <a:endParaRPr lang="nl-NL" b="1">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46119" y="1313677"/>
            <a:ext cx="4711076" cy="1369606"/>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41"/>
              </a:spcBef>
              <a:buFont typeface="Wingdings"/>
              <a:buChar char="v"/>
              <a:tabLst>
                <a:tab pos="0" algn="l"/>
              </a:tabLst>
            </a:pPr>
            <a:r>
              <a:rPr lang="en-US" sz="2000" b="1" spc="-1" dirty="0">
                <a:solidFill>
                  <a:srgbClr val="FFCA23"/>
                </a:solidFill>
                <a:latin typeface="Calibri"/>
                <a:ea typeface="+mn-lt"/>
                <a:cs typeface="+mn-lt"/>
              </a:rPr>
              <a:t>Objective:</a:t>
            </a:r>
            <a:endParaRPr lang="nl-NL" sz="2000" b="1" spc="-1">
              <a:solidFill>
                <a:srgbClr val="FFCA23"/>
              </a:solidFill>
              <a:latin typeface="Calibri"/>
              <a:ea typeface="+mn-lt"/>
              <a:cs typeface="+mn-lt"/>
            </a:endParaRPr>
          </a:p>
          <a:p>
            <a:pPr>
              <a:spcBef>
                <a:spcPts val="641"/>
              </a:spcBef>
              <a:tabLst>
                <a:tab pos="0" algn="l"/>
              </a:tabLst>
            </a:pPr>
            <a:r>
              <a:rPr lang="en-US" b="1" spc="-1" dirty="0">
                <a:latin typeface="Calibri"/>
                <a:ea typeface="+mn-lt"/>
                <a:cs typeface="+mn-lt"/>
              </a:rPr>
              <a:t>Analyze e-commerce customer behavior to derive insights that can improve business decision-making.</a:t>
            </a:r>
          </a:p>
        </p:txBody>
      </p:sp>
      <p:sp>
        <p:nvSpPr>
          <p:cNvPr id="5" name="Text Placeholder 5">
            <a:extLst>
              <a:ext uri="{FF2B5EF4-FFF2-40B4-BE49-F238E27FC236}">
                <a16:creationId xmlns:a16="http://schemas.microsoft.com/office/drawing/2014/main" id="{AEF0894E-E72E-68BA-6EFD-EAA95D7060D8}"/>
              </a:ext>
            </a:extLst>
          </p:cNvPr>
          <p:cNvSpPr/>
          <p:nvPr/>
        </p:nvSpPr>
        <p:spPr>
          <a:xfrm>
            <a:off x="1335765" y="3956709"/>
            <a:ext cx="4482105" cy="90794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tabLst>
                <a:tab pos="0" algn="l"/>
              </a:tabLst>
            </a:pPr>
            <a:r>
              <a:rPr lang="en-US" b="1" spc="-1" dirty="0">
                <a:latin typeface="Calibri"/>
                <a:ea typeface="+mn-lt"/>
                <a:cs typeface="+mn-lt"/>
              </a:rPr>
              <a:t>Data Processing with Spark </a:t>
            </a:r>
            <a:endParaRPr lang="en-US" b="1">
              <a:latin typeface="Calibri"/>
              <a:ea typeface="Calibri"/>
              <a:cs typeface="Calibri"/>
            </a:endParaRPr>
          </a:p>
          <a:p>
            <a:pPr marL="342900" indent="-342900">
              <a:buAutoNum type="arabicPeriod"/>
              <a:tabLst>
                <a:tab pos="0" algn="l"/>
              </a:tabLst>
            </a:pPr>
            <a:r>
              <a:rPr lang="en-US" b="1" spc="-1" dirty="0">
                <a:latin typeface="Calibri"/>
                <a:ea typeface="+mn-lt"/>
                <a:cs typeface="+mn-lt"/>
              </a:rPr>
              <a:t>Orchestration with Airflow </a:t>
            </a:r>
            <a:endParaRPr lang="en-US" b="1">
              <a:latin typeface="Calibri"/>
              <a:ea typeface="Calibri"/>
              <a:cs typeface="Calibri"/>
            </a:endParaRPr>
          </a:p>
          <a:p>
            <a:pPr marL="342900" indent="-342900">
              <a:spcBef>
                <a:spcPts val="641"/>
              </a:spcBef>
              <a:buAutoNum type="arabicPeriod"/>
              <a:tabLst>
                <a:tab pos="0" algn="l"/>
              </a:tabLst>
            </a:pPr>
            <a:r>
              <a:rPr lang="en-US" b="1" spc="-1" dirty="0">
                <a:latin typeface="Calibri"/>
                <a:ea typeface="+mn-lt"/>
                <a:cs typeface="+mn-lt"/>
              </a:rPr>
              <a:t>Deployment with GitHub Actions and GCP.</a:t>
            </a:r>
            <a:endParaRPr lang="en-US" b="1">
              <a:latin typeface="Calibri"/>
              <a:ea typeface="Calibri"/>
              <a:cs typeface="Calibri"/>
            </a:endParaRPr>
          </a:p>
        </p:txBody>
      </p:sp>
      <p:sp>
        <p:nvSpPr>
          <p:cNvPr id="6" name="Tekstvak 5">
            <a:extLst>
              <a:ext uri="{FF2B5EF4-FFF2-40B4-BE49-F238E27FC236}">
                <a16:creationId xmlns:a16="http://schemas.microsoft.com/office/drawing/2014/main" id="{8AC8E8E2-616F-4E09-8B3D-80798A61372F}"/>
              </a:ext>
            </a:extLst>
          </p:cNvPr>
          <p:cNvSpPr txBox="1"/>
          <p:nvPr/>
        </p:nvSpPr>
        <p:spPr>
          <a:xfrm>
            <a:off x="1125416" y="345682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solidFill>
                  <a:srgbClr val="0048CE"/>
                </a:solidFill>
                <a:latin typeface="Calibri"/>
              </a:rPr>
              <a:t>Scope:</a:t>
            </a:r>
            <a:endParaRPr lang="nl-NL" sz="2000">
              <a:solidFill>
                <a:srgbClr val="0048CE"/>
              </a:solidFill>
            </a:endParaRPr>
          </a:p>
        </p:txBody>
      </p:sp>
      <p:pic>
        <p:nvPicPr>
          <p:cNvPr id="10" name="Afbeelding 9" descr="Afbeelding met Graphics, Lettertype, grafische vormgeving, tekst&#10;&#10;Automatisch gegenereerde beschrijving">
            <a:extLst>
              <a:ext uri="{FF2B5EF4-FFF2-40B4-BE49-F238E27FC236}">
                <a16:creationId xmlns:a16="http://schemas.microsoft.com/office/drawing/2014/main" id="{DB7ED92C-14CF-0066-6C46-6486B4AE2A2D}"/>
              </a:ext>
            </a:extLst>
          </p:cNvPr>
          <p:cNvPicPr>
            <a:picLocks noChangeAspect="1"/>
          </p:cNvPicPr>
          <p:nvPr/>
        </p:nvPicPr>
        <p:blipFill>
          <a:blip r:embed="rId3"/>
          <a:stretch>
            <a:fillRect/>
          </a:stretch>
        </p:blipFill>
        <p:spPr>
          <a:xfrm>
            <a:off x="5832231" y="4000500"/>
            <a:ext cx="3048001" cy="1323337"/>
          </a:xfrm>
          <a:prstGeom prst="rect">
            <a:avLst/>
          </a:prstGeom>
        </p:spPr>
      </p:pic>
      <p:pic>
        <p:nvPicPr>
          <p:cNvPr id="11" name="Afbeelding 10" descr="Afbeelding met zwart, duisternis&#10;&#10;Automatisch gegenereerde beschrijving">
            <a:extLst>
              <a:ext uri="{FF2B5EF4-FFF2-40B4-BE49-F238E27FC236}">
                <a16:creationId xmlns:a16="http://schemas.microsoft.com/office/drawing/2014/main" id="{42D9869A-CE45-BFE5-F0C7-3A0F0FF06D25}"/>
              </a:ext>
            </a:extLst>
          </p:cNvPr>
          <p:cNvPicPr>
            <a:picLocks noChangeAspect="1"/>
          </p:cNvPicPr>
          <p:nvPr/>
        </p:nvPicPr>
        <p:blipFill>
          <a:blip r:embed="rId4"/>
          <a:stretch>
            <a:fillRect/>
          </a:stretch>
        </p:blipFill>
        <p:spPr>
          <a:xfrm>
            <a:off x="8625252" y="1178170"/>
            <a:ext cx="3727940" cy="2162908"/>
          </a:xfrm>
          <a:prstGeom prst="rect">
            <a:avLst/>
          </a:prstGeom>
        </p:spPr>
      </p:pic>
      <p:pic>
        <p:nvPicPr>
          <p:cNvPr id="12" name="Afbeelding 11" descr="Afbeelding met Lettertype, Graphics, symbool, logo&#10;&#10;Automatisch gegenereerde beschrijving">
            <a:extLst>
              <a:ext uri="{FF2B5EF4-FFF2-40B4-BE49-F238E27FC236}">
                <a16:creationId xmlns:a16="http://schemas.microsoft.com/office/drawing/2014/main" id="{76A5AD62-1DCB-E78D-B2C4-3851AA6BB335}"/>
              </a:ext>
            </a:extLst>
          </p:cNvPr>
          <p:cNvPicPr>
            <a:picLocks noChangeAspect="1"/>
          </p:cNvPicPr>
          <p:nvPr/>
        </p:nvPicPr>
        <p:blipFill>
          <a:blip r:embed="rId5"/>
          <a:stretch>
            <a:fillRect/>
          </a:stretch>
        </p:blipFill>
        <p:spPr>
          <a:xfrm>
            <a:off x="5838092" y="1872762"/>
            <a:ext cx="2754923" cy="1468315"/>
          </a:xfrm>
          <a:prstGeom prst="rect">
            <a:avLst/>
          </a:prstGeom>
        </p:spPr>
      </p:pic>
      <p:pic>
        <p:nvPicPr>
          <p:cNvPr id="13" name="Afbeelding 12" descr="Afbeelding met Graphics, grafische vormgeving, clipart, Lettertype&#10;&#10;Automatisch gegenereerde beschrijving">
            <a:extLst>
              <a:ext uri="{FF2B5EF4-FFF2-40B4-BE49-F238E27FC236}">
                <a16:creationId xmlns:a16="http://schemas.microsoft.com/office/drawing/2014/main" id="{A258A963-D887-F826-A897-2E0DDDACDB2B}"/>
              </a:ext>
            </a:extLst>
          </p:cNvPr>
          <p:cNvPicPr>
            <a:picLocks noChangeAspect="1"/>
          </p:cNvPicPr>
          <p:nvPr/>
        </p:nvPicPr>
        <p:blipFill>
          <a:blip r:embed="rId6"/>
          <a:stretch>
            <a:fillRect/>
          </a:stretch>
        </p:blipFill>
        <p:spPr>
          <a:xfrm>
            <a:off x="8464061" y="3631223"/>
            <a:ext cx="3727940" cy="1834662"/>
          </a:xfrm>
          <a:prstGeom prst="rect">
            <a:avLst/>
          </a:prstGeom>
        </p:spPr>
      </p:pic>
    </p:spTree>
    <p:extLst>
      <p:ext uri="{BB962C8B-B14F-4D97-AF65-F5344CB8AC3E}">
        <p14:creationId xmlns:p14="http://schemas.microsoft.com/office/powerpoint/2010/main" val="366081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4</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Data Overview </a:t>
            </a:r>
            <a:endParaRPr lang="nl-NL" sz="3200" b="1" dirty="0">
              <a:latin typeface="Calibri"/>
              <a:ea typeface="+mj-lt"/>
              <a:cs typeface="+mj-lt"/>
            </a:endParaRPr>
          </a:p>
        </p:txBody>
      </p:sp>
      <p:sp>
        <p:nvSpPr>
          <p:cNvPr id="6" name="Text Placeholder 5">
            <a:extLst>
              <a:ext uri="{FF2B5EF4-FFF2-40B4-BE49-F238E27FC236}">
                <a16:creationId xmlns:a16="http://schemas.microsoft.com/office/drawing/2014/main" id="{BBE0E6EA-7818-2AEC-501D-75E37D38570B}"/>
              </a:ext>
            </a:extLst>
          </p:cNvPr>
          <p:cNvSpPr/>
          <p:nvPr/>
        </p:nvSpPr>
        <p:spPr>
          <a:xfrm>
            <a:off x="1175055" y="1427496"/>
            <a:ext cx="3746520" cy="109260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41"/>
              </a:spcBef>
              <a:buFont typeface="Wingdings"/>
              <a:buChar char="v"/>
              <a:tabLst>
                <a:tab pos="0" algn="l"/>
              </a:tabLst>
            </a:pPr>
            <a:r>
              <a:rPr lang="en-US" sz="2000" b="1" spc="-1" dirty="0">
                <a:solidFill>
                  <a:srgbClr val="FFCA23"/>
                </a:solidFill>
                <a:latin typeface="Calibri"/>
                <a:ea typeface="+mn-lt"/>
                <a:cs typeface="+mn-lt"/>
              </a:rPr>
              <a:t>Dataset Description:</a:t>
            </a:r>
            <a:endParaRPr lang="nl-NL" sz="2000" b="1" spc="-1">
              <a:solidFill>
                <a:srgbClr val="FFCA23"/>
              </a:solidFill>
              <a:latin typeface="Calibri"/>
              <a:ea typeface="+mn-lt"/>
              <a:cs typeface="+mn-lt"/>
            </a:endParaRPr>
          </a:p>
          <a:p>
            <a:pPr>
              <a:spcBef>
                <a:spcPts val="641"/>
              </a:spcBef>
              <a:tabLst>
                <a:tab pos="0" algn="l"/>
              </a:tabLst>
            </a:pPr>
            <a:r>
              <a:rPr lang="en-US" b="1" spc="-1" dirty="0">
                <a:latin typeface="Calibri"/>
                <a:ea typeface="+mn-lt"/>
                <a:cs typeface="+mn-lt"/>
              </a:rPr>
              <a:t>Customer transactions including age, city, items purchased, and total spend.</a:t>
            </a:r>
            <a:endParaRPr lang="nl-NL" b="1" spc="-1">
              <a:latin typeface="Calibri"/>
              <a:ea typeface="+mn-lt"/>
              <a:cs typeface="+mn-lt"/>
            </a:endParaRPr>
          </a:p>
        </p:txBody>
      </p:sp>
      <p:sp>
        <p:nvSpPr>
          <p:cNvPr id="8" name="Text Placeholder 5">
            <a:extLst>
              <a:ext uri="{FF2B5EF4-FFF2-40B4-BE49-F238E27FC236}">
                <a16:creationId xmlns:a16="http://schemas.microsoft.com/office/drawing/2014/main" id="{580F9F0D-2787-698C-6959-22355731E20F}"/>
              </a:ext>
            </a:extLst>
          </p:cNvPr>
          <p:cNvSpPr/>
          <p:nvPr/>
        </p:nvSpPr>
        <p:spPr>
          <a:xfrm>
            <a:off x="1175054" y="2891535"/>
            <a:ext cx="3746520" cy="1015663"/>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a:buChar char="v"/>
              <a:tabLst>
                <a:tab pos="0" algn="l"/>
              </a:tabLst>
            </a:pPr>
            <a:r>
              <a:rPr lang="en-US" sz="2000" b="1" spc="-1" dirty="0">
                <a:solidFill>
                  <a:srgbClr val="0048CE"/>
                </a:solidFill>
                <a:latin typeface="Calibri"/>
                <a:ea typeface="+mn-lt"/>
                <a:cs typeface="+mn-lt"/>
              </a:rPr>
              <a:t>Data Source: </a:t>
            </a:r>
            <a:endParaRPr lang="nl-NL" sz="2000" b="1">
              <a:solidFill>
                <a:srgbClr val="0048CE"/>
              </a:solidFill>
              <a:latin typeface="Calibri"/>
              <a:ea typeface="+mn-lt"/>
              <a:cs typeface="+mn-lt"/>
            </a:endParaRPr>
          </a:p>
          <a:p>
            <a:pPr>
              <a:tabLst>
                <a:tab pos="0" algn="l"/>
              </a:tabLst>
            </a:pPr>
            <a:r>
              <a:rPr lang="en-US" b="1" spc="-1" dirty="0">
                <a:latin typeface="Calibri"/>
                <a:ea typeface="+mn-lt"/>
                <a:cs typeface="+mn-lt"/>
              </a:rPr>
              <a:t>Stored in Google Cloud Storage, sourced from Kaggle.</a:t>
            </a:r>
            <a:endParaRPr lang="nl-NL" b="1">
              <a:latin typeface="Calibri"/>
              <a:ea typeface="Calibri"/>
              <a:cs typeface="Calibri"/>
            </a:endParaRPr>
          </a:p>
        </p:txBody>
      </p:sp>
      <p:sp>
        <p:nvSpPr>
          <p:cNvPr id="10" name="Text Placeholder 5">
            <a:extLst>
              <a:ext uri="{FF2B5EF4-FFF2-40B4-BE49-F238E27FC236}">
                <a16:creationId xmlns:a16="http://schemas.microsoft.com/office/drawing/2014/main" id="{C5AC47E2-1BEC-47D9-78EF-70751CE5FAC0}"/>
              </a:ext>
            </a:extLst>
          </p:cNvPr>
          <p:cNvSpPr/>
          <p:nvPr/>
        </p:nvSpPr>
        <p:spPr>
          <a:xfrm>
            <a:off x="1175053" y="4282668"/>
            <a:ext cx="3939431" cy="101566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a:buChar char="v"/>
              <a:tabLst>
                <a:tab pos="0" algn="l"/>
              </a:tabLst>
            </a:pPr>
            <a:r>
              <a:rPr lang="en-US" sz="2000" b="1" spc="-1" dirty="0">
                <a:solidFill>
                  <a:srgbClr val="FFCA23"/>
                </a:solidFill>
                <a:latin typeface="Calibri"/>
                <a:ea typeface="+mn-lt"/>
                <a:cs typeface="+mn-lt"/>
              </a:rPr>
              <a:t>Key Variables: </a:t>
            </a:r>
            <a:endParaRPr lang="nl-NL" sz="2000" b="1">
              <a:solidFill>
                <a:srgbClr val="FFCA23"/>
              </a:solidFill>
              <a:latin typeface="Calibri"/>
              <a:ea typeface="+mn-lt"/>
              <a:cs typeface="+mn-lt"/>
            </a:endParaRPr>
          </a:p>
          <a:p>
            <a:pPr>
              <a:tabLst>
                <a:tab pos="0" algn="l"/>
              </a:tabLst>
            </a:pPr>
            <a:r>
              <a:rPr lang="en-US" b="1" spc="-1" dirty="0">
                <a:latin typeface="Calibri"/>
                <a:ea typeface="Calibri"/>
                <a:cs typeface="Calibri"/>
              </a:rPr>
              <a:t>Discount Applied</a:t>
            </a:r>
            <a:r>
              <a:rPr lang="en-US" b="1" spc="-1" dirty="0">
                <a:latin typeface="Calibri"/>
                <a:ea typeface="+mn-lt"/>
                <a:cs typeface="+mn-lt"/>
              </a:rPr>
              <a:t>, </a:t>
            </a:r>
            <a:r>
              <a:rPr lang="en-US" b="1" spc="-1" dirty="0">
                <a:latin typeface="Calibri"/>
                <a:ea typeface="Calibri"/>
                <a:cs typeface="Calibri"/>
              </a:rPr>
              <a:t>Membership Type</a:t>
            </a:r>
            <a:r>
              <a:rPr lang="en-US" b="1" spc="-1" dirty="0">
                <a:latin typeface="Calibri"/>
                <a:ea typeface="+mn-lt"/>
                <a:cs typeface="+mn-lt"/>
              </a:rPr>
              <a:t>, </a:t>
            </a:r>
            <a:r>
              <a:rPr lang="en-US" b="1" spc="-1" dirty="0">
                <a:latin typeface="Calibri"/>
                <a:ea typeface="Calibri"/>
                <a:cs typeface="Calibri"/>
              </a:rPr>
              <a:t>Satisfaction Level</a:t>
            </a:r>
            <a:r>
              <a:rPr lang="en-US" b="1" spc="-1" dirty="0">
                <a:latin typeface="Calibri"/>
                <a:ea typeface="+mn-lt"/>
                <a:cs typeface="+mn-lt"/>
              </a:rPr>
              <a:t> and Total Spend.</a:t>
            </a:r>
            <a:endParaRPr lang="nl-NL" b="1">
              <a:latin typeface="Calibri"/>
              <a:ea typeface="Calibri"/>
              <a:cs typeface="Calibri"/>
            </a:endParaRPr>
          </a:p>
        </p:txBody>
      </p:sp>
      <p:sp>
        <p:nvSpPr>
          <p:cNvPr id="11" name="Tekstvak 10">
            <a:extLst>
              <a:ext uri="{FF2B5EF4-FFF2-40B4-BE49-F238E27FC236}">
                <a16:creationId xmlns:a16="http://schemas.microsoft.com/office/drawing/2014/main" id="{316B67AC-F3CB-8ABD-E448-ED7BFA129C84}"/>
              </a:ext>
            </a:extLst>
          </p:cNvPr>
          <p:cNvSpPr txBox="1"/>
          <p:nvPr/>
        </p:nvSpPr>
        <p:spPr>
          <a:xfrm>
            <a:off x="7526216" y="2019099"/>
            <a:ext cx="395067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spc="-1" dirty="0">
                <a:latin typeface="Calibri"/>
                <a:ea typeface="+mn-lt"/>
                <a:cs typeface="+mn-lt"/>
              </a:rPr>
              <a:t>Customer ID - Integer</a:t>
            </a:r>
            <a:endParaRPr lang="nl-NL"/>
          </a:p>
          <a:p>
            <a:pPr marL="342900" indent="-342900">
              <a:buAutoNum type="arabicPeriod"/>
            </a:pPr>
            <a:r>
              <a:rPr lang="en-US" b="1" spc="-1" dirty="0">
                <a:latin typeface="Calibri"/>
                <a:ea typeface="+mn-lt"/>
                <a:cs typeface="+mn-lt"/>
              </a:rPr>
              <a:t>Gender – String</a:t>
            </a:r>
            <a:endParaRPr lang="nl-NL" b="1" spc="-1">
              <a:latin typeface="Calibri"/>
              <a:ea typeface="+mn-lt"/>
              <a:cs typeface="+mn-lt"/>
            </a:endParaRPr>
          </a:p>
          <a:p>
            <a:pPr marL="342900" indent="-342900">
              <a:buAutoNum type="arabicPeriod"/>
            </a:pPr>
            <a:r>
              <a:rPr lang="en-US" b="1" spc="-1" dirty="0">
                <a:latin typeface="Calibri"/>
                <a:ea typeface="+mn-lt"/>
                <a:cs typeface="+mn-lt"/>
              </a:rPr>
              <a:t>Age – Integer</a:t>
            </a:r>
            <a:endParaRPr lang="nl-NL" b="1" spc="-1">
              <a:latin typeface="Calibri"/>
              <a:ea typeface="+mn-lt"/>
              <a:cs typeface="+mn-lt"/>
            </a:endParaRPr>
          </a:p>
          <a:p>
            <a:pPr marL="342900" indent="-342900">
              <a:buAutoNum type="arabicPeriod"/>
            </a:pPr>
            <a:r>
              <a:rPr lang="en-US" b="1" spc="-1" dirty="0">
                <a:latin typeface="Calibri"/>
                <a:ea typeface="+mn-lt"/>
                <a:cs typeface="+mn-lt"/>
              </a:rPr>
              <a:t>City – String</a:t>
            </a:r>
            <a:endParaRPr lang="nl-NL" b="1" spc="-1">
              <a:latin typeface="Calibri"/>
              <a:ea typeface="+mn-lt"/>
              <a:cs typeface="+mn-lt"/>
            </a:endParaRPr>
          </a:p>
          <a:p>
            <a:pPr marL="342900" indent="-342900">
              <a:buAutoNum type="arabicPeriod"/>
            </a:pPr>
            <a:r>
              <a:rPr lang="en-US" b="1" spc="-1" dirty="0">
                <a:latin typeface="Calibri"/>
                <a:ea typeface="+mn-lt"/>
                <a:cs typeface="+mn-lt"/>
              </a:rPr>
              <a:t>Membership Type – String</a:t>
            </a:r>
            <a:endParaRPr lang="nl-NL" b="1" spc="-1">
              <a:latin typeface="Calibri"/>
              <a:ea typeface="+mn-lt"/>
              <a:cs typeface="+mn-lt"/>
            </a:endParaRPr>
          </a:p>
          <a:p>
            <a:pPr marL="342900" indent="-342900">
              <a:buAutoNum type="arabicPeriod"/>
            </a:pPr>
            <a:r>
              <a:rPr lang="en-US" b="1" spc="-1" dirty="0">
                <a:latin typeface="Calibri"/>
                <a:ea typeface="+mn-lt"/>
                <a:cs typeface="+mn-lt"/>
              </a:rPr>
              <a:t>Total Spend – Numeric</a:t>
            </a:r>
            <a:endParaRPr lang="nl-NL" b="1" spc="-1">
              <a:latin typeface="Calibri"/>
              <a:ea typeface="+mn-lt"/>
              <a:cs typeface="+mn-lt"/>
            </a:endParaRPr>
          </a:p>
          <a:p>
            <a:pPr marL="342900" indent="-342900">
              <a:buAutoNum type="arabicPeriod"/>
            </a:pPr>
            <a:r>
              <a:rPr lang="en-US" b="1" spc="-1" dirty="0">
                <a:latin typeface="Calibri"/>
                <a:ea typeface="+mn-lt"/>
                <a:cs typeface="+mn-lt"/>
              </a:rPr>
              <a:t>Items Purchased – Integer</a:t>
            </a:r>
            <a:endParaRPr lang="nl-NL" b="1" spc="-1">
              <a:latin typeface="Calibri"/>
              <a:ea typeface="+mn-lt"/>
              <a:cs typeface="+mn-lt"/>
            </a:endParaRPr>
          </a:p>
          <a:p>
            <a:pPr marL="342900" indent="-342900">
              <a:buAutoNum type="arabicPeriod"/>
            </a:pPr>
            <a:r>
              <a:rPr lang="en-US" b="1" spc="-1" dirty="0">
                <a:latin typeface="Calibri"/>
                <a:ea typeface="+mn-lt"/>
                <a:cs typeface="+mn-lt"/>
              </a:rPr>
              <a:t>Average Rating – Numeric</a:t>
            </a:r>
            <a:endParaRPr lang="nl-NL" b="1" spc="-1">
              <a:latin typeface="Calibri"/>
              <a:ea typeface="+mn-lt"/>
              <a:cs typeface="+mn-lt"/>
            </a:endParaRPr>
          </a:p>
          <a:p>
            <a:pPr marL="342900" indent="-342900">
              <a:buAutoNum type="arabicPeriod"/>
            </a:pPr>
            <a:r>
              <a:rPr lang="en-US" b="1" spc="-1" dirty="0">
                <a:latin typeface="Calibri"/>
                <a:ea typeface="+mn-lt"/>
                <a:cs typeface="+mn-lt"/>
              </a:rPr>
              <a:t>Discount Applied – Boolean</a:t>
            </a:r>
            <a:endParaRPr lang="nl-NL" b="1" spc="-1">
              <a:latin typeface="Calibri"/>
              <a:ea typeface="+mn-lt"/>
              <a:cs typeface="+mn-lt"/>
            </a:endParaRPr>
          </a:p>
          <a:p>
            <a:pPr marL="342900" indent="-342900">
              <a:buAutoNum type="arabicPeriod"/>
            </a:pPr>
            <a:r>
              <a:rPr lang="en-US" b="1" spc="-1" dirty="0">
                <a:latin typeface="Calibri"/>
                <a:ea typeface="+mn-lt"/>
                <a:cs typeface="+mn-lt"/>
              </a:rPr>
              <a:t>Days Since Last Purchase – Integer</a:t>
            </a:r>
            <a:endParaRPr lang="nl-NL" b="1" spc="-1">
              <a:latin typeface="Calibri"/>
              <a:ea typeface="+mn-lt"/>
              <a:cs typeface="+mn-lt"/>
            </a:endParaRPr>
          </a:p>
          <a:p>
            <a:pPr marL="342900" indent="-342900">
              <a:buAutoNum type="arabicPeriod"/>
            </a:pPr>
            <a:r>
              <a:rPr lang="en-US" b="1" spc="-1" dirty="0">
                <a:latin typeface="Calibri"/>
                <a:ea typeface="+mn-lt"/>
                <a:cs typeface="+mn-lt"/>
              </a:rPr>
              <a:t>Satisfaction Level – String</a:t>
            </a:r>
            <a:endParaRPr lang="nl-NL" b="1" spc="-1" dirty="0">
              <a:latin typeface="Calibri"/>
              <a:ea typeface="+mn-lt"/>
              <a:cs typeface="+mn-lt"/>
            </a:endParaRPr>
          </a:p>
        </p:txBody>
      </p:sp>
      <p:sp>
        <p:nvSpPr>
          <p:cNvPr id="12" name="Tekstvak 11">
            <a:extLst>
              <a:ext uri="{FF2B5EF4-FFF2-40B4-BE49-F238E27FC236}">
                <a16:creationId xmlns:a16="http://schemas.microsoft.com/office/drawing/2014/main" id="{F2746595-228E-60B0-8A2E-9D5E6F3CDE75}"/>
              </a:ext>
            </a:extLst>
          </p:cNvPr>
          <p:cNvSpPr txBox="1"/>
          <p:nvPr/>
        </p:nvSpPr>
        <p:spPr>
          <a:xfrm>
            <a:off x="7256584" y="159706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Sans-Serif"/>
              <a:buChar char="v"/>
            </a:pPr>
            <a:r>
              <a:rPr lang="en-US" sz="2000" b="1" dirty="0">
                <a:solidFill>
                  <a:srgbClr val="0048CE"/>
                </a:solidFill>
                <a:latin typeface="Calibri"/>
                <a:cs typeface="Arial"/>
              </a:rPr>
              <a:t>Columns in this file:</a:t>
            </a:r>
            <a:r>
              <a:rPr lang="nl-NL" sz="2000" dirty="0">
                <a:solidFill>
                  <a:srgbClr val="0048CE"/>
                </a:solidFill>
                <a:latin typeface="Calibri"/>
                <a:cs typeface="Arial"/>
              </a:rPr>
              <a:t>​</a:t>
            </a:r>
            <a:endParaRPr lang="nl-NL" sz="2000">
              <a:solidFill>
                <a:srgbClr val="0048CE"/>
              </a:solidFill>
              <a:latin typeface="Calibri"/>
              <a:ea typeface="Calibri"/>
              <a:cs typeface="Arial"/>
            </a:endParaRPr>
          </a:p>
        </p:txBody>
      </p:sp>
    </p:spTree>
    <p:extLst>
      <p:ext uri="{BB962C8B-B14F-4D97-AF65-F5344CB8AC3E}">
        <p14:creationId xmlns:p14="http://schemas.microsoft.com/office/powerpoint/2010/main" val="383138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5</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Data Processing with Spark </a:t>
            </a:r>
            <a:endParaRPr lang="nl-NL" sz="3200" b="1">
              <a:latin typeface="Calibri"/>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275095"/>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0048CE"/>
                </a:solidFill>
                <a:latin typeface="Calibri"/>
                <a:ea typeface="+mn-lt"/>
                <a:cs typeface="+mn-lt"/>
              </a:rPr>
              <a:t>Spark Setup:</a:t>
            </a:r>
            <a:endParaRPr lang="nl-NL" sz="2000" b="1" spc="-1">
              <a:solidFill>
                <a:srgbClr val="0048CE"/>
              </a:solidFill>
              <a:latin typeface="Calibri"/>
              <a:ea typeface="Calibri"/>
              <a:cs typeface="Calibri"/>
            </a:endParaRPr>
          </a:p>
        </p:txBody>
      </p:sp>
      <p:sp>
        <p:nvSpPr>
          <p:cNvPr id="8" name="Tekstvak 7">
            <a:extLst>
              <a:ext uri="{FF2B5EF4-FFF2-40B4-BE49-F238E27FC236}">
                <a16:creationId xmlns:a16="http://schemas.microsoft.com/office/drawing/2014/main" id="{5F133BFF-9307-A808-9F68-3ED81D3E46B2}"/>
              </a:ext>
            </a:extLst>
          </p:cNvPr>
          <p:cNvSpPr txBox="1"/>
          <p:nvPr/>
        </p:nvSpPr>
        <p:spPr>
          <a:xfrm>
            <a:off x="1300223" y="1695691"/>
            <a:ext cx="60516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Calibri"/>
              </a:rPr>
              <a:t>Configuring Spark with GCP connector to read and write data.</a:t>
            </a:r>
            <a:endParaRPr lang="nl-NL" dirty="0"/>
          </a:p>
        </p:txBody>
      </p:sp>
      <p:pic>
        <p:nvPicPr>
          <p:cNvPr id="9" name="Afbeelding 8" descr="Afbeelding met tekst, schermopname, Lettertype, software&#10;&#10;Automatisch gegenereerde beschrijving">
            <a:extLst>
              <a:ext uri="{FF2B5EF4-FFF2-40B4-BE49-F238E27FC236}">
                <a16:creationId xmlns:a16="http://schemas.microsoft.com/office/drawing/2014/main" id="{F1F20EE5-E02F-FA59-E5D8-DC31294B16E0}"/>
              </a:ext>
            </a:extLst>
          </p:cNvPr>
          <p:cNvPicPr>
            <a:picLocks noChangeAspect="1"/>
          </p:cNvPicPr>
          <p:nvPr/>
        </p:nvPicPr>
        <p:blipFill>
          <a:blip r:embed="rId3"/>
          <a:stretch>
            <a:fillRect/>
          </a:stretch>
        </p:blipFill>
        <p:spPr>
          <a:xfrm>
            <a:off x="887875" y="2345492"/>
            <a:ext cx="10687291" cy="3543733"/>
          </a:xfrm>
          <a:prstGeom prst="rect">
            <a:avLst/>
          </a:prstGeom>
        </p:spPr>
      </p:pic>
    </p:spTree>
    <p:extLst>
      <p:ext uri="{BB962C8B-B14F-4D97-AF65-F5344CB8AC3E}">
        <p14:creationId xmlns:p14="http://schemas.microsoft.com/office/powerpoint/2010/main" val="374962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6</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Data Processing with Spark </a:t>
            </a:r>
            <a:endParaRPr lang="nl-NL" sz="3200" b="1">
              <a:latin typeface="Calibri"/>
              <a:ea typeface="+mj-lt"/>
              <a:cs typeface="+mj-lt"/>
            </a:endParaRPr>
          </a:p>
        </p:txBody>
      </p:sp>
      <p:sp>
        <p:nvSpPr>
          <p:cNvPr id="5" name="Text Placeholder 5">
            <a:extLst>
              <a:ext uri="{FF2B5EF4-FFF2-40B4-BE49-F238E27FC236}">
                <a16:creationId xmlns:a16="http://schemas.microsoft.com/office/drawing/2014/main" id="{427F2B75-C257-EFB6-D717-E0C5529C1FF0}"/>
              </a:ext>
            </a:extLst>
          </p:cNvPr>
          <p:cNvSpPr/>
          <p:nvPr/>
        </p:nvSpPr>
        <p:spPr>
          <a:xfrm>
            <a:off x="1175054" y="1284740"/>
            <a:ext cx="3968369" cy="413959"/>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FFCA23"/>
                </a:solidFill>
                <a:latin typeface="Calibri"/>
                <a:ea typeface="+mn-lt"/>
                <a:cs typeface="+mn-lt"/>
              </a:rPr>
              <a:t>ETL Pipeline: </a:t>
            </a:r>
            <a:endParaRPr lang="nl-NL" sz="2000" b="1" spc="-1">
              <a:solidFill>
                <a:srgbClr val="FFCA23"/>
              </a:solidFill>
              <a:latin typeface="Calibri"/>
              <a:ea typeface="Calibri"/>
              <a:cs typeface="Calibri"/>
            </a:endParaRPr>
          </a:p>
        </p:txBody>
      </p:sp>
      <p:sp>
        <p:nvSpPr>
          <p:cNvPr id="6" name="Tekstvak 5">
            <a:extLst>
              <a:ext uri="{FF2B5EF4-FFF2-40B4-BE49-F238E27FC236}">
                <a16:creationId xmlns:a16="http://schemas.microsoft.com/office/drawing/2014/main" id="{E06CA9FD-CA3D-49B0-DA60-C6A055E0F838}"/>
              </a:ext>
            </a:extLst>
          </p:cNvPr>
          <p:cNvSpPr txBox="1"/>
          <p:nvPr/>
        </p:nvSpPr>
        <p:spPr>
          <a:xfrm>
            <a:off x="1280932" y="1724628"/>
            <a:ext cx="64374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spc="-1" dirty="0">
                <a:latin typeface="Calibri"/>
                <a:ea typeface="+mn-lt"/>
                <a:cs typeface="+mn-lt"/>
              </a:rPr>
              <a:t>1.  Extract: Read data from GCP.​</a:t>
            </a:r>
            <a:endParaRPr lang="nl-NL" dirty="0"/>
          </a:p>
        </p:txBody>
      </p:sp>
      <p:pic>
        <p:nvPicPr>
          <p:cNvPr id="4" name="Afbeelding 3" descr="Afbeelding met tekst, schermopname, Lettertype&#10;&#10;Automatisch gegenereerde beschrijving">
            <a:extLst>
              <a:ext uri="{FF2B5EF4-FFF2-40B4-BE49-F238E27FC236}">
                <a16:creationId xmlns:a16="http://schemas.microsoft.com/office/drawing/2014/main" id="{DB37D4A8-EE87-E8B2-CE9A-538765B4C92C}"/>
              </a:ext>
            </a:extLst>
          </p:cNvPr>
          <p:cNvPicPr>
            <a:picLocks noChangeAspect="1"/>
          </p:cNvPicPr>
          <p:nvPr/>
        </p:nvPicPr>
        <p:blipFill>
          <a:blip r:embed="rId3"/>
          <a:stretch>
            <a:fillRect/>
          </a:stretch>
        </p:blipFill>
        <p:spPr>
          <a:xfrm>
            <a:off x="1173347" y="4522288"/>
            <a:ext cx="4906942" cy="1066800"/>
          </a:xfrm>
          <a:prstGeom prst="rect">
            <a:avLst/>
          </a:prstGeom>
        </p:spPr>
      </p:pic>
      <p:pic>
        <p:nvPicPr>
          <p:cNvPr id="10" name="Afbeelding 9" descr="Afbeelding met tekst, schermopname, Lettertype&#10;&#10;Automatisch gegenereerde beschrijving">
            <a:extLst>
              <a:ext uri="{FF2B5EF4-FFF2-40B4-BE49-F238E27FC236}">
                <a16:creationId xmlns:a16="http://schemas.microsoft.com/office/drawing/2014/main" id="{0CE12EFA-694A-68D3-0791-3432863E8397}"/>
              </a:ext>
            </a:extLst>
          </p:cNvPr>
          <p:cNvPicPr>
            <a:picLocks noChangeAspect="1"/>
          </p:cNvPicPr>
          <p:nvPr/>
        </p:nvPicPr>
        <p:blipFill>
          <a:blip r:embed="rId4"/>
          <a:srcRect l="44" t="-1428" r="6645" b="571"/>
          <a:stretch/>
        </p:blipFill>
        <p:spPr>
          <a:xfrm>
            <a:off x="1173646" y="2094029"/>
            <a:ext cx="4906894" cy="1706283"/>
          </a:xfrm>
          <a:prstGeom prst="rect">
            <a:avLst/>
          </a:prstGeom>
        </p:spPr>
      </p:pic>
      <p:sp>
        <p:nvSpPr>
          <p:cNvPr id="12" name="Tekstvak 11">
            <a:extLst>
              <a:ext uri="{FF2B5EF4-FFF2-40B4-BE49-F238E27FC236}">
                <a16:creationId xmlns:a16="http://schemas.microsoft.com/office/drawing/2014/main" id="{27DD807A-D079-CF00-2F35-045B8A4A8992}"/>
              </a:ext>
            </a:extLst>
          </p:cNvPr>
          <p:cNvSpPr txBox="1"/>
          <p:nvPr/>
        </p:nvSpPr>
        <p:spPr>
          <a:xfrm>
            <a:off x="1280932" y="3943109"/>
            <a:ext cx="5366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2. </a:t>
            </a:r>
            <a:r>
              <a:rPr lang="en-US" b="1" dirty="0">
                <a:latin typeface="Calibri"/>
                <a:cs typeface="Arial"/>
              </a:rPr>
              <a:t>Transform: cleaning the data.​</a:t>
            </a:r>
            <a:r>
              <a:rPr lang="en-US" dirty="0">
                <a:latin typeface="Calibri"/>
                <a:cs typeface="Arial"/>
              </a:rPr>
              <a:t>​</a:t>
            </a:r>
            <a:endParaRPr lang="nl-NL" dirty="0"/>
          </a:p>
        </p:txBody>
      </p:sp>
      <p:sp>
        <p:nvSpPr>
          <p:cNvPr id="13" name="Tekstvak 12">
            <a:extLst>
              <a:ext uri="{FF2B5EF4-FFF2-40B4-BE49-F238E27FC236}">
                <a16:creationId xmlns:a16="http://schemas.microsoft.com/office/drawing/2014/main" id="{18EB5386-A271-614C-0956-E4427C202F8F}"/>
              </a:ext>
            </a:extLst>
          </p:cNvPr>
          <p:cNvSpPr txBox="1"/>
          <p:nvPr/>
        </p:nvSpPr>
        <p:spPr>
          <a:xfrm>
            <a:off x="6537767" y="1724629"/>
            <a:ext cx="44697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rPr>
              <a:t>3. Load: Write transformed data back to GCP.​</a:t>
            </a:r>
            <a:endParaRPr lang="nl-NL"/>
          </a:p>
        </p:txBody>
      </p:sp>
      <p:pic>
        <p:nvPicPr>
          <p:cNvPr id="14" name="Afbeelding 13" descr="Afbeelding met tekst, schermopname, Lettertype&#10;&#10;Automatisch gegenereerde beschrijving">
            <a:extLst>
              <a:ext uri="{FF2B5EF4-FFF2-40B4-BE49-F238E27FC236}">
                <a16:creationId xmlns:a16="http://schemas.microsoft.com/office/drawing/2014/main" id="{4AF1FB45-C202-D745-A25F-788B6BB29316}"/>
              </a:ext>
            </a:extLst>
          </p:cNvPr>
          <p:cNvPicPr>
            <a:picLocks noChangeAspect="1"/>
          </p:cNvPicPr>
          <p:nvPr/>
        </p:nvPicPr>
        <p:blipFill>
          <a:blip r:embed="rId5"/>
          <a:stretch>
            <a:fillRect/>
          </a:stretch>
        </p:blipFill>
        <p:spPr>
          <a:xfrm>
            <a:off x="6232819" y="2442447"/>
            <a:ext cx="5661950" cy="3456669"/>
          </a:xfrm>
          <a:prstGeom prst="rect">
            <a:avLst/>
          </a:prstGeom>
        </p:spPr>
      </p:pic>
    </p:spTree>
    <p:extLst>
      <p:ext uri="{BB962C8B-B14F-4D97-AF65-F5344CB8AC3E}">
        <p14:creationId xmlns:p14="http://schemas.microsoft.com/office/powerpoint/2010/main" val="329477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7</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dirty="0">
                <a:solidFill>
                  <a:srgbClr val="000000"/>
                </a:solidFill>
                <a:latin typeface="Calibri"/>
                <a:ea typeface="+mj-lt"/>
                <a:cs typeface="+mj-lt"/>
              </a:rPr>
              <a:t>Analysis &amp; Insights </a:t>
            </a:r>
            <a:endParaRPr lang="nl-NL" b="1" dirty="0">
              <a:latin typeface="Calibri"/>
              <a:ea typeface="+mj-lt"/>
              <a:cs typeface="+mj-lt"/>
            </a:endParaRPr>
          </a:p>
        </p:txBody>
      </p:sp>
      <p:sp>
        <p:nvSpPr>
          <p:cNvPr id="19" name="Text Placeholder 5">
            <a:extLst>
              <a:ext uri="{FF2B5EF4-FFF2-40B4-BE49-F238E27FC236}">
                <a16:creationId xmlns:a16="http://schemas.microsoft.com/office/drawing/2014/main" id="{8B077D86-3AF9-7FC3-6D4A-BB88CA12E39A}"/>
              </a:ext>
            </a:extLst>
          </p:cNvPr>
          <p:cNvSpPr/>
          <p:nvPr/>
        </p:nvSpPr>
        <p:spPr>
          <a:xfrm>
            <a:off x="1175055" y="1275095"/>
            <a:ext cx="6688418" cy="1405898"/>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0048CE"/>
                </a:solidFill>
                <a:latin typeface="Calibri"/>
                <a:ea typeface="+mn-lt"/>
                <a:cs typeface="+mn-lt"/>
              </a:rPr>
              <a:t>Customer Segmentation:</a:t>
            </a:r>
          </a:p>
          <a:p>
            <a:pPr marL="742950" lvl="1" indent="-285750">
              <a:lnSpc>
                <a:spcPct val="150000"/>
              </a:lnSpc>
              <a:spcBef>
                <a:spcPts val="601"/>
              </a:spcBef>
              <a:buFont typeface="Arial"/>
              <a:buChar char="•"/>
              <a:tabLst>
                <a:tab pos="0" algn="l"/>
              </a:tabLst>
            </a:pPr>
            <a:r>
              <a:rPr lang="en-GB" b="1" spc="-1" dirty="0">
                <a:latin typeface="Calibri"/>
                <a:ea typeface="+mn-lt"/>
                <a:cs typeface="+mn-lt"/>
              </a:rPr>
              <a:t>Segmenting customers based on spending habits and activity</a:t>
            </a:r>
          </a:p>
          <a:p>
            <a:pPr marL="742950" lvl="1" indent="-285750">
              <a:lnSpc>
                <a:spcPct val="150000"/>
              </a:lnSpc>
              <a:spcBef>
                <a:spcPts val="601"/>
              </a:spcBef>
              <a:buFont typeface="Arial"/>
              <a:buChar char="•"/>
              <a:tabLst>
                <a:tab pos="0" algn="l"/>
              </a:tabLst>
            </a:pPr>
            <a:r>
              <a:rPr lang="en-GB" b="1" spc="-1" dirty="0">
                <a:latin typeface="Calibri"/>
                <a:ea typeface="+mn-lt"/>
                <a:cs typeface="+mn-lt"/>
              </a:rPr>
              <a:t>Adding a new column " Spending Category"</a:t>
            </a:r>
            <a:endParaRPr lang="en-GB" dirty="0"/>
          </a:p>
        </p:txBody>
      </p:sp>
      <p:pic>
        <p:nvPicPr>
          <p:cNvPr id="8" name="Afbeelding 7" descr="Afbeelding met tekst, schermopname, Lettertype&#10;&#10;Automatisch gegenereerde beschrijving">
            <a:extLst>
              <a:ext uri="{FF2B5EF4-FFF2-40B4-BE49-F238E27FC236}">
                <a16:creationId xmlns:a16="http://schemas.microsoft.com/office/drawing/2014/main" id="{5F418892-DAC2-916F-8FC9-3C520EED10B2}"/>
              </a:ext>
            </a:extLst>
          </p:cNvPr>
          <p:cNvPicPr>
            <a:picLocks noChangeAspect="1"/>
          </p:cNvPicPr>
          <p:nvPr/>
        </p:nvPicPr>
        <p:blipFill>
          <a:blip r:embed="rId3"/>
          <a:srcRect r="-631" b="20996"/>
          <a:stretch/>
        </p:blipFill>
        <p:spPr>
          <a:xfrm>
            <a:off x="2697347" y="2806419"/>
            <a:ext cx="6800021" cy="1559396"/>
          </a:xfrm>
          <a:prstGeom prst="rect">
            <a:avLst/>
          </a:prstGeom>
        </p:spPr>
      </p:pic>
      <p:pic>
        <p:nvPicPr>
          <p:cNvPr id="9" name="Afbeelding 8" descr="Afbeelding met tekst, schermopname, Lettertype&#10;&#10;Automatisch gegenereerde beschrijving">
            <a:extLst>
              <a:ext uri="{FF2B5EF4-FFF2-40B4-BE49-F238E27FC236}">
                <a16:creationId xmlns:a16="http://schemas.microsoft.com/office/drawing/2014/main" id="{B2AEFC53-A5F9-FA35-9DB3-DE4BD505AA23}"/>
              </a:ext>
            </a:extLst>
          </p:cNvPr>
          <p:cNvPicPr>
            <a:picLocks noChangeAspect="1"/>
          </p:cNvPicPr>
          <p:nvPr/>
        </p:nvPicPr>
        <p:blipFill>
          <a:blip r:embed="rId4"/>
          <a:stretch>
            <a:fillRect/>
          </a:stretch>
        </p:blipFill>
        <p:spPr>
          <a:xfrm>
            <a:off x="2274612" y="4527709"/>
            <a:ext cx="7639289" cy="1374039"/>
          </a:xfrm>
          <a:prstGeom prst="rect">
            <a:avLst/>
          </a:prstGeom>
        </p:spPr>
      </p:pic>
    </p:spTree>
    <p:extLst>
      <p:ext uri="{BB962C8B-B14F-4D97-AF65-F5344CB8AC3E}">
        <p14:creationId xmlns:p14="http://schemas.microsoft.com/office/powerpoint/2010/main" val="382355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8</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a:solidFill>
                  <a:srgbClr val="000000"/>
                </a:solidFill>
                <a:latin typeface="Calibri"/>
                <a:ea typeface="+mj-lt"/>
                <a:cs typeface="+mj-lt"/>
              </a:rPr>
              <a:t>Analysis &amp; Insights </a:t>
            </a:r>
            <a:endParaRPr lang="nl-NL" b="1">
              <a:latin typeface="Calibri"/>
              <a:ea typeface="+mj-lt"/>
              <a:cs typeface="+mj-lt"/>
            </a:endParaRPr>
          </a:p>
        </p:txBody>
      </p:sp>
      <p:sp>
        <p:nvSpPr>
          <p:cNvPr id="6" name="Text Placeholder 5">
            <a:extLst>
              <a:ext uri="{FF2B5EF4-FFF2-40B4-BE49-F238E27FC236}">
                <a16:creationId xmlns:a16="http://schemas.microsoft.com/office/drawing/2014/main" id="{8B077D86-3AF9-7FC3-6D4A-BB88CA12E39A}"/>
              </a:ext>
            </a:extLst>
          </p:cNvPr>
          <p:cNvSpPr/>
          <p:nvPr/>
        </p:nvSpPr>
        <p:spPr>
          <a:xfrm>
            <a:off x="1175055" y="1275095"/>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FFCA23"/>
                </a:solidFill>
                <a:latin typeface="Calibri"/>
                <a:ea typeface="+mn-lt"/>
                <a:cs typeface="+mn-lt"/>
              </a:rPr>
              <a:t>Spending Behaviour Analysis:</a:t>
            </a:r>
            <a:endParaRPr lang="nl-NL" sz="2000" b="1" strike="noStrike" spc="-1" dirty="0">
              <a:solidFill>
                <a:srgbClr val="FFCA23"/>
              </a:solidFill>
              <a:latin typeface="Calibri"/>
              <a:ea typeface="Calibri"/>
              <a:cs typeface="Calibri"/>
            </a:endParaRPr>
          </a:p>
        </p:txBody>
      </p:sp>
      <p:sp>
        <p:nvSpPr>
          <p:cNvPr id="4" name="Tekstvak 3">
            <a:extLst>
              <a:ext uri="{FF2B5EF4-FFF2-40B4-BE49-F238E27FC236}">
                <a16:creationId xmlns:a16="http://schemas.microsoft.com/office/drawing/2014/main" id="{62561264-9751-5954-6E54-7094FF9790C9}"/>
              </a:ext>
            </a:extLst>
          </p:cNvPr>
          <p:cNvSpPr txBox="1"/>
          <p:nvPr/>
        </p:nvSpPr>
        <p:spPr>
          <a:xfrm>
            <a:off x="1483489" y="18403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Calibri"/>
                <a:cs typeface="Calibri"/>
              </a:rPr>
              <a:t>Plotting Average Spend by Membership Type</a:t>
            </a:r>
          </a:p>
        </p:txBody>
      </p:sp>
      <p:pic>
        <p:nvPicPr>
          <p:cNvPr id="5" name="Afbeelding 4" descr="Afbeelding met tekst, schermopname, diagram, Perceel&#10;&#10;Automatisch gegenereerde beschrijving">
            <a:extLst>
              <a:ext uri="{FF2B5EF4-FFF2-40B4-BE49-F238E27FC236}">
                <a16:creationId xmlns:a16="http://schemas.microsoft.com/office/drawing/2014/main" id="{9945816D-BD55-CB43-11B1-89569C159D6B}"/>
              </a:ext>
            </a:extLst>
          </p:cNvPr>
          <p:cNvPicPr>
            <a:picLocks noChangeAspect="1"/>
          </p:cNvPicPr>
          <p:nvPr/>
        </p:nvPicPr>
        <p:blipFill>
          <a:blip r:embed="rId3"/>
          <a:stretch>
            <a:fillRect/>
          </a:stretch>
        </p:blipFill>
        <p:spPr>
          <a:xfrm>
            <a:off x="713943" y="2665776"/>
            <a:ext cx="4660917" cy="3690395"/>
          </a:xfrm>
          <a:prstGeom prst="rect">
            <a:avLst/>
          </a:prstGeom>
        </p:spPr>
      </p:pic>
      <p:sp>
        <p:nvSpPr>
          <p:cNvPr id="10" name="Tekstvak 9">
            <a:extLst>
              <a:ext uri="{FF2B5EF4-FFF2-40B4-BE49-F238E27FC236}">
                <a16:creationId xmlns:a16="http://schemas.microsoft.com/office/drawing/2014/main" id="{D3CE3B2C-BFAE-C723-FE7F-9B1241B8DB1D}"/>
              </a:ext>
            </a:extLst>
          </p:cNvPr>
          <p:cNvSpPr txBox="1"/>
          <p:nvPr/>
        </p:nvSpPr>
        <p:spPr>
          <a:xfrm>
            <a:off x="7753109" y="184037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Calibri"/>
                <a:cs typeface="Calibri"/>
              </a:rPr>
              <a:t>Plotting Average Spend by Discount Applied</a:t>
            </a:r>
          </a:p>
        </p:txBody>
      </p:sp>
      <p:pic>
        <p:nvPicPr>
          <p:cNvPr id="11" name="Afbeelding 10" descr="Afbeelding met tekst, schermopname, diagram, Perceel&#10;&#10;Automatisch gegenereerde beschrijving">
            <a:extLst>
              <a:ext uri="{FF2B5EF4-FFF2-40B4-BE49-F238E27FC236}">
                <a16:creationId xmlns:a16="http://schemas.microsoft.com/office/drawing/2014/main" id="{A12179A9-1461-4368-FC3F-CD1EF43A854C}"/>
              </a:ext>
            </a:extLst>
          </p:cNvPr>
          <p:cNvPicPr>
            <a:picLocks noChangeAspect="1"/>
          </p:cNvPicPr>
          <p:nvPr/>
        </p:nvPicPr>
        <p:blipFill>
          <a:blip r:embed="rId4"/>
          <a:stretch>
            <a:fillRect/>
          </a:stretch>
        </p:blipFill>
        <p:spPr>
          <a:xfrm>
            <a:off x="6789013" y="2608459"/>
            <a:ext cx="4656405" cy="3748269"/>
          </a:xfrm>
          <a:prstGeom prst="rect">
            <a:avLst/>
          </a:prstGeom>
        </p:spPr>
      </p:pic>
    </p:spTree>
    <p:extLst>
      <p:ext uri="{BB962C8B-B14F-4D97-AF65-F5344CB8AC3E}">
        <p14:creationId xmlns:p14="http://schemas.microsoft.com/office/powerpoint/2010/main" val="365738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4E54EE91-DFE0-FC7C-6900-91860E1FBBEE}"/>
              </a:ext>
            </a:extLst>
          </p:cNvPr>
          <p:cNvSpPr>
            <a:spLocks noGrp="1"/>
          </p:cNvSpPr>
          <p:nvPr>
            <p:ph type="sldNum" sz="quarter" idx="12"/>
          </p:nvPr>
        </p:nvSpPr>
        <p:spPr/>
        <p:txBody>
          <a:bodyPr/>
          <a:lstStyle/>
          <a:p>
            <a:fld id="{4CD814C8-F66B-4915-9FEC-D62A1DED085F}" type="slidenum">
              <a:rPr lang="de-DE" smtClean="0"/>
              <a:t>9</a:t>
            </a:fld>
            <a:endParaRPr lang="nl-NL"/>
          </a:p>
        </p:txBody>
      </p:sp>
      <p:sp>
        <p:nvSpPr>
          <p:cNvPr id="3" name="Tijdelijke aanduiding voor voettekst 2">
            <a:extLst>
              <a:ext uri="{FF2B5EF4-FFF2-40B4-BE49-F238E27FC236}">
                <a16:creationId xmlns:a16="http://schemas.microsoft.com/office/drawing/2014/main" id="{23CFF114-E42E-B686-CED9-CA79588917A3}"/>
              </a:ext>
            </a:extLst>
          </p:cNvPr>
          <p:cNvSpPr>
            <a:spLocks noGrp="1"/>
          </p:cNvSpPr>
          <p:nvPr>
            <p:ph type="ftr" sz="quarter" idx="11"/>
          </p:nvPr>
        </p:nvSpPr>
        <p:spPr/>
        <p:txBody>
          <a:bodyPr/>
          <a:lstStyle/>
          <a:p>
            <a:r>
              <a:rPr lang="nl-NL" sz="1600" dirty="0">
                <a:solidFill>
                  <a:schemeClr val="tx1"/>
                </a:solidFill>
              </a:rPr>
              <a:t>SpikeUp.AI 14-09-2024 </a:t>
            </a:r>
            <a:endParaRPr lang="nl-NL" dirty="0"/>
          </a:p>
        </p:txBody>
      </p:sp>
      <p:sp>
        <p:nvSpPr>
          <p:cNvPr id="7" name="PlaceHolder 1">
            <a:extLst>
              <a:ext uri="{FF2B5EF4-FFF2-40B4-BE49-F238E27FC236}">
                <a16:creationId xmlns:a16="http://schemas.microsoft.com/office/drawing/2014/main" id="{CD8A2C08-E2EB-27C5-7D61-62E9C8927CC8}"/>
              </a:ext>
            </a:extLst>
          </p:cNvPr>
          <p:cNvSpPr>
            <a:spLocks noGrp="1"/>
          </p:cNvSpPr>
          <p:nvPr/>
        </p:nvSpPr>
        <p:spPr>
          <a:xfrm>
            <a:off x="469800" y="402480"/>
            <a:ext cx="11251800" cy="594678"/>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3200" b="1" cap="all" spc="199">
                <a:solidFill>
                  <a:srgbClr val="000000"/>
                </a:solidFill>
                <a:latin typeface="Calibri"/>
                <a:ea typeface="+mj-lt"/>
                <a:cs typeface="+mj-lt"/>
              </a:rPr>
              <a:t>Analysis &amp; Insights </a:t>
            </a:r>
            <a:endParaRPr lang="nl-NL" b="1">
              <a:latin typeface="Calibri"/>
              <a:ea typeface="+mj-lt"/>
              <a:cs typeface="+mj-lt"/>
            </a:endParaRPr>
          </a:p>
        </p:txBody>
      </p:sp>
      <p:sp>
        <p:nvSpPr>
          <p:cNvPr id="6" name="Text Placeholder 5">
            <a:extLst>
              <a:ext uri="{FF2B5EF4-FFF2-40B4-BE49-F238E27FC236}">
                <a16:creationId xmlns:a16="http://schemas.microsoft.com/office/drawing/2014/main" id="{8B077D86-3AF9-7FC3-6D4A-BB88CA12E39A}"/>
              </a:ext>
            </a:extLst>
          </p:cNvPr>
          <p:cNvSpPr/>
          <p:nvPr/>
        </p:nvSpPr>
        <p:spPr>
          <a:xfrm>
            <a:off x="1175055" y="1275095"/>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FFCA23"/>
                </a:solidFill>
                <a:latin typeface="Calibri"/>
                <a:ea typeface="+mn-lt"/>
                <a:cs typeface="+mn-lt"/>
              </a:rPr>
              <a:t>Satisfaction Analysis:</a:t>
            </a:r>
            <a:endParaRPr lang="nl-NL" sz="2000" b="1" strike="noStrike" spc="-1" dirty="0">
              <a:solidFill>
                <a:srgbClr val="FFCA23"/>
              </a:solidFill>
              <a:latin typeface="Calibri"/>
              <a:ea typeface="+mn-lt"/>
              <a:cs typeface="+mn-lt"/>
            </a:endParaRPr>
          </a:p>
        </p:txBody>
      </p:sp>
      <p:sp>
        <p:nvSpPr>
          <p:cNvPr id="4" name="Tekstvak 3">
            <a:extLst>
              <a:ext uri="{FF2B5EF4-FFF2-40B4-BE49-F238E27FC236}">
                <a16:creationId xmlns:a16="http://schemas.microsoft.com/office/drawing/2014/main" id="{62561264-9751-5954-6E54-7094FF9790C9}"/>
              </a:ext>
            </a:extLst>
          </p:cNvPr>
          <p:cNvSpPr txBox="1"/>
          <p:nvPr/>
        </p:nvSpPr>
        <p:spPr>
          <a:xfrm>
            <a:off x="1444907" y="1840375"/>
            <a:ext cx="3100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mn-lt"/>
                <a:cs typeface="+mn-lt"/>
              </a:rPr>
              <a:t>Satisfaction Level Distribution</a:t>
            </a:r>
            <a:endParaRPr lang="nl-NL" b="1" dirty="0">
              <a:latin typeface="Calibri"/>
              <a:ea typeface="Calibri"/>
              <a:cs typeface="Calibri"/>
            </a:endParaRPr>
          </a:p>
        </p:txBody>
      </p:sp>
      <p:sp>
        <p:nvSpPr>
          <p:cNvPr id="10" name="Tekstvak 9">
            <a:extLst>
              <a:ext uri="{FF2B5EF4-FFF2-40B4-BE49-F238E27FC236}">
                <a16:creationId xmlns:a16="http://schemas.microsoft.com/office/drawing/2014/main" id="{D3CE3B2C-BFAE-C723-FE7F-9B1241B8DB1D}"/>
              </a:ext>
            </a:extLst>
          </p:cNvPr>
          <p:cNvSpPr txBox="1"/>
          <p:nvPr/>
        </p:nvSpPr>
        <p:spPr>
          <a:xfrm>
            <a:off x="7656653" y="1840375"/>
            <a:ext cx="34280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mn-lt"/>
                <a:cs typeface="+mn-lt"/>
              </a:rPr>
              <a:t>Average Days Since Last Purchase by Satisfaction Level</a:t>
            </a:r>
            <a:endParaRPr lang="en-US" b="1" dirty="0">
              <a:latin typeface="Calibri"/>
              <a:ea typeface="Calibri"/>
              <a:cs typeface="Calibri"/>
            </a:endParaRPr>
          </a:p>
        </p:txBody>
      </p:sp>
      <p:pic>
        <p:nvPicPr>
          <p:cNvPr id="8" name="Afbeelding 7" descr="Afbeelding met tekst, schermopname, diagram, Perceel&#10;&#10;Automatisch gegenereerde beschrijving">
            <a:extLst>
              <a:ext uri="{FF2B5EF4-FFF2-40B4-BE49-F238E27FC236}">
                <a16:creationId xmlns:a16="http://schemas.microsoft.com/office/drawing/2014/main" id="{AD471A8F-0E0B-C659-6523-3DB6008FFFF1}"/>
              </a:ext>
            </a:extLst>
          </p:cNvPr>
          <p:cNvPicPr>
            <a:picLocks noChangeAspect="1"/>
          </p:cNvPicPr>
          <p:nvPr/>
        </p:nvPicPr>
        <p:blipFill>
          <a:blip r:embed="rId3"/>
          <a:stretch>
            <a:fillRect/>
          </a:stretch>
        </p:blipFill>
        <p:spPr>
          <a:xfrm>
            <a:off x="703585" y="2511632"/>
            <a:ext cx="4675696" cy="3796496"/>
          </a:xfrm>
          <a:prstGeom prst="rect">
            <a:avLst/>
          </a:prstGeom>
        </p:spPr>
      </p:pic>
      <p:sp>
        <p:nvSpPr>
          <p:cNvPr id="9" name="Text Placeholder 5">
            <a:extLst>
              <a:ext uri="{FF2B5EF4-FFF2-40B4-BE49-F238E27FC236}">
                <a16:creationId xmlns:a16="http://schemas.microsoft.com/office/drawing/2014/main" id="{0D5F1C84-253B-4537-F804-3727E2A74442}"/>
              </a:ext>
            </a:extLst>
          </p:cNvPr>
          <p:cNvSpPr/>
          <p:nvPr/>
        </p:nvSpPr>
        <p:spPr>
          <a:xfrm>
            <a:off x="7251763" y="1275094"/>
            <a:ext cx="3746520" cy="41395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601"/>
              </a:spcBef>
              <a:buFont typeface="Wingdings"/>
              <a:buChar char="v"/>
              <a:tabLst>
                <a:tab pos="0" algn="l"/>
              </a:tabLst>
            </a:pPr>
            <a:r>
              <a:rPr lang="en-GB" sz="2000" b="1" spc="-1" dirty="0">
                <a:solidFill>
                  <a:srgbClr val="0048CE"/>
                </a:solidFill>
                <a:latin typeface="Calibri"/>
                <a:ea typeface="+mn-lt"/>
                <a:cs typeface="+mn-lt"/>
              </a:rPr>
              <a:t>Churn Prediction Indicators:</a:t>
            </a:r>
            <a:endParaRPr lang="nl-NL" sz="2000" b="1" strike="noStrike" spc="-1">
              <a:solidFill>
                <a:srgbClr val="0048CE"/>
              </a:solidFill>
              <a:latin typeface="Calibri"/>
              <a:ea typeface="+mn-lt"/>
              <a:cs typeface="+mn-lt"/>
            </a:endParaRPr>
          </a:p>
        </p:txBody>
      </p:sp>
      <p:pic>
        <p:nvPicPr>
          <p:cNvPr id="12" name="Afbeelding 11" descr="Afbeelding met tekst, diagram, schermopname, lijn&#10;&#10;Automatisch gegenereerde beschrijving">
            <a:extLst>
              <a:ext uri="{FF2B5EF4-FFF2-40B4-BE49-F238E27FC236}">
                <a16:creationId xmlns:a16="http://schemas.microsoft.com/office/drawing/2014/main" id="{5F1EFE10-D5E9-2759-DFDA-FC85D2362854}"/>
              </a:ext>
            </a:extLst>
          </p:cNvPr>
          <p:cNvPicPr>
            <a:picLocks noChangeAspect="1"/>
          </p:cNvPicPr>
          <p:nvPr/>
        </p:nvPicPr>
        <p:blipFill>
          <a:blip r:embed="rId4"/>
          <a:stretch>
            <a:fillRect/>
          </a:stretch>
        </p:blipFill>
        <p:spPr>
          <a:xfrm>
            <a:off x="6791865" y="2524060"/>
            <a:ext cx="4671474" cy="3796497"/>
          </a:xfrm>
          <a:prstGeom prst="rect">
            <a:avLst/>
          </a:prstGeom>
        </p:spPr>
      </p:pic>
    </p:spTree>
    <p:extLst>
      <p:ext uri="{BB962C8B-B14F-4D97-AF65-F5344CB8AC3E}">
        <p14:creationId xmlns:p14="http://schemas.microsoft.com/office/powerpoint/2010/main" val="2502455244"/>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Kantoor">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Breedbeeld</PresentationFormat>
  <Paragraphs>0</Paragraphs>
  <Slides>17</Slides>
  <Notes>13</Notes>
  <HiddenSlides>0</HiddenSlides>
  <MMClips>0</MMClips>
  <ScaleCrop>false</ScaleCrop>
  <HeadingPairs>
    <vt:vector size="4" baseType="variant">
      <vt:variant>
        <vt:lpstr>Thema</vt:lpstr>
      </vt:variant>
      <vt:variant>
        <vt:i4>1</vt:i4>
      </vt:variant>
      <vt:variant>
        <vt:lpstr>Diatitels</vt:lpstr>
      </vt:variant>
      <vt:variant>
        <vt:i4>17</vt:i4>
      </vt:variant>
    </vt:vector>
  </HeadingPairs>
  <TitlesOfParts>
    <vt:vector size="18" baseType="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1227</cp:revision>
  <dcterms:created xsi:type="dcterms:W3CDTF">2024-09-07T18:40:31Z</dcterms:created>
  <dcterms:modified xsi:type="dcterms:W3CDTF">2024-09-13T11:02:00Z</dcterms:modified>
</cp:coreProperties>
</file>