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5143500" type="screen16x9"/>
  <p:notesSz cx="6858000" cy="9144000"/>
  <p:embeddedFontLst>
    <p:embeddedFont>
      <p:font typeface="Lato" panose="020F0502020204030203" pitchFamily="34" charset="0"/>
      <p:regular r:id="rId55"/>
      <p:bold r:id="rId56"/>
      <p:italic r:id="rId57"/>
      <p:boldItalic r:id="rId58"/>
    </p:embeddedFont>
    <p:embeddedFont>
      <p:font typeface="Raleway"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0B045D-7694-40B9-80BD-0BCFE8F0AEC9}">
  <a:tblStyle styleId="{DD0B045D-7694-40B9-80BD-0BCFE8F0AEC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d8928ac7d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d8928ac7d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73e5794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73e5794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d73e5794a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d73e5794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d73e5794a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d73e5794a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d73e5794a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d73e5794a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d73e5794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d73e5794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d73e5794a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d73e5794a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73e5794a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73e5794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d73e5794a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d73e5794a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d73e5794a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d73e5794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bca4523b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bca4523b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73e5794a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d73e5794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d73e5794a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d73e5794a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d73e5794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d73e5794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d73e5794a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d73e5794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d73e5794a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d73e5794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d73e5794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d73e5794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d73e5794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d73e5794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d73e5794a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d73e5794a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d73e5794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d73e5794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d73e5794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d73e5794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d73e5794a2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d73e5794a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d73e5794a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d73e5794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da37ac7c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da37ac7c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da37ac7cc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da37ac7cc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d7591910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d7591910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d75919106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d7591910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d75919106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d75919106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d75919106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d75919106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d75919106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d75919106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d75919106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d75919106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d73e5794a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d73e5794a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d75919106a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d75919106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d75919106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d75919106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d75919106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d7591910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d75919106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d75919106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d75919106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d7591910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d75919106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d75919106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d73e5794a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d73e5794a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d73e5794a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d73e5794a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d73e5794a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d73e5794a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d73e5794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d73e5794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d73e5794a2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d73e5794a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d75919106a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d75919106a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da37ac7cc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da37ac7c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d73e5794a2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d73e5794a2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d98b2405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d98b2405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d73e5794a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d73e5794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8928ac7d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d8928ac7d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8928ac7d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d8928ac7d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d8928ac7d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d8928ac7d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Saliency Detection using Dynamic Mode Decomposition and its variants</a:t>
            </a:r>
            <a:endParaRPr/>
          </a:p>
        </p:txBody>
      </p:sp>
      <p:sp>
        <p:nvSpPr>
          <p:cNvPr id="3" name="Subtitle 2">
            <a:extLst>
              <a:ext uri="{FF2B5EF4-FFF2-40B4-BE49-F238E27FC236}">
                <a16:creationId xmlns:a16="http://schemas.microsoft.com/office/drawing/2014/main" id="{46329E19-F491-E5B8-C916-DA7DF38280B2}"/>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THE NEED FOR DMD ?</a:t>
            </a:r>
            <a:endParaRPr/>
          </a:p>
        </p:txBody>
      </p:sp>
      <p:sp>
        <p:nvSpPr>
          <p:cNvPr id="204" name="Google Shape;204;p24"/>
          <p:cNvSpPr/>
          <p:nvPr/>
        </p:nvSpPr>
        <p:spPr>
          <a:xfrm>
            <a:off x="4702300" y="1073950"/>
            <a:ext cx="4151700" cy="11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Conventional methods:</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Extracts either </a:t>
            </a:r>
            <a:r>
              <a:rPr lang="en" sz="1500" b="1">
                <a:latin typeface="Times New Roman"/>
                <a:ea typeface="Times New Roman"/>
                <a:cs typeface="Times New Roman"/>
                <a:sym typeface="Times New Roman"/>
              </a:rPr>
              <a:t>spatial coherent structure</a:t>
            </a:r>
            <a:r>
              <a:rPr lang="en" sz="1500">
                <a:latin typeface="Times New Roman"/>
                <a:ea typeface="Times New Roman"/>
                <a:cs typeface="Times New Roman"/>
                <a:sym typeface="Times New Roman"/>
              </a:rPr>
              <a:t> or </a:t>
            </a:r>
            <a:r>
              <a:rPr lang="en" sz="1500" b="1">
                <a:latin typeface="Times New Roman"/>
                <a:ea typeface="Times New Roman"/>
                <a:cs typeface="Times New Roman"/>
                <a:sym typeface="Times New Roman"/>
              </a:rPr>
              <a:t>temporal structure</a:t>
            </a:r>
            <a:r>
              <a:rPr lang="en" sz="1500">
                <a:latin typeface="Times New Roman"/>
                <a:ea typeface="Times New Roman"/>
                <a:cs typeface="Times New Roman"/>
                <a:sym typeface="Times New Roman"/>
              </a:rPr>
              <a:t> of the image</a:t>
            </a:r>
            <a:endParaRPr sz="1500">
              <a:latin typeface="Times New Roman"/>
              <a:ea typeface="Times New Roman"/>
              <a:cs typeface="Times New Roman"/>
              <a:sym typeface="Times New Roman"/>
            </a:endParaRPr>
          </a:p>
        </p:txBody>
      </p:sp>
      <p:sp>
        <p:nvSpPr>
          <p:cNvPr id="205" name="Google Shape;205;p24"/>
          <p:cNvSpPr/>
          <p:nvPr/>
        </p:nvSpPr>
        <p:spPr>
          <a:xfrm>
            <a:off x="4702300" y="2676225"/>
            <a:ext cx="4151700" cy="11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DMD:</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Extracts both  </a:t>
            </a:r>
            <a:r>
              <a:rPr lang="en" sz="1500" b="1">
                <a:latin typeface="Times New Roman"/>
                <a:ea typeface="Times New Roman"/>
                <a:cs typeface="Times New Roman"/>
                <a:sym typeface="Times New Roman"/>
              </a:rPr>
              <a:t>spatial coherent structure</a:t>
            </a:r>
            <a:r>
              <a:rPr lang="en" sz="1500">
                <a:latin typeface="Times New Roman"/>
                <a:ea typeface="Times New Roman"/>
                <a:cs typeface="Times New Roman"/>
                <a:sym typeface="Times New Roman"/>
              </a:rPr>
              <a:t> or </a:t>
            </a:r>
            <a:r>
              <a:rPr lang="en" sz="1500" b="1">
                <a:latin typeface="Times New Roman"/>
                <a:ea typeface="Times New Roman"/>
                <a:cs typeface="Times New Roman"/>
                <a:sym typeface="Times New Roman"/>
              </a:rPr>
              <a:t>temporal structure</a:t>
            </a:r>
            <a:r>
              <a:rPr lang="en" sz="1500">
                <a:latin typeface="Times New Roman"/>
                <a:ea typeface="Times New Roman"/>
                <a:cs typeface="Times New Roman"/>
                <a:sym typeface="Times New Roman"/>
              </a:rPr>
              <a:t> of the image</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Variants of Dynamic Mode Decomposition</a:t>
            </a:r>
            <a:endParaRPr>
              <a:latin typeface="Times New Roman"/>
              <a:ea typeface="Times New Roman"/>
              <a:cs typeface="Times New Roman"/>
              <a:sym typeface="Times New Roman"/>
            </a:endParaRPr>
          </a:p>
        </p:txBody>
      </p:sp>
      <p:sp>
        <p:nvSpPr>
          <p:cNvPr id="211" name="Google Shape;211;p25"/>
          <p:cNvSpPr txBox="1">
            <a:spLocks noGrp="1"/>
          </p:cNvSpPr>
          <p:nvPr>
            <p:ph type="subTitle" idx="1"/>
          </p:nvPr>
        </p:nvSpPr>
        <p:spPr>
          <a:xfrm>
            <a:off x="729625" y="3172900"/>
            <a:ext cx="2270400" cy="1438500"/>
          </a:xfrm>
          <a:prstGeom prst="rect">
            <a:avLst/>
          </a:prstGeom>
        </p:spPr>
        <p:txBody>
          <a:bodyPr spcFirstLastPara="1" wrap="square" lIns="91425" tIns="91425" rIns="91425" bIns="91425" anchor="t" anchorCtr="0">
            <a:noAutofit/>
          </a:bodyPr>
          <a:lstStyle/>
          <a:p>
            <a:pPr marL="457200" lvl="0" indent="-342900" algn="l" rtl="0">
              <a:lnSpc>
                <a:spcPct val="8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Standard DMD</a:t>
            </a:r>
            <a:endParaRPr sz="180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8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rSVD-DMD</a:t>
            </a:r>
            <a:endParaRPr sz="1800">
              <a:latin typeface="Times New Roman"/>
              <a:ea typeface="Times New Roman"/>
              <a:cs typeface="Times New Roman"/>
              <a:sym typeface="Times New Roman"/>
            </a:endParaRPr>
          </a:p>
          <a:p>
            <a:pPr marL="0" lvl="0" indent="0" algn="l" rtl="0">
              <a:lnSpc>
                <a:spcPct val="80000"/>
              </a:lnSpc>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Standard DMD</a:t>
            </a:r>
            <a:endParaRPr>
              <a:latin typeface="Times New Roman"/>
              <a:ea typeface="Times New Roman"/>
              <a:cs typeface="Times New Roman"/>
              <a:sym typeface="Times New Roman"/>
            </a:endParaRPr>
          </a:p>
        </p:txBody>
      </p:sp>
      <p:sp>
        <p:nvSpPr>
          <p:cNvPr id="217" name="Google Shape;217;p26"/>
          <p:cNvSpPr txBox="1"/>
          <p:nvPr/>
        </p:nvSpPr>
        <p:spPr>
          <a:xfrm>
            <a:off x="4680736" y="261950"/>
            <a:ext cx="4352400" cy="6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STANDARD </a:t>
            </a:r>
            <a:r>
              <a:rPr lang="en" sz="1450" b="1">
                <a:solidFill>
                  <a:srgbClr val="212121"/>
                </a:solidFill>
              </a:rPr>
              <a:t>DMD</a:t>
            </a:r>
            <a:endParaRPr sz="1450" b="1">
              <a:solidFill>
                <a:srgbClr val="212121"/>
              </a:solidFill>
            </a:endParaRPr>
          </a:p>
          <a:p>
            <a:pPr marL="0" lvl="0" indent="0" algn="l" rtl="0">
              <a:spcBef>
                <a:spcPts val="0"/>
              </a:spcBef>
              <a:spcAft>
                <a:spcPts val="0"/>
              </a:spcAft>
              <a:buNone/>
            </a:pPr>
            <a:endParaRPr>
              <a:latin typeface="Lato"/>
              <a:ea typeface="Lato"/>
              <a:cs typeface="Lato"/>
              <a:sym typeface="Lato"/>
            </a:endParaRPr>
          </a:p>
        </p:txBody>
      </p:sp>
      <p:sp>
        <p:nvSpPr>
          <p:cNvPr id="218" name="Google Shape;218;p26"/>
          <p:cNvSpPr txBox="1"/>
          <p:nvPr/>
        </p:nvSpPr>
        <p:spPr>
          <a:xfrm>
            <a:off x="4726065" y="613000"/>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Snapshot Sequence,</a:t>
            </a:r>
            <a:endParaRPr sz="1050">
              <a:solidFill>
                <a:srgbClr val="212121"/>
              </a:solidFill>
            </a:endParaRPr>
          </a:p>
        </p:txBody>
      </p:sp>
      <p:pic>
        <p:nvPicPr>
          <p:cNvPr id="219" name="Google Shape;219;p26"/>
          <p:cNvPicPr preferRelativeResize="0"/>
          <p:nvPr/>
        </p:nvPicPr>
        <p:blipFill>
          <a:blip r:embed="rId3">
            <a:alphaModFix/>
          </a:blip>
          <a:stretch>
            <a:fillRect/>
          </a:stretch>
        </p:blipFill>
        <p:spPr>
          <a:xfrm>
            <a:off x="4861149" y="1139150"/>
            <a:ext cx="1432575" cy="204788"/>
          </a:xfrm>
          <a:prstGeom prst="rect">
            <a:avLst/>
          </a:prstGeom>
          <a:noFill/>
          <a:ln>
            <a:noFill/>
          </a:ln>
        </p:spPr>
      </p:pic>
      <p:pic>
        <p:nvPicPr>
          <p:cNvPr id="220" name="Google Shape;220;p26"/>
          <p:cNvPicPr preferRelativeResize="0"/>
          <p:nvPr/>
        </p:nvPicPr>
        <p:blipFill>
          <a:blip r:embed="rId4">
            <a:alphaModFix/>
          </a:blip>
          <a:stretch>
            <a:fillRect/>
          </a:stretch>
        </p:blipFill>
        <p:spPr>
          <a:xfrm>
            <a:off x="4845715" y="1419650"/>
            <a:ext cx="1710274" cy="204788"/>
          </a:xfrm>
          <a:prstGeom prst="rect">
            <a:avLst/>
          </a:prstGeom>
          <a:noFill/>
          <a:ln>
            <a:noFill/>
          </a:ln>
        </p:spPr>
      </p:pic>
      <p:pic>
        <p:nvPicPr>
          <p:cNvPr id="221" name="Google Shape;221;p26"/>
          <p:cNvPicPr preferRelativeResize="0"/>
          <p:nvPr/>
        </p:nvPicPr>
        <p:blipFill>
          <a:blip r:embed="rId5">
            <a:alphaModFix/>
          </a:blip>
          <a:stretch>
            <a:fillRect/>
          </a:stretch>
        </p:blipFill>
        <p:spPr>
          <a:xfrm>
            <a:off x="4845715" y="1784850"/>
            <a:ext cx="1586852" cy="204788"/>
          </a:xfrm>
          <a:prstGeom prst="rect">
            <a:avLst/>
          </a:prstGeom>
          <a:noFill/>
          <a:ln>
            <a:noFill/>
          </a:ln>
        </p:spPr>
      </p:pic>
      <p:pic>
        <p:nvPicPr>
          <p:cNvPr id="222" name="Google Shape;222;p26"/>
          <p:cNvPicPr preferRelativeResize="0"/>
          <p:nvPr/>
        </p:nvPicPr>
        <p:blipFill>
          <a:blip r:embed="rId6">
            <a:alphaModFix/>
          </a:blip>
          <a:stretch>
            <a:fillRect/>
          </a:stretch>
        </p:blipFill>
        <p:spPr>
          <a:xfrm>
            <a:off x="4816711" y="2515238"/>
            <a:ext cx="1877775" cy="204788"/>
          </a:xfrm>
          <a:prstGeom prst="rect">
            <a:avLst/>
          </a:prstGeom>
          <a:noFill/>
          <a:ln>
            <a:noFill/>
          </a:ln>
        </p:spPr>
      </p:pic>
      <p:pic>
        <p:nvPicPr>
          <p:cNvPr id="223" name="Google Shape;223;p26"/>
          <p:cNvPicPr preferRelativeResize="0"/>
          <p:nvPr/>
        </p:nvPicPr>
        <p:blipFill>
          <a:blip r:embed="rId7">
            <a:alphaModFix/>
          </a:blip>
          <a:stretch>
            <a:fillRect/>
          </a:stretch>
        </p:blipFill>
        <p:spPr>
          <a:xfrm>
            <a:off x="4998107" y="2099175"/>
            <a:ext cx="511319" cy="176213"/>
          </a:xfrm>
          <a:prstGeom prst="rect">
            <a:avLst/>
          </a:prstGeom>
          <a:noFill/>
          <a:ln>
            <a:noFill/>
          </a:ln>
        </p:spPr>
      </p:pic>
      <p:pic>
        <p:nvPicPr>
          <p:cNvPr id="224" name="Google Shape;224;p26"/>
          <p:cNvPicPr preferRelativeResize="0"/>
          <p:nvPr/>
        </p:nvPicPr>
        <p:blipFill>
          <a:blip r:embed="rId8">
            <a:alphaModFix/>
          </a:blip>
          <a:stretch>
            <a:fillRect/>
          </a:stretch>
        </p:blipFill>
        <p:spPr>
          <a:xfrm>
            <a:off x="4885387" y="3030613"/>
            <a:ext cx="1384088" cy="319088"/>
          </a:xfrm>
          <a:prstGeom prst="rect">
            <a:avLst/>
          </a:prstGeom>
          <a:noFill/>
          <a:ln>
            <a:noFill/>
          </a:ln>
        </p:spPr>
      </p:pic>
      <p:sp>
        <p:nvSpPr>
          <p:cNvPr id="225" name="Google Shape;225;p26"/>
          <p:cNvSpPr txBox="1"/>
          <p:nvPr/>
        </p:nvSpPr>
        <p:spPr>
          <a:xfrm>
            <a:off x="4816723" y="3406925"/>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In closed form the linear operator,</a:t>
            </a:r>
            <a:endParaRPr sz="1050">
              <a:solidFill>
                <a:srgbClr val="212121"/>
              </a:solidFill>
            </a:endParaRPr>
          </a:p>
        </p:txBody>
      </p:sp>
      <p:pic>
        <p:nvPicPr>
          <p:cNvPr id="226" name="Google Shape;226;p26"/>
          <p:cNvPicPr preferRelativeResize="0"/>
          <p:nvPr/>
        </p:nvPicPr>
        <p:blipFill>
          <a:blip r:embed="rId9">
            <a:alphaModFix/>
          </a:blip>
          <a:stretch>
            <a:fillRect/>
          </a:stretch>
        </p:blipFill>
        <p:spPr>
          <a:xfrm>
            <a:off x="4897650" y="3779075"/>
            <a:ext cx="515727" cy="242888"/>
          </a:xfrm>
          <a:prstGeom prst="rect">
            <a:avLst/>
          </a:prstGeom>
          <a:noFill/>
          <a:ln>
            <a:noFill/>
          </a:ln>
        </p:spPr>
      </p:pic>
      <p:pic>
        <p:nvPicPr>
          <p:cNvPr id="227" name="Google Shape;227;p26"/>
          <p:cNvPicPr preferRelativeResize="0"/>
          <p:nvPr/>
        </p:nvPicPr>
        <p:blipFill>
          <a:blip r:embed="rId10">
            <a:alphaModFix/>
          </a:blip>
          <a:stretch>
            <a:fillRect/>
          </a:stretch>
        </p:blipFill>
        <p:spPr>
          <a:xfrm>
            <a:off x="6370856" y="4480100"/>
            <a:ext cx="1573628" cy="228600"/>
          </a:xfrm>
          <a:prstGeom prst="rect">
            <a:avLst/>
          </a:prstGeom>
          <a:noFill/>
          <a:ln>
            <a:noFill/>
          </a:ln>
        </p:spPr>
      </p:pic>
      <p:pic>
        <p:nvPicPr>
          <p:cNvPr id="228" name="Google Shape;228;p26"/>
          <p:cNvPicPr preferRelativeResize="0"/>
          <p:nvPr/>
        </p:nvPicPr>
        <p:blipFill>
          <a:blip r:embed="rId11">
            <a:alphaModFix/>
          </a:blip>
          <a:stretch>
            <a:fillRect/>
          </a:stretch>
        </p:blipFill>
        <p:spPr>
          <a:xfrm>
            <a:off x="5378553" y="4112350"/>
            <a:ext cx="1652971" cy="219075"/>
          </a:xfrm>
          <a:prstGeom prst="rect">
            <a:avLst/>
          </a:prstGeom>
          <a:noFill/>
          <a:ln>
            <a:noFill/>
          </a:ln>
        </p:spPr>
      </p:pic>
      <p:sp>
        <p:nvSpPr>
          <p:cNvPr id="229" name="Google Shape;229;p26"/>
          <p:cNvSpPr txBox="1"/>
          <p:nvPr/>
        </p:nvSpPr>
        <p:spPr>
          <a:xfrm>
            <a:off x="4620275" y="4422950"/>
            <a:ext cx="2776500" cy="127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0"/>
              </a:spcAft>
              <a:buNone/>
            </a:pPr>
            <a:endParaRPr sz="1050">
              <a:solidFill>
                <a:srgbClr val="212121"/>
              </a:solidFill>
            </a:endParaRPr>
          </a:p>
          <a:p>
            <a:pPr marL="0" lvl="0" indent="0" algn="l" rtl="0">
              <a:lnSpc>
                <a:spcPct val="150000"/>
              </a:lnSpc>
              <a:spcBef>
                <a:spcPts val="700"/>
              </a:spcBef>
              <a:spcAft>
                <a:spcPts val="700"/>
              </a:spcAft>
              <a:buNone/>
            </a:pPr>
            <a:r>
              <a:rPr lang="en" sz="1050">
                <a:solidFill>
                  <a:srgbClr val="212121"/>
                </a:solidFill>
              </a:rPr>
              <a:t>The dominant eigenvectors of</a:t>
            </a:r>
            <a:endParaRPr sz="1050">
              <a:solidFill>
                <a:srgbClr val="212121"/>
              </a:solidFill>
            </a:endParaRPr>
          </a:p>
        </p:txBody>
      </p:sp>
      <p:sp>
        <p:nvSpPr>
          <p:cNvPr id="230" name="Google Shape;230;p26"/>
          <p:cNvSpPr txBox="1"/>
          <p:nvPr/>
        </p:nvSpPr>
        <p:spPr>
          <a:xfrm>
            <a:off x="4816723" y="4047913"/>
            <a:ext cx="27765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where,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Eigenvalue spectrum of DMD</a:t>
            </a:r>
            <a:endParaRPr/>
          </a:p>
        </p:txBody>
      </p:sp>
      <p:pic>
        <p:nvPicPr>
          <p:cNvPr id="236" name="Google Shape;236;p27"/>
          <p:cNvPicPr preferRelativeResize="0"/>
          <p:nvPr/>
        </p:nvPicPr>
        <p:blipFill>
          <a:blip r:embed="rId3">
            <a:alphaModFix/>
          </a:blip>
          <a:stretch>
            <a:fillRect/>
          </a:stretch>
        </p:blipFill>
        <p:spPr>
          <a:xfrm>
            <a:off x="4639350" y="717250"/>
            <a:ext cx="4245575" cy="424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Randomized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SVD </a:t>
            </a:r>
            <a:endParaRPr>
              <a:latin typeface="Times New Roman"/>
              <a:ea typeface="Times New Roman"/>
              <a:cs typeface="Times New Roman"/>
              <a:sym typeface="Times New Roman"/>
            </a:endParaRPr>
          </a:p>
        </p:txBody>
      </p:sp>
      <p:sp>
        <p:nvSpPr>
          <p:cNvPr id="242" name="Google Shape;242;p28"/>
          <p:cNvSpPr txBox="1">
            <a:spLocks noGrp="1"/>
          </p:cNvSpPr>
          <p:nvPr>
            <p:ph type="body" idx="2"/>
          </p:nvPr>
        </p:nvSpPr>
        <p:spPr>
          <a:xfrm>
            <a:off x="418575" y="2725200"/>
            <a:ext cx="3374400" cy="121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Why do we need to randomize ?</a:t>
            </a:r>
            <a:endParaRPr sz="1800" b="1">
              <a:latin typeface="Times New Roman"/>
              <a:ea typeface="Times New Roman"/>
              <a:cs typeface="Times New Roman"/>
              <a:sym typeface="Times New Roman"/>
            </a:endParaRPr>
          </a:p>
          <a:p>
            <a:pPr marL="0" lvl="0" indent="0" algn="l" rtl="0">
              <a:spcBef>
                <a:spcPts val="1200"/>
              </a:spcBef>
              <a:spcAft>
                <a:spcPts val="1200"/>
              </a:spcAft>
              <a:buNone/>
            </a:pPr>
            <a:r>
              <a:rPr lang="en" sz="1500">
                <a:latin typeface="Times New Roman"/>
                <a:ea typeface="Times New Roman"/>
                <a:cs typeface="Times New Roman"/>
                <a:sym typeface="Times New Roman"/>
              </a:rPr>
              <a:t>To obtain faster and more efficient </a:t>
            </a:r>
            <a:r>
              <a:rPr lang="en" sz="1500" b="1">
                <a:latin typeface="Times New Roman"/>
                <a:ea typeface="Times New Roman"/>
                <a:cs typeface="Times New Roman"/>
                <a:sym typeface="Times New Roman"/>
              </a:rPr>
              <a:t>low rank</a:t>
            </a:r>
            <a:r>
              <a:rPr lang="en" sz="1500">
                <a:latin typeface="Times New Roman"/>
                <a:ea typeface="Times New Roman"/>
                <a:cs typeface="Times New Roman"/>
                <a:sym typeface="Times New Roman"/>
              </a:rPr>
              <a:t> approximations</a:t>
            </a:r>
            <a:endParaRPr sz="1500">
              <a:latin typeface="Times New Roman"/>
              <a:ea typeface="Times New Roman"/>
              <a:cs typeface="Times New Roman"/>
              <a:sym typeface="Times New Roman"/>
            </a:endParaRPr>
          </a:p>
        </p:txBody>
      </p:sp>
      <p:pic>
        <p:nvPicPr>
          <p:cNvPr id="243" name="Google Shape;243;p28"/>
          <p:cNvPicPr preferRelativeResize="0"/>
          <p:nvPr/>
        </p:nvPicPr>
        <p:blipFill>
          <a:blip r:embed="rId3">
            <a:alphaModFix/>
          </a:blip>
          <a:stretch>
            <a:fillRect/>
          </a:stretch>
        </p:blipFill>
        <p:spPr>
          <a:xfrm>
            <a:off x="4572000" y="361625"/>
            <a:ext cx="4572000" cy="1529861"/>
          </a:xfrm>
          <a:prstGeom prst="rect">
            <a:avLst/>
          </a:prstGeom>
          <a:noFill/>
          <a:ln>
            <a:noFill/>
          </a:ln>
        </p:spPr>
      </p:pic>
      <p:pic>
        <p:nvPicPr>
          <p:cNvPr id="244" name="Google Shape;244;p28"/>
          <p:cNvPicPr preferRelativeResize="0"/>
          <p:nvPr/>
        </p:nvPicPr>
        <p:blipFill>
          <a:blip r:embed="rId4">
            <a:alphaModFix/>
          </a:blip>
          <a:stretch>
            <a:fillRect/>
          </a:stretch>
        </p:blipFill>
        <p:spPr>
          <a:xfrm>
            <a:off x="4572000" y="2384390"/>
            <a:ext cx="4572000" cy="25632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idx="4294967295"/>
          </p:nvPr>
        </p:nvSpPr>
        <p:spPr>
          <a:xfrm>
            <a:off x="48975" y="118525"/>
            <a:ext cx="6446400" cy="65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Randomized SVD - DMD</a:t>
            </a:r>
            <a:endParaRPr/>
          </a:p>
        </p:txBody>
      </p:sp>
      <p:sp>
        <p:nvSpPr>
          <p:cNvPr id="250" name="Google Shape;250;p29"/>
          <p:cNvSpPr txBox="1"/>
          <p:nvPr/>
        </p:nvSpPr>
        <p:spPr>
          <a:xfrm>
            <a:off x="214975" y="876300"/>
            <a:ext cx="3000000" cy="356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1) Compute SVD of matrix </a:t>
            </a:r>
            <a:endParaRPr sz="1050">
              <a:solidFill>
                <a:srgbClr val="212121"/>
              </a:solidFill>
            </a:endParaRPr>
          </a:p>
        </p:txBody>
      </p:sp>
      <p:pic>
        <p:nvPicPr>
          <p:cNvPr id="251" name="Google Shape;251;p29"/>
          <p:cNvPicPr preferRelativeResize="0"/>
          <p:nvPr/>
        </p:nvPicPr>
        <p:blipFill>
          <a:blip r:embed="rId3">
            <a:alphaModFix/>
          </a:blip>
          <a:stretch>
            <a:fillRect/>
          </a:stretch>
        </p:blipFill>
        <p:spPr>
          <a:xfrm>
            <a:off x="1891375" y="913075"/>
            <a:ext cx="1400175" cy="176213"/>
          </a:xfrm>
          <a:prstGeom prst="rect">
            <a:avLst/>
          </a:prstGeom>
          <a:noFill/>
          <a:ln>
            <a:noFill/>
          </a:ln>
        </p:spPr>
      </p:pic>
      <p:pic>
        <p:nvPicPr>
          <p:cNvPr id="252" name="Google Shape;252;p29"/>
          <p:cNvPicPr preferRelativeResize="0"/>
          <p:nvPr/>
        </p:nvPicPr>
        <p:blipFill>
          <a:blip r:embed="rId4">
            <a:alphaModFix/>
          </a:blip>
          <a:stretch>
            <a:fillRect/>
          </a:stretch>
        </p:blipFill>
        <p:spPr>
          <a:xfrm>
            <a:off x="478950" y="1232700"/>
            <a:ext cx="828675" cy="228600"/>
          </a:xfrm>
          <a:prstGeom prst="rect">
            <a:avLst/>
          </a:prstGeom>
          <a:noFill/>
          <a:ln>
            <a:noFill/>
          </a:ln>
        </p:spPr>
      </p:pic>
      <p:pic>
        <p:nvPicPr>
          <p:cNvPr id="253" name="Google Shape;253;p29"/>
          <p:cNvPicPr preferRelativeResize="0"/>
          <p:nvPr/>
        </p:nvPicPr>
        <p:blipFill>
          <a:blip r:embed="rId5">
            <a:alphaModFix/>
          </a:blip>
          <a:stretch>
            <a:fillRect/>
          </a:stretch>
        </p:blipFill>
        <p:spPr>
          <a:xfrm>
            <a:off x="1442350" y="1232700"/>
            <a:ext cx="6446400" cy="430775"/>
          </a:xfrm>
          <a:prstGeom prst="rect">
            <a:avLst/>
          </a:prstGeom>
          <a:noFill/>
          <a:ln>
            <a:noFill/>
          </a:ln>
        </p:spPr>
      </p:pic>
      <p:sp>
        <p:nvSpPr>
          <p:cNvPr id="254" name="Google Shape;254;p29"/>
          <p:cNvSpPr txBox="1"/>
          <p:nvPr/>
        </p:nvSpPr>
        <p:spPr>
          <a:xfrm>
            <a:off x="214975" y="1845125"/>
            <a:ext cx="30000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2) Compute Best fit linear map A,</a:t>
            </a:r>
            <a:endParaRPr sz="1050">
              <a:solidFill>
                <a:srgbClr val="212121"/>
              </a:solidFill>
            </a:endParaRPr>
          </a:p>
        </p:txBody>
      </p:sp>
      <p:pic>
        <p:nvPicPr>
          <p:cNvPr id="255" name="Google Shape;255;p29"/>
          <p:cNvPicPr preferRelativeResize="0"/>
          <p:nvPr/>
        </p:nvPicPr>
        <p:blipFill>
          <a:blip r:embed="rId6">
            <a:alphaModFix/>
          </a:blip>
          <a:stretch>
            <a:fillRect/>
          </a:stretch>
        </p:blipFill>
        <p:spPr>
          <a:xfrm>
            <a:off x="372825" y="2157450"/>
            <a:ext cx="1357313" cy="242888"/>
          </a:xfrm>
          <a:prstGeom prst="rect">
            <a:avLst/>
          </a:prstGeom>
          <a:noFill/>
          <a:ln>
            <a:noFill/>
          </a:ln>
        </p:spPr>
      </p:pic>
      <p:sp>
        <p:nvSpPr>
          <p:cNvPr id="256" name="Google Shape;256;p29"/>
          <p:cNvSpPr txBox="1"/>
          <p:nvPr/>
        </p:nvSpPr>
        <p:spPr>
          <a:xfrm>
            <a:off x="672175" y="1838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57" name="Google Shape;257;p29"/>
          <p:cNvPicPr preferRelativeResize="0"/>
          <p:nvPr/>
        </p:nvPicPr>
        <p:blipFill>
          <a:blip r:embed="rId7">
            <a:alphaModFix/>
          </a:blip>
          <a:stretch>
            <a:fillRect/>
          </a:stretch>
        </p:blipFill>
        <p:spPr>
          <a:xfrm>
            <a:off x="525225" y="2652100"/>
            <a:ext cx="1509713" cy="242888"/>
          </a:xfrm>
          <a:prstGeom prst="rect">
            <a:avLst/>
          </a:prstGeom>
          <a:noFill/>
          <a:ln>
            <a:noFill/>
          </a:ln>
        </p:spPr>
      </p:pic>
      <p:sp>
        <p:nvSpPr>
          <p:cNvPr id="258" name="Google Shape;258;p29"/>
          <p:cNvSpPr txBox="1"/>
          <p:nvPr/>
        </p:nvSpPr>
        <p:spPr>
          <a:xfrm>
            <a:off x="214975" y="1333500"/>
            <a:ext cx="381000" cy="3000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3)</a:t>
            </a:r>
            <a:endParaRPr sz="1050">
              <a:solidFill>
                <a:srgbClr val="212121"/>
              </a:solidFill>
            </a:endParaRPr>
          </a:p>
        </p:txBody>
      </p:sp>
      <p:pic>
        <p:nvPicPr>
          <p:cNvPr id="259" name="Google Shape;259;p29"/>
          <p:cNvPicPr preferRelativeResize="0"/>
          <p:nvPr/>
        </p:nvPicPr>
        <p:blipFill>
          <a:blip r:embed="rId8">
            <a:alphaModFix/>
          </a:blip>
          <a:stretch>
            <a:fillRect/>
          </a:stretch>
        </p:blipFill>
        <p:spPr>
          <a:xfrm>
            <a:off x="2471025" y="3046088"/>
            <a:ext cx="128588" cy="219075"/>
          </a:xfrm>
          <a:prstGeom prst="rect">
            <a:avLst/>
          </a:prstGeom>
          <a:noFill/>
          <a:ln>
            <a:noFill/>
          </a:ln>
        </p:spPr>
      </p:pic>
      <p:pic>
        <p:nvPicPr>
          <p:cNvPr id="260" name="Google Shape;260;p29"/>
          <p:cNvPicPr preferRelativeResize="0"/>
          <p:nvPr/>
        </p:nvPicPr>
        <p:blipFill>
          <a:blip r:embed="rId9">
            <a:alphaModFix/>
          </a:blip>
          <a:stretch>
            <a:fillRect/>
          </a:stretch>
        </p:blipFill>
        <p:spPr>
          <a:xfrm>
            <a:off x="478950" y="3325100"/>
            <a:ext cx="676275" cy="219075"/>
          </a:xfrm>
          <a:prstGeom prst="rect">
            <a:avLst/>
          </a:prstGeom>
          <a:noFill/>
          <a:ln>
            <a:noFill/>
          </a:ln>
        </p:spPr>
      </p:pic>
      <p:sp>
        <p:nvSpPr>
          <p:cNvPr id="261" name="Google Shape;261;p29"/>
          <p:cNvSpPr txBox="1"/>
          <p:nvPr/>
        </p:nvSpPr>
        <p:spPr>
          <a:xfrm>
            <a:off x="214975" y="2947150"/>
            <a:ext cx="2893500" cy="522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4) Compute Eigendecomposition of</a:t>
            </a:r>
            <a:endParaRPr sz="1050">
              <a:solidFill>
                <a:srgbClr val="212121"/>
              </a:solidFill>
            </a:endParaRPr>
          </a:p>
        </p:txBody>
      </p:sp>
      <p:pic>
        <p:nvPicPr>
          <p:cNvPr id="262" name="Google Shape;262;p29"/>
          <p:cNvPicPr preferRelativeResize="0"/>
          <p:nvPr/>
        </p:nvPicPr>
        <p:blipFill>
          <a:blip r:embed="rId8">
            <a:alphaModFix/>
          </a:blip>
          <a:stretch>
            <a:fillRect/>
          </a:stretch>
        </p:blipFill>
        <p:spPr>
          <a:xfrm>
            <a:off x="3726600" y="3622375"/>
            <a:ext cx="128588" cy="219075"/>
          </a:xfrm>
          <a:prstGeom prst="rect">
            <a:avLst/>
          </a:prstGeom>
          <a:noFill/>
          <a:ln>
            <a:noFill/>
          </a:ln>
        </p:spPr>
      </p:pic>
      <p:sp>
        <p:nvSpPr>
          <p:cNvPr id="263" name="Google Shape;263;p29"/>
          <p:cNvSpPr txBox="1"/>
          <p:nvPr/>
        </p:nvSpPr>
        <p:spPr>
          <a:xfrm>
            <a:off x="214975" y="3622375"/>
            <a:ext cx="5104800" cy="346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200"/>
              </a:spcBef>
              <a:spcAft>
                <a:spcPts val="700"/>
              </a:spcAft>
              <a:buNone/>
            </a:pPr>
            <a:r>
              <a:rPr lang="en" sz="1050">
                <a:solidFill>
                  <a:srgbClr val="212121"/>
                </a:solidFill>
              </a:rPr>
              <a:t>5) Finally we reconstruct the k dominant eigenvectors of</a:t>
            </a:r>
            <a:endParaRPr sz="1050">
              <a:solidFill>
                <a:srgbClr val="212121"/>
              </a:solidFill>
            </a:endParaRPr>
          </a:p>
        </p:txBody>
      </p:sp>
      <p:pic>
        <p:nvPicPr>
          <p:cNvPr id="264" name="Google Shape;264;p29"/>
          <p:cNvPicPr preferRelativeResize="0"/>
          <p:nvPr/>
        </p:nvPicPr>
        <p:blipFill>
          <a:blip r:embed="rId10">
            <a:alphaModFix/>
          </a:blip>
          <a:stretch>
            <a:fillRect/>
          </a:stretch>
        </p:blipFill>
        <p:spPr>
          <a:xfrm>
            <a:off x="400363" y="3905950"/>
            <a:ext cx="985838" cy="228600"/>
          </a:xfrm>
          <a:prstGeom prst="rect">
            <a:avLst/>
          </a:prstGeom>
          <a:noFill/>
          <a:ln>
            <a:noFill/>
          </a:ln>
        </p:spPr>
      </p:pic>
      <p:sp>
        <p:nvSpPr>
          <p:cNvPr id="265" name="Google Shape;265;p29"/>
          <p:cNvSpPr txBox="1"/>
          <p:nvPr/>
        </p:nvSpPr>
        <p:spPr>
          <a:xfrm>
            <a:off x="214975" y="4121200"/>
            <a:ext cx="5951700" cy="34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200"/>
              </a:spcBef>
              <a:spcAft>
                <a:spcPts val="700"/>
              </a:spcAft>
              <a:buNone/>
            </a:pPr>
            <a:r>
              <a:rPr lang="en" sz="1050">
                <a:solidFill>
                  <a:srgbClr val="212121"/>
                </a:solidFill>
              </a:rPr>
              <a:t>Where </a:t>
            </a:r>
            <a:r>
              <a:rPr lang="en" sz="1050" i="1">
                <a:solidFill>
                  <a:srgbClr val="212121"/>
                </a:solidFill>
                <a:latin typeface="Times New Roman"/>
                <a:ea typeface="Times New Roman"/>
                <a:cs typeface="Times New Roman"/>
                <a:sym typeface="Times New Roman"/>
              </a:rPr>
              <a:t>ϕ</a:t>
            </a:r>
            <a:r>
              <a:rPr lang="en" sz="1050">
                <a:solidFill>
                  <a:srgbClr val="212121"/>
                </a:solidFill>
              </a:rPr>
              <a:t> is the dynamic mode matrix with corresponding DMD Modes.</a:t>
            </a:r>
            <a:endParaRPr sz="1050">
              <a:solidFill>
                <a:srgbClr val="21212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Eigenvalue spectrum of rSVD-DMD</a:t>
            </a:r>
            <a:endParaRPr/>
          </a:p>
        </p:txBody>
      </p:sp>
      <p:pic>
        <p:nvPicPr>
          <p:cNvPr id="271" name="Google Shape;271;p30"/>
          <p:cNvPicPr preferRelativeResize="0"/>
          <p:nvPr/>
        </p:nvPicPr>
        <p:blipFill>
          <a:blip r:embed="rId3">
            <a:alphaModFix/>
          </a:blip>
          <a:stretch>
            <a:fillRect/>
          </a:stretch>
        </p:blipFill>
        <p:spPr>
          <a:xfrm>
            <a:off x="4413700" y="694400"/>
            <a:ext cx="4558425" cy="4344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Static Image Interpretation via DMD</a:t>
            </a:r>
            <a:endParaRPr>
              <a:latin typeface="Times New Roman"/>
              <a:ea typeface="Times New Roman"/>
              <a:cs typeface="Times New Roman"/>
              <a:sym typeface="Times New Roman"/>
            </a:endParaRPr>
          </a:p>
        </p:txBody>
      </p:sp>
      <p:sp>
        <p:nvSpPr>
          <p:cNvPr id="277" name="Google Shape;277;p31"/>
          <p:cNvSpPr txBox="1">
            <a:spLocks noGrp="1"/>
          </p:cNvSpPr>
          <p:nvPr>
            <p:ph type="subTitle" idx="1"/>
          </p:nvPr>
        </p:nvSpPr>
        <p:spPr>
          <a:xfrm>
            <a:off x="279100" y="3005850"/>
            <a:ext cx="3751800" cy="75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The power of different color space representations is used to model the nonlinear and highly complex behavior of the human visual system, as each color space provides different color similarity measures.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p>
        </p:txBody>
      </p:sp>
      <p:sp>
        <p:nvSpPr>
          <p:cNvPr id="278" name="Google Shape;278;p31"/>
          <p:cNvSpPr/>
          <p:nvPr/>
        </p:nvSpPr>
        <p:spPr>
          <a:xfrm>
            <a:off x="6204525" y="84160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RGB Image</a:t>
            </a:r>
            <a:endParaRPr/>
          </a:p>
        </p:txBody>
      </p:sp>
      <p:sp>
        <p:nvSpPr>
          <p:cNvPr id="279" name="Google Shape;279;p31"/>
          <p:cNvSpPr/>
          <p:nvPr/>
        </p:nvSpPr>
        <p:spPr>
          <a:xfrm>
            <a:off x="4679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CIE L*a*b Image</a:t>
            </a:r>
            <a:endParaRPr/>
          </a:p>
        </p:txBody>
      </p:sp>
      <p:sp>
        <p:nvSpPr>
          <p:cNvPr id="280" name="Google Shape;280;p31"/>
          <p:cNvSpPr/>
          <p:nvPr/>
        </p:nvSpPr>
        <p:spPr>
          <a:xfrm>
            <a:off x="6204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YUV Image</a:t>
            </a:r>
            <a:endParaRPr/>
          </a:p>
        </p:txBody>
      </p:sp>
      <p:sp>
        <p:nvSpPr>
          <p:cNvPr id="281" name="Google Shape;281;p31"/>
          <p:cNvSpPr/>
          <p:nvPr/>
        </p:nvSpPr>
        <p:spPr>
          <a:xfrm>
            <a:off x="7729525" y="3005850"/>
            <a:ext cx="1275900" cy="75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YCbCr Image</a:t>
            </a:r>
            <a:endParaRPr/>
          </a:p>
        </p:txBody>
      </p:sp>
      <p:cxnSp>
        <p:nvCxnSpPr>
          <p:cNvPr id="282" name="Google Shape;282;p31"/>
          <p:cNvCxnSpPr>
            <a:stCxn id="278" idx="2"/>
            <a:endCxn id="279" idx="0"/>
          </p:cNvCxnSpPr>
          <p:nvPr/>
        </p:nvCxnSpPr>
        <p:spPr>
          <a:xfrm flipH="1">
            <a:off x="5317575" y="1600600"/>
            <a:ext cx="1524900" cy="1405200"/>
          </a:xfrm>
          <a:prstGeom prst="straightConnector1">
            <a:avLst/>
          </a:prstGeom>
          <a:noFill/>
          <a:ln w="9525" cap="flat" cmpd="sng">
            <a:solidFill>
              <a:schemeClr val="dk2"/>
            </a:solidFill>
            <a:prstDash val="solid"/>
            <a:round/>
            <a:headEnd type="none" w="med" len="med"/>
            <a:tailEnd type="triangle" w="med" len="med"/>
          </a:ln>
        </p:spPr>
      </p:cxnSp>
      <p:cxnSp>
        <p:nvCxnSpPr>
          <p:cNvPr id="283" name="Google Shape;283;p31"/>
          <p:cNvCxnSpPr>
            <a:stCxn id="278" idx="2"/>
            <a:endCxn id="280" idx="0"/>
          </p:cNvCxnSpPr>
          <p:nvPr/>
        </p:nvCxnSpPr>
        <p:spPr>
          <a:xfrm>
            <a:off x="6842475" y="1600600"/>
            <a:ext cx="0" cy="1405200"/>
          </a:xfrm>
          <a:prstGeom prst="straightConnector1">
            <a:avLst/>
          </a:prstGeom>
          <a:noFill/>
          <a:ln w="9525" cap="flat" cmpd="sng">
            <a:solidFill>
              <a:schemeClr val="dk2"/>
            </a:solidFill>
            <a:prstDash val="solid"/>
            <a:round/>
            <a:headEnd type="none" w="med" len="med"/>
            <a:tailEnd type="triangle" w="med" len="med"/>
          </a:ln>
        </p:spPr>
      </p:cxnSp>
      <p:cxnSp>
        <p:nvCxnSpPr>
          <p:cNvPr id="284" name="Google Shape;284;p31"/>
          <p:cNvCxnSpPr>
            <a:stCxn id="278" idx="2"/>
            <a:endCxn id="281" idx="0"/>
          </p:cNvCxnSpPr>
          <p:nvPr/>
        </p:nvCxnSpPr>
        <p:spPr>
          <a:xfrm>
            <a:off x="6842475" y="1600600"/>
            <a:ext cx="1524900" cy="1405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 based DMD representation of images</a:t>
            </a:r>
            <a:endParaRPr/>
          </a:p>
        </p:txBody>
      </p:sp>
      <p:sp>
        <p:nvSpPr>
          <p:cNvPr id="290" name="Google Shape;290;p32"/>
          <p:cNvSpPr txBox="1">
            <a:spLocks noGrp="1"/>
          </p:cNvSpPr>
          <p:nvPr>
            <p:ph type="subTitle" idx="1"/>
          </p:nvPr>
        </p:nvSpPr>
        <p:spPr>
          <a:xfrm>
            <a:off x="729452" y="2987150"/>
            <a:ext cx="7688100" cy="54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Color is a crucial cue that attracts human attention. It is important to give a DMD representation to model the chromatic information. </a:t>
            </a: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627975" y="331275"/>
            <a:ext cx="3300900" cy="6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Color space analysis</a:t>
            </a:r>
            <a:endParaRPr>
              <a:latin typeface="Times New Roman"/>
              <a:ea typeface="Times New Roman"/>
              <a:cs typeface="Times New Roman"/>
              <a:sym typeface="Times New Roman"/>
            </a:endParaRPr>
          </a:p>
        </p:txBody>
      </p:sp>
      <p:sp>
        <p:nvSpPr>
          <p:cNvPr id="296" name="Google Shape;296;p33"/>
          <p:cNvSpPr txBox="1">
            <a:spLocks noGrp="1"/>
          </p:cNvSpPr>
          <p:nvPr>
            <p:ph type="body" idx="2"/>
          </p:nvPr>
        </p:nvSpPr>
        <p:spPr>
          <a:xfrm>
            <a:off x="4843550" y="117200"/>
            <a:ext cx="3374400" cy="51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latin typeface="Times New Roman"/>
                <a:ea typeface="Times New Roman"/>
                <a:cs typeface="Times New Roman"/>
                <a:sym typeface="Times New Roman"/>
              </a:rPr>
              <a:t>Blur Background Image</a:t>
            </a:r>
            <a:endParaRPr sz="1500" b="1">
              <a:latin typeface="Times New Roman"/>
              <a:ea typeface="Times New Roman"/>
              <a:cs typeface="Times New Roman"/>
              <a:sym typeface="Times New Roman"/>
            </a:endParaRPr>
          </a:p>
        </p:txBody>
      </p:sp>
      <p:sp>
        <p:nvSpPr>
          <p:cNvPr id="297" name="Google Shape;297;p33"/>
          <p:cNvSpPr txBox="1">
            <a:spLocks noGrp="1"/>
          </p:cNvSpPr>
          <p:nvPr>
            <p:ph type="body" idx="4294967295"/>
          </p:nvPr>
        </p:nvSpPr>
        <p:spPr>
          <a:xfrm>
            <a:off x="4843550" y="2488650"/>
            <a:ext cx="3774300" cy="51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latin typeface="Times New Roman"/>
                <a:ea typeface="Times New Roman"/>
                <a:cs typeface="Times New Roman"/>
                <a:sym typeface="Times New Roman"/>
              </a:rPr>
              <a:t>Distinct Background Image</a:t>
            </a:r>
            <a:endParaRPr sz="1500" b="1">
              <a:latin typeface="Times New Roman"/>
              <a:ea typeface="Times New Roman"/>
              <a:cs typeface="Times New Roman"/>
              <a:sym typeface="Times New Roman"/>
            </a:endParaRPr>
          </a:p>
        </p:txBody>
      </p:sp>
      <p:pic>
        <p:nvPicPr>
          <p:cNvPr id="298" name="Google Shape;298;p33"/>
          <p:cNvPicPr preferRelativeResize="0"/>
          <p:nvPr/>
        </p:nvPicPr>
        <p:blipFill>
          <a:blip r:embed="rId3">
            <a:alphaModFix/>
          </a:blip>
          <a:stretch>
            <a:fillRect/>
          </a:stretch>
        </p:blipFill>
        <p:spPr>
          <a:xfrm>
            <a:off x="627975" y="1378800"/>
            <a:ext cx="3001465" cy="1792100"/>
          </a:xfrm>
          <a:prstGeom prst="rect">
            <a:avLst/>
          </a:prstGeom>
          <a:noFill/>
          <a:ln>
            <a:noFill/>
          </a:ln>
        </p:spPr>
      </p:pic>
      <p:pic>
        <p:nvPicPr>
          <p:cNvPr id="299" name="Google Shape;299;p33"/>
          <p:cNvPicPr preferRelativeResize="0"/>
          <p:nvPr/>
        </p:nvPicPr>
        <p:blipFill>
          <a:blip r:embed="rId4">
            <a:alphaModFix/>
          </a:blip>
          <a:stretch>
            <a:fillRect/>
          </a:stretch>
        </p:blipFill>
        <p:spPr>
          <a:xfrm>
            <a:off x="4937225" y="570550"/>
            <a:ext cx="2552850" cy="1792100"/>
          </a:xfrm>
          <a:prstGeom prst="rect">
            <a:avLst/>
          </a:prstGeom>
          <a:noFill/>
          <a:ln>
            <a:noFill/>
          </a:ln>
        </p:spPr>
      </p:pic>
      <p:pic>
        <p:nvPicPr>
          <p:cNvPr id="300" name="Google Shape;300;p33"/>
          <p:cNvPicPr preferRelativeResize="0"/>
          <p:nvPr/>
        </p:nvPicPr>
        <p:blipFill>
          <a:blip r:embed="rId5">
            <a:alphaModFix/>
          </a:blip>
          <a:stretch>
            <a:fillRect/>
          </a:stretch>
        </p:blipFill>
        <p:spPr>
          <a:xfrm>
            <a:off x="4907487" y="2901225"/>
            <a:ext cx="2612325" cy="1985375"/>
          </a:xfrm>
          <a:prstGeom prst="rect">
            <a:avLst/>
          </a:prstGeom>
          <a:noFill/>
          <a:ln>
            <a:noFill/>
          </a:ln>
        </p:spPr>
      </p:pic>
      <p:sp>
        <p:nvSpPr>
          <p:cNvPr id="301" name="Google Shape;301;p33"/>
          <p:cNvSpPr/>
          <p:nvPr/>
        </p:nvSpPr>
        <p:spPr>
          <a:xfrm>
            <a:off x="2234450" y="3395850"/>
            <a:ext cx="1395000" cy="128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b</a:t>
            </a:r>
            <a:r>
              <a:rPr lang="en" sz="1200">
                <a:latin typeface="Times New Roman"/>
                <a:ea typeface="Times New Roman"/>
                <a:cs typeface="Times New Roman"/>
                <a:sym typeface="Times New Roman"/>
              </a:rPr>
              <a:t> from CIELab</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V</a:t>
            </a:r>
            <a:r>
              <a:rPr lang="en" sz="1200">
                <a:latin typeface="Times New Roman"/>
                <a:ea typeface="Times New Roman"/>
                <a:cs typeface="Times New Roman"/>
                <a:sym typeface="Times New Roman"/>
              </a:rPr>
              <a:t> from YUV</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Cr</a:t>
            </a:r>
            <a:r>
              <a:rPr lang="en" sz="1200">
                <a:latin typeface="Times New Roman"/>
                <a:ea typeface="Times New Roman"/>
                <a:cs typeface="Times New Roman"/>
                <a:sym typeface="Times New Roman"/>
              </a:rPr>
              <a:t> from YCbCr </a:t>
            </a:r>
            <a:endParaRPr/>
          </a:p>
        </p:txBody>
      </p:sp>
      <p:sp>
        <p:nvSpPr>
          <p:cNvPr id="302" name="Google Shape;302;p33"/>
          <p:cNvSpPr/>
          <p:nvPr/>
        </p:nvSpPr>
        <p:spPr>
          <a:xfrm>
            <a:off x="757675" y="3395838"/>
            <a:ext cx="1329600" cy="122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a</a:t>
            </a:r>
            <a:r>
              <a:rPr lang="en" sz="1200">
                <a:latin typeface="Times New Roman"/>
                <a:ea typeface="Times New Roman"/>
                <a:cs typeface="Times New Roman"/>
                <a:sym typeface="Times New Roman"/>
              </a:rPr>
              <a:t> from CIELab</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U</a:t>
            </a:r>
            <a:r>
              <a:rPr lang="en" sz="1200">
                <a:latin typeface="Times New Roman"/>
                <a:ea typeface="Times New Roman"/>
                <a:cs typeface="Times New Roman"/>
                <a:sym typeface="Times New Roman"/>
              </a:rPr>
              <a:t> from YUV </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Cb</a:t>
            </a:r>
            <a:r>
              <a:rPr lang="en" sz="1200">
                <a:latin typeface="Times New Roman"/>
                <a:ea typeface="Times New Roman"/>
                <a:cs typeface="Times New Roman"/>
                <a:sym typeface="Times New Roman"/>
              </a:rPr>
              <a:t> from YCbCr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06" name="Google Shape;106;p16"/>
          <p:cNvSpPr/>
          <p:nvPr/>
        </p:nvSpPr>
        <p:spPr>
          <a:xfrm>
            <a:off x="486750" y="2368800"/>
            <a:ext cx="3924300" cy="199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Analyze color spaces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latin typeface="Times New Roman"/>
                <a:ea typeface="Times New Roman"/>
                <a:cs typeface="Times New Roman"/>
                <a:sym typeface="Times New Roman"/>
              </a:rPr>
              <a:t>-  to improve image representation by separating luminance and chrominance and generating the saliency map.</a:t>
            </a:r>
            <a:endParaRPr sz="1500"/>
          </a:p>
        </p:txBody>
      </p:sp>
      <p:sp>
        <p:nvSpPr>
          <p:cNvPr id="107" name="Google Shape;107;p16"/>
          <p:cNvSpPr/>
          <p:nvPr/>
        </p:nvSpPr>
        <p:spPr>
          <a:xfrm>
            <a:off x="4572000" y="1974875"/>
            <a:ext cx="3924300" cy="128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DMD and its Variants</a:t>
            </a:r>
            <a:endParaRPr sz="1800" b="1">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Utilise DMD and its variants to generate saliency map</a:t>
            </a:r>
            <a:endParaRPr sz="1500">
              <a:latin typeface="Times New Roman"/>
              <a:ea typeface="Times New Roman"/>
              <a:cs typeface="Times New Roman"/>
              <a:sym typeface="Times New Roman"/>
            </a:endParaRPr>
          </a:p>
        </p:txBody>
      </p:sp>
      <p:sp>
        <p:nvSpPr>
          <p:cNvPr id="108" name="Google Shape;108;p16"/>
          <p:cNvSpPr/>
          <p:nvPr/>
        </p:nvSpPr>
        <p:spPr>
          <a:xfrm>
            <a:off x="4572000" y="3521750"/>
            <a:ext cx="3924300" cy="114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800" b="1">
                <a:latin typeface="Times New Roman"/>
                <a:ea typeface="Times New Roman"/>
                <a:cs typeface="Times New Roman"/>
                <a:sym typeface="Times New Roman"/>
              </a:rPr>
              <a:t>Analysis (Visual + Quantitative)</a:t>
            </a:r>
            <a:endParaRPr sz="1800" b="1">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Visually and quantitatively analyse the effectiveness of each of these variants</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727650" y="1125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Computing the data matrix</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a:t>
            </a:r>
            <a:r>
              <a:rPr lang="en" sz="2266">
                <a:latin typeface="Times New Roman"/>
                <a:ea typeface="Times New Roman"/>
                <a:cs typeface="Times New Roman"/>
                <a:sym typeface="Times New Roman"/>
              </a:rPr>
              <a:t>[ From the result of color space study]</a:t>
            </a:r>
            <a:endParaRPr sz="2266">
              <a:latin typeface="Times New Roman"/>
              <a:ea typeface="Times New Roman"/>
              <a:cs typeface="Times New Roman"/>
              <a:sym typeface="Times New Roman"/>
            </a:endParaRPr>
          </a:p>
        </p:txBody>
      </p:sp>
      <p:sp>
        <p:nvSpPr>
          <p:cNvPr id="308" name="Google Shape;308;p34"/>
          <p:cNvSpPr txBox="1">
            <a:spLocks noGrp="1"/>
          </p:cNvSpPr>
          <p:nvPr>
            <p:ph type="body" idx="1"/>
          </p:nvPr>
        </p:nvSpPr>
        <p:spPr>
          <a:xfrm>
            <a:off x="942100" y="3799425"/>
            <a:ext cx="7688700" cy="850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Here, D</a:t>
            </a:r>
            <a:r>
              <a:rPr lang="en" sz="1500"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 b + V + Cr and D</a:t>
            </a:r>
            <a:r>
              <a:rPr lang="en" sz="1500" baseline="-25000">
                <a:solidFill>
                  <a:srgbClr val="000000"/>
                </a:solidFill>
                <a:latin typeface="Times New Roman"/>
                <a:ea typeface="Times New Roman"/>
                <a:cs typeface="Times New Roman"/>
                <a:sym typeface="Times New Roman"/>
              </a:rPr>
              <a:t>2</a:t>
            </a:r>
            <a:r>
              <a:rPr lang="en" sz="1500">
                <a:solidFill>
                  <a:srgbClr val="000000"/>
                </a:solidFill>
                <a:latin typeface="Times New Roman"/>
                <a:ea typeface="Times New Roman"/>
                <a:cs typeface="Times New Roman"/>
                <a:sym typeface="Times New Roman"/>
              </a:rPr>
              <a:t> = a + U + Cb. The column vectors </a:t>
            </a:r>
            <a:r>
              <a:rPr lang="en" sz="1500" b="1">
                <a:solidFill>
                  <a:srgbClr val="000000"/>
                </a:solidFill>
                <a:latin typeface="Times New Roman"/>
                <a:ea typeface="Times New Roman"/>
                <a:cs typeface="Times New Roman"/>
                <a:sym typeface="Times New Roman"/>
              </a:rPr>
              <a:t>D</a:t>
            </a:r>
            <a:r>
              <a:rPr lang="en" sz="1500" b="1"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and </a:t>
            </a:r>
            <a:r>
              <a:rPr lang="en" sz="1500" b="1">
                <a:solidFill>
                  <a:srgbClr val="000000"/>
                </a:solidFill>
                <a:latin typeface="Times New Roman"/>
                <a:ea typeface="Times New Roman"/>
                <a:cs typeface="Times New Roman"/>
                <a:sym typeface="Times New Roman"/>
              </a:rPr>
              <a:t>D</a:t>
            </a:r>
            <a:r>
              <a:rPr lang="en" sz="1500" b="1" baseline="-25000">
                <a:solidFill>
                  <a:srgbClr val="000000"/>
                </a:solidFill>
                <a:latin typeface="Times New Roman"/>
                <a:ea typeface="Times New Roman"/>
                <a:cs typeface="Times New Roman"/>
                <a:sym typeface="Times New Roman"/>
              </a:rPr>
              <a:t>2</a:t>
            </a:r>
            <a:r>
              <a:rPr lang="en" sz="1500" b="1">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represent the prominent salient regions.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500">
              <a:latin typeface="Times New Roman"/>
              <a:ea typeface="Times New Roman"/>
              <a:cs typeface="Times New Roman"/>
              <a:sym typeface="Times New Roman"/>
            </a:endParaRPr>
          </a:p>
        </p:txBody>
      </p:sp>
      <p:pic>
        <p:nvPicPr>
          <p:cNvPr id="309" name="Google Shape;309;p34"/>
          <p:cNvPicPr preferRelativeResize="0"/>
          <p:nvPr/>
        </p:nvPicPr>
        <p:blipFill>
          <a:blip r:embed="rId3">
            <a:alphaModFix/>
          </a:blip>
          <a:stretch>
            <a:fillRect/>
          </a:stretch>
        </p:blipFill>
        <p:spPr>
          <a:xfrm>
            <a:off x="2184025" y="2024100"/>
            <a:ext cx="4775934" cy="1659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p:nvPr/>
        </p:nvSpPr>
        <p:spPr>
          <a:xfrm>
            <a:off x="6344325" y="1904850"/>
            <a:ext cx="22812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622075" y="1692200"/>
            <a:ext cx="4145700" cy="129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txBox="1">
            <a:spLocks noGrp="1"/>
          </p:cNvSpPr>
          <p:nvPr>
            <p:ph type="body" idx="1"/>
          </p:nvPr>
        </p:nvSpPr>
        <p:spPr>
          <a:xfrm>
            <a:off x="690775" y="1730900"/>
            <a:ext cx="4145700" cy="1295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color_1</a:t>
            </a:r>
            <a:r>
              <a:rPr lang="en" sz="1500">
                <a:solidFill>
                  <a:srgbClr val="000000"/>
                </a:solidFill>
                <a:latin typeface="Times New Roman"/>
                <a:ea typeface="Times New Roman"/>
                <a:cs typeface="Times New Roman"/>
                <a:sym typeface="Times New Roman"/>
              </a:rPr>
              <a:t>]</a:t>
            </a:r>
            <a:r>
              <a:rPr lang="en" sz="1500" baseline="-25000">
                <a:solidFill>
                  <a:srgbClr val="000000"/>
                </a:solidFill>
                <a:latin typeface="Times New Roman"/>
                <a:ea typeface="Times New Roman"/>
                <a:cs typeface="Times New Roman"/>
                <a:sym typeface="Times New Roman"/>
              </a:rPr>
              <a:t>mnx4</a:t>
            </a:r>
            <a:r>
              <a:rPr lang="en" sz="1500">
                <a:solidFill>
                  <a:srgbClr val="000000"/>
                </a:solidFill>
                <a:latin typeface="Times New Roman"/>
                <a:ea typeface="Times New Roman"/>
                <a:cs typeface="Times New Roman"/>
                <a:sym typeface="Times New Roman"/>
              </a:rPr>
              <a:t> and [X</a:t>
            </a:r>
            <a:r>
              <a:rPr lang="en" sz="1500" baseline="-25000">
                <a:solidFill>
                  <a:srgbClr val="000000"/>
                </a:solidFill>
                <a:latin typeface="Times New Roman"/>
                <a:ea typeface="Times New Roman"/>
                <a:cs typeface="Times New Roman"/>
                <a:sym typeface="Times New Roman"/>
              </a:rPr>
              <a:t>color_2</a:t>
            </a:r>
            <a:r>
              <a:rPr lang="en" sz="1500">
                <a:solidFill>
                  <a:srgbClr val="000000"/>
                </a:solidFill>
                <a:latin typeface="Times New Roman"/>
                <a:ea typeface="Times New Roman"/>
                <a:cs typeface="Times New Roman"/>
                <a:sym typeface="Times New Roman"/>
              </a:rPr>
              <a:t>]</a:t>
            </a:r>
            <a:r>
              <a:rPr lang="en" sz="1500" baseline="-25000">
                <a:solidFill>
                  <a:srgbClr val="000000"/>
                </a:solidFill>
                <a:latin typeface="Times New Roman"/>
                <a:ea typeface="Times New Roman"/>
                <a:cs typeface="Times New Roman"/>
                <a:sym typeface="Times New Roman"/>
              </a:rPr>
              <a:t>mnx4</a:t>
            </a:r>
            <a:r>
              <a:rPr lang="en" sz="1500">
                <a:solidFill>
                  <a:srgbClr val="000000"/>
                </a:solidFill>
                <a:latin typeface="Times New Roman"/>
                <a:ea typeface="Times New Roman"/>
                <a:cs typeface="Times New Roman"/>
                <a:sym typeface="Times New Roman"/>
              </a:rPr>
              <a:t>  where mn is the size of the image </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(m - number of rows; n - number of columns)</a:t>
            </a:r>
            <a:endParaRPr sz="1500">
              <a:latin typeface="Times New Roman"/>
              <a:ea typeface="Times New Roman"/>
              <a:cs typeface="Times New Roman"/>
              <a:sym typeface="Times New Roman"/>
            </a:endParaRPr>
          </a:p>
        </p:txBody>
      </p:sp>
      <p:sp>
        <p:nvSpPr>
          <p:cNvPr id="317" name="Google Shape;317;p35"/>
          <p:cNvSpPr txBox="1">
            <a:spLocks noGrp="1"/>
          </p:cNvSpPr>
          <p:nvPr>
            <p:ph type="body" idx="1"/>
          </p:nvPr>
        </p:nvSpPr>
        <p:spPr>
          <a:xfrm>
            <a:off x="6333425" y="1956175"/>
            <a:ext cx="2388600" cy="535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Input data matrix for DMD</a:t>
            </a:r>
            <a:endParaRPr sz="1500">
              <a:latin typeface="Times New Roman"/>
              <a:ea typeface="Times New Roman"/>
              <a:cs typeface="Times New Roman"/>
              <a:sym typeface="Times New Roman"/>
            </a:endParaRPr>
          </a:p>
        </p:txBody>
      </p:sp>
      <p:sp>
        <p:nvSpPr>
          <p:cNvPr id="318" name="Google Shape;318;p35"/>
          <p:cNvSpPr/>
          <p:nvPr/>
        </p:nvSpPr>
        <p:spPr>
          <a:xfrm>
            <a:off x="5145750" y="2098175"/>
            <a:ext cx="883800" cy="270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txBox="1"/>
          <p:nvPr/>
        </p:nvSpPr>
        <p:spPr>
          <a:xfrm>
            <a:off x="4836475" y="1451675"/>
            <a:ext cx="1633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Permutation of column vectors</a:t>
            </a:r>
            <a:endParaRPr sz="1500">
              <a:latin typeface="Times New Roman"/>
              <a:ea typeface="Times New Roman"/>
              <a:cs typeface="Times New Roman"/>
              <a:sym typeface="Times New Roman"/>
            </a:endParaRPr>
          </a:p>
        </p:txBody>
      </p:sp>
      <p:graphicFrame>
        <p:nvGraphicFramePr>
          <p:cNvPr id="320" name="Google Shape;320;p35"/>
          <p:cNvGraphicFramePr/>
          <p:nvPr/>
        </p:nvGraphicFramePr>
        <p:xfrm>
          <a:off x="622063" y="3378575"/>
          <a:ext cx="3000000" cy="3000000"/>
        </p:xfrm>
        <a:graphic>
          <a:graphicData uri="http://schemas.openxmlformats.org/drawingml/2006/table">
            <a:tbl>
              <a:tblPr>
                <a:noFill/>
                <a:tableStyleId>{DD0B045D-7694-40B9-80BD-0BCFE8F0AEC9}</a:tableStyleId>
              </a:tblPr>
              <a:tblGrid>
                <a:gridCol w="104457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Permutations</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1</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2</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3</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4</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5</a:t>
                      </a:r>
                      <a:endParaRPr sz="12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X</a:t>
                      </a:r>
                      <a:r>
                        <a:rPr lang="en" sz="1200" b="1" baseline="-25000">
                          <a:latin typeface="Times New Roman"/>
                          <a:ea typeface="Times New Roman"/>
                          <a:cs typeface="Times New Roman"/>
                          <a:sym typeface="Times New Roman"/>
                        </a:rPr>
                        <a:t>1</a:t>
                      </a:r>
                      <a:endParaRPr sz="1200" b="1"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bVCrD</a:t>
                      </a:r>
                      <a:r>
                        <a:rPr lang="en" sz="1200" baseline="-25000">
                          <a:latin typeface="Times New Roman"/>
                          <a:ea typeface="Times New Roman"/>
                          <a:cs typeface="Times New Roman"/>
                          <a:sym typeface="Times New Roman"/>
                        </a:rPr>
                        <a:t>1</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VCrbD</a:t>
                      </a:r>
                      <a:r>
                        <a:rPr lang="en" sz="1200" baseline="-25000">
                          <a:latin typeface="Times New Roman"/>
                          <a:ea typeface="Times New Roman"/>
                          <a:cs typeface="Times New Roman"/>
                          <a:sym typeface="Times New Roman"/>
                        </a:rPr>
                        <a:t>1</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CrVb</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VCrD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b</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VbD</a:t>
                      </a:r>
                      <a:r>
                        <a:rPr lang="en" sz="1200" baseline="-25000">
                          <a:latin typeface="Times New Roman"/>
                          <a:ea typeface="Times New Roman"/>
                          <a:cs typeface="Times New Roman"/>
                          <a:sym typeface="Times New Roman"/>
                        </a:rPr>
                        <a:t>1</a:t>
                      </a:r>
                      <a:r>
                        <a:rPr lang="en" sz="1200">
                          <a:latin typeface="Times New Roman"/>
                          <a:ea typeface="Times New Roman"/>
                          <a:cs typeface="Times New Roman"/>
                          <a:sym typeface="Times New Roman"/>
                        </a:rPr>
                        <a:t>Cr</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X</a:t>
                      </a:r>
                      <a:r>
                        <a:rPr lang="en" sz="1200" b="1" baseline="-25000">
                          <a:latin typeface="Times New Roman"/>
                          <a:ea typeface="Times New Roman"/>
                          <a:cs typeface="Times New Roman"/>
                          <a:sym typeface="Times New Roman"/>
                        </a:rPr>
                        <a:t>2</a:t>
                      </a:r>
                      <a:endParaRPr sz="1200" b="1"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aUCbD</a:t>
                      </a:r>
                      <a:r>
                        <a:rPr lang="en" sz="1200" baseline="-25000">
                          <a:latin typeface="Times New Roman"/>
                          <a:ea typeface="Times New Roman"/>
                          <a:cs typeface="Times New Roman"/>
                          <a:sym typeface="Times New Roman"/>
                        </a:rPr>
                        <a:t>2</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UCbaD</a:t>
                      </a:r>
                      <a:r>
                        <a:rPr lang="en" sz="1200" baseline="-25000">
                          <a:latin typeface="Times New Roman"/>
                          <a:ea typeface="Times New Roman"/>
                          <a:cs typeface="Times New Roman"/>
                          <a:sym typeface="Times New Roman"/>
                        </a:rPr>
                        <a:t>2</a:t>
                      </a:r>
                      <a:endParaRPr sz="1200" baseline="-250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CbUa</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UCbD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a</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UaD</a:t>
                      </a:r>
                      <a:r>
                        <a:rPr lang="en" sz="1200" baseline="-25000">
                          <a:latin typeface="Times New Roman"/>
                          <a:ea typeface="Times New Roman"/>
                          <a:cs typeface="Times New Roman"/>
                          <a:sym typeface="Times New Roman"/>
                        </a:rPr>
                        <a:t>2</a:t>
                      </a:r>
                      <a:r>
                        <a:rPr lang="en" sz="1200">
                          <a:latin typeface="Times New Roman"/>
                          <a:ea typeface="Times New Roman"/>
                          <a:cs typeface="Times New Roman"/>
                          <a:sym typeface="Times New Roman"/>
                        </a:rPr>
                        <a:t>Cb</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bl>
          </a:graphicData>
        </a:graphic>
      </p:graphicFrame>
      <p:sp>
        <p:nvSpPr>
          <p:cNvPr id="321" name="Google Shape;321;p35"/>
          <p:cNvSpPr txBox="1"/>
          <p:nvPr/>
        </p:nvSpPr>
        <p:spPr>
          <a:xfrm>
            <a:off x="6827650" y="3378575"/>
            <a:ext cx="20298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a:latin typeface="Times New Roman"/>
                <a:ea typeface="Times New Roman"/>
                <a:cs typeface="Times New Roman"/>
                <a:sym typeface="Times New Roman"/>
              </a:rPr>
              <a:t>More columns in the data matrix, the more accurately we can separate the salient part.</a:t>
            </a:r>
            <a:endParaRPr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ctrTitle"/>
          </p:nvPr>
        </p:nvSpPr>
        <p:spPr>
          <a:xfrm>
            <a:off x="706650" y="11291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Luminance based DMD representation of images</a:t>
            </a:r>
            <a:endParaRPr/>
          </a:p>
          <a:p>
            <a:pPr marL="0" lvl="0" indent="0" algn="l" rtl="0">
              <a:spcBef>
                <a:spcPts val="0"/>
              </a:spcBef>
              <a:spcAft>
                <a:spcPts val="0"/>
              </a:spcAft>
              <a:buNone/>
            </a:pPr>
            <a:endParaRPr/>
          </a:p>
        </p:txBody>
      </p:sp>
      <p:sp>
        <p:nvSpPr>
          <p:cNvPr id="327" name="Google Shape;327;p36"/>
          <p:cNvSpPr txBox="1">
            <a:spLocks noGrp="1"/>
          </p:cNvSpPr>
          <p:nvPr>
            <p:ph type="subTitle" idx="1"/>
          </p:nvPr>
        </p:nvSpPr>
        <p:spPr>
          <a:xfrm>
            <a:off x="706652" y="2793850"/>
            <a:ext cx="7688100" cy="54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For the images with identical background and foreground color distributions, luminance information is utilized.</a:t>
            </a:r>
            <a:endParaRPr sz="1500">
              <a:latin typeface="Times New Roman"/>
              <a:ea typeface="Times New Roman"/>
              <a:cs typeface="Times New Roman"/>
              <a:sym typeface="Times New Roman"/>
            </a:endParaRPr>
          </a:p>
        </p:txBody>
      </p:sp>
      <p:sp>
        <p:nvSpPr>
          <p:cNvPr id="328" name="Google Shape;328;p36"/>
          <p:cNvSpPr/>
          <p:nvPr/>
        </p:nvSpPr>
        <p:spPr>
          <a:xfrm>
            <a:off x="530375" y="3574700"/>
            <a:ext cx="21846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Luminance Components</a:t>
            </a:r>
            <a:endParaRPr sz="1500">
              <a:latin typeface="Times New Roman"/>
              <a:ea typeface="Times New Roman"/>
              <a:cs typeface="Times New Roman"/>
              <a:sym typeface="Times New Roman"/>
            </a:endParaRPr>
          </a:p>
        </p:txBody>
      </p:sp>
      <p:sp>
        <p:nvSpPr>
          <p:cNvPr id="329" name="Google Shape;329;p36"/>
          <p:cNvSpPr/>
          <p:nvPr/>
        </p:nvSpPr>
        <p:spPr>
          <a:xfrm>
            <a:off x="4853050" y="3574700"/>
            <a:ext cx="21846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Reconstructed Luminance Components</a:t>
            </a:r>
            <a:endParaRPr sz="1500">
              <a:latin typeface="Times New Roman"/>
              <a:ea typeface="Times New Roman"/>
              <a:cs typeface="Times New Roman"/>
              <a:sym typeface="Times New Roman"/>
            </a:endParaRPr>
          </a:p>
        </p:txBody>
      </p:sp>
      <p:sp>
        <p:nvSpPr>
          <p:cNvPr id="330" name="Google Shape;330;p36"/>
          <p:cNvSpPr/>
          <p:nvPr/>
        </p:nvSpPr>
        <p:spPr>
          <a:xfrm>
            <a:off x="3133663" y="3497325"/>
            <a:ext cx="1179250" cy="695950"/>
          </a:xfrm>
          <a:prstGeom prst="flowChartDecision">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SVD</a:t>
            </a:r>
            <a:endParaRPr sz="1500">
              <a:latin typeface="Times New Roman"/>
              <a:ea typeface="Times New Roman"/>
              <a:cs typeface="Times New Roman"/>
              <a:sym typeface="Times New Roman"/>
            </a:endParaRPr>
          </a:p>
        </p:txBody>
      </p:sp>
      <p:sp>
        <p:nvSpPr>
          <p:cNvPr id="331" name="Google Shape;331;p36"/>
          <p:cNvSpPr/>
          <p:nvPr/>
        </p:nvSpPr>
        <p:spPr>
          <a:xfrm>
            <a:off x="7577777" y="3497325"/>
            <a:ext cx="1400650" cy="695950"/>
          </a:xfrm>
          <a:prstGeom prst="flowChartDecision">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DMD</a:t>
            </a:r>
            <a:endParaRPr sz="1500">
              <a:latin typeface="Times New Roman"/>
              <a:ea typeface="Times New Roman"/>
              <a:cs typeface="Times New Roman"/>
              <a:sym typeface="Times New Roman"/>
            </a:endParaRPr>
          </a:p>
        </p:txBody>
      </p:sp>
      <p:cxnSp>
        <p:nvCxnSpPr>
          <p:cNvPr id="332" name="Google Shape;332;p36"/>
          <p:cNvCxnSpPr>
            <a:stCxn id="328" idx="3"/>
            <a:endCxn id="330" idx="1"/>
          </p:cNvCxnSpPr>
          <p:nvPr/>
        </p:nvCxnSpPr>
        <p:spPr>
          <a:xfrm>
            <a:off x="2714975" y="3845300"/>
            <a:ext cx="418800" cy="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36"/>
          <p:cNvCxnSpPr>
            <a:stCxn id="330" idx="3"/>
            <a:endCxn id="329" idx="1"/>
          </p:cNvCxnSpPr>
          <p:nvPr/>
        </p:nvCxnSpPr>
        <p:spPr>
          <a:xfrm>
            <a:off x="4312913" y="3845300"/>
            <a:ext cx="540000" cy="0"/>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36"/>
          <p:cNvCxnSpPr>
            <a:stCxn id="329" idx="3"/>
            <a:endCxn id="331" idx="1"/>
          </p:cNvCxnSpPr>
          <p:nvPr/>
        </p:nvCxnSpPr>
        <p:spPr>
          <a:xfrm>
            <a:off x="7037650" y="3845300"/>
            <a:ext cx="540000" cy="0"/>
          </a:xfrm>
          <a:prstGeom prst="straightConnector1">
            <a:avLst/>
          </a:prstGeom>
          <a:noFill/>
          <a:ln w="9525" cap="flat" cmpd="sng">
            <a:solidFill>
              <a:schemeClr val="dk2"/>
            </a:solidFill>
            <a:prstDash val="solid"/>
            <a:round/>
            <a:headEnd type="none" w="med" len="med"/>
            <a:tailEnd type="triangle" w="med" len="med"/>
          </a:ln>
        </p:spPr>
      </p:cxnSp>
      <p:sp>
        <p:nvSpPr>
          <p:cNvPr id="335" name="Google Shape;335;p36"/>
          <p:cNvSpPr/>
          <p:nvPr/>
        </p:nvSpPr>
        <p:spPr>
          <a:xfrm>
            <a:off x="449400" y="4477600"/>
            <a:ext cx="8610000" cy="541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Intermediate singular values: Salient part                         Smaller and larger singular values: Non salient part</a:t>
            </a:r>
            <a:endParaRPr sz="1500">
              <a:latin typeface="Times New Roman"/>
              <a:ea typeface="Times New Roman"/>
              <a:cs typeface="Times New Roman"/>
              <a:sym typeface="Times New Roman"/>
            </a:endParaRPr>
          </a:p>
        </p:txBody>
      </p:sp>
      <p:cxnSp>
        <p:nvCxnSpPr>
          <p:cNvPr id="336" name="Google Shape;336;p36"/>
          <p:cNvCxnSpPr>
            <a:stCxn id="335" idx="2"/>
            <a:endCxn id="335" idx="0"/>
          </p:cNvCxnSpPr>
          <p:nvPr/>
        </p:nvCxnSpPr>
        <p:spPr>
          <a:xfrm rot="10800000">
            <a:off x="4754400" y="4477600"/>
            <a:ext cx="0" cy="541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do we need to reconstruct image using SVD ?</a:t>
            </a:r>
            <a:endParaRPr/>
          </a:p>
        </p:txBody>
      </p:sp>
      <p:sp>
        <p:nvSpPr>
          <p:cNvPr id="342" name="Google Shape;342;p37"/>
          <p:cNvSpPr txBox="1">
            <a:spLocks noGrp="1"/>
          </p:cNvSpPr>
          <p:nvPr>
            <p:ph type="body" idx="2"/>
          </p:nvPr>
        </p:nvSpPr>
        <p:spPr>
          <a:xfrm>
            <a:off x="4781275" y="1318650"/>
            <a:ext cx="4169400" cy="30255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SVD-reconstructed images have more salient features. </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Also, as the number of singular values used for reconstruction increases, the salient region becomes more clear while the background remains relatively static after a set of iterations. </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a:p>
        </p:txBody>
      </p:sp>
      <p:pic>
        <p:nvPicPr>
          <p:cNvPr id="343" name="Google Shape;343;p37"/>
          <p:cNvPicPr preferRelativeResize="0"/>
          <p:nvPr/>
        </p:nvPicPr>
        <p:blipFill>
          <a:blip r:embed="rId3">
            <a:alphaModFix/>
          </a:blip>
          <a:stretch>
            <a:fillRect/>
          </a:stretch>
        </p:blipFill>
        <p:spPr>
          <a:xfrm>
            <a:off x="0" y="3005850"/>
            <a:ext cx="4572000" cy="845877"/>
          </a:xfrm>
          <a:prstGeom prst="rect">
            <a:avLst/>
          </a:prstGeom>
          <a:noFill/>
          <a:ln>
            <a:noFill/>
          </a:ln>
        </p:spPr>
      </p:pic>
      <p:sp>
        <p:nvSpPr>
          <p:cNvPr id="344" name="Google Shape;344;p37"/>
          <p:cNvSpPr txBox="1"/>
          <p:nvPr/>
        </p:nvSpPr>
        <p:spPr>
          <a:xfrm>
            <a:off x="352000" y="4192800"/>
            <a:ext cx="3678900" cy="415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a:latin typeface="Times New Roman"/>
                <a:ea typeface="Times New Roman"/>
                <a:cs typeface="Times New Roman"/>
                <a:sym typeface="Times New Roman"/>
              </a:rPr>
              <a:t>Number of singular values: (1, 6, 11, 16, 21)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Computing the data matrix</a:t>
            </a:r>
            <a:endParaRPr>
              <a:latin typeface="Times New Roman"/>
              <a:ea typeface="Times New Roman"/>
              <a:cs typeface="Times New Roman"/>
              <a:sym typeface="Times New Roman"/>
            </a:endParaRPr>
          </a:p>
        </p:txBody>
      </p:sp>
      <p:sp>
        <p:nvSpPr>
          <p:cNvPr id="350" name="Google Shape;350;p38"/>
          <p:cNvSpPr txBox="1">
            <a:spLocks noGrp="1"/>
          </p:cNvSpPr>
          <p:nvPr>
            <p:ph type="body" idx="1"/>
          </p:nvPr>
        </p:nvSpPr>
        <p:spPr>
          <a:xfrm>
            <a:off x="3732400" y="2167350"/>
            <a:ext cx="4935000" cy="2261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Vectorize each of the SVD images and unite them into a single data matrix.</a:t>
            </a: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When there are l intermediate singular values, the mnx1 vectors x</a:t>
            </a:r>
            <a:r>
              <a:rPr lang="en" sz="1500" baseline="-25000">
                <a:solidFill>
                  <a:srgbClr val="000000"/>
                </a:solidFill>
                <a:latin typeface="Times New Roman"/>
                <a:ea typeface="Times New Roman"/>
                <a:cs typeface="Times New Roman"/>
                <a:sym typeface="Times New Roman"/>
              </a:rPr>
              <a:t>1</a:t>
            </a:r>
            <a:r>
              <a:rPr lang="en" sz="1500">
                <a:solidFill>
                  <a:srgbClr val="000000"/>
                </a:solidFill>
                <a:latin typeface="Times New Roman"/>
                <a:ea typeface="Times New Roman"/>
                <a:cs typeface="Times New Roman"/>
                <a:sym typeface="Times New Roman"/>
              </a:rPr>
              <a:t>, x</a:t>
            </a:r>
            <a:r>
              <a:rPr lang="en" sz="1500" baseline="-25000">
                <a:solidFill>
                  <a:srgbClr val="000000"/>
                </a:solidFill>
                <a:latin typeface="Times New Roman"/>
                <a:ea typeface="Times New Roman"/>
                <a:cs typeface="Times New Roman"/>
                <a:sym typeface="Times New Roman"/>
              </a:rPr>
              <a:t>2</a:t>
            </a:r>
            <a:r>
              <a:rPr lang="en" sz="1500">
                <a:solidFill>
                  <a:srgbClr val="000000"/>
                </a:solidFill>
                <a:latin typeface="Times New Roman"/>
                <a:ea typeface="Times New Roman"/>
                <a:cs typeface="Times New Roman"/>
                <a:sym typeface="Times New Roman"/>
              </a:rPr>
              <a:t>, x</a:t>
            </a:r>
            <a:r>
              <a:rPr lang="en" sz="1500" baseline="-25000">
                <a:solidFill>
                  <a:srgbClr val="000000"/>
                </a:solidFill>
                <a:latin typeface="Times New Roman"/>
                <a:ea typeface="Times New Roman"/>
                <a:cs typeface="Times New Roman"/>
                <a:sym typeface="Times New Roman"/>
              </a:rPr>
              <a:t>3</a:t>
            </a: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l</a:t>
            </a:r>
            <a:r>
              <a:rPr lang="en" sz="1500">
                <a:solidFill>
                  <a:srgbClr val="000000"/>
                </a:solidFill>
                <a:latin typeface="Times New Roman"/>
                <a:ea typeface="Times New Roman"/>
                <a:cs typeface="Times New Roman"/>
                <a:sym typeface="Times New Roman"/>
              </a:rPr>
              <a:t> where each x</a:t>
            </a:r>
            <a:r>
              <a:rPr lang="en" sz="1500" baseline="-25000">
                <a:solidFill>
                  <a:srgbClr val="000000"/>
                </a:solidFill>
                <a:latin typeface="Times New Roman"/>
                <a:ea typeface="Times New Roman"/>
                <a:cs typeface="Times New Roman"/>
                <a:sym typeface="Times New Roman"/>
              </a:rPr>
              <a:t>i</a:t>
            </a:r>
            <a:r>
              <a:rPr lang="en" sz="1500">
                <a:solidFill>
                  <a:srgbClr val="000000"/>
                </a:solidFill>
                <a:latin typeface="Times New Roman"/>
                <a:ea typeface="Times New Roman"/>
                <a:cs typeface="Times New Roman"/>
                <a:sym typeface="Times New Roman"/>
              </a:rPr>
              <a:t> represents a vectorized mxn SVD reconstructed image. </a:t>
            </a:r>
            <a:endParaRPr sz="1500">
              <a:solidFill>
                <a:srgbClr val="000000"/>
              </a:solidFill>
              <a:latin typeface="Times New Roman"/>
              <a:ea typeface="Times New Roman"/>
              <a:cs typeface="Times New Roman"/>
              <a:sym typeface="Times New Roman"/>
            </a:endParaRPr>
          </a:p>
        </p:txBody>
      </p:sp>
      <p:pic>
        <p:nvPicPr>
          <p:cNvPr id="351" name="Google Shape;351;p38"/>
          <p:cNvPicPr preferRelativeResize="0"/>
          <p:nvPr/>
        </p:nvPicPr>
        <p:blipFill>
          <a:blip r:embed="rId3">
            <a:alphaModFix/>
          </a:blip>
          <a:stretch>
            <a:fillRect/>
          </a:stretch>
        </p:blipFill>
        <p:spPr>
          <a:xfrm>
            <a:off x="343600" y="2280000"/>
            <a:ext cx="3094025" cy="183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Salient Region Detection using DMD</a:t>
            </a:r>
            <a:endParaRPr/>
          </a:p>
        </p:txBody>
      </p:sp>
      <p:sp>
        <p:nvSpPr>
          <p:cNvPr id="357" name="Google Shape;357;p39"/>
          <p:cNvSpPr/>
          <p:nvPr/>
        </p:nvSpPr>
        <p:spPr>
          <a:xfrm>
            <a:off x="588375" y="3207400"/>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saliency map</a:t>
            </a:r>
            <a:endParaRPr sz="1500">
              <a:latin typeface="Times New Roman"/>
              <a:ea typeface="Times New Roman"/>
              <a:cs typeface="Times New Roman"/>
              <a:sym typeface="Times New Roman"/>
            </a:endParaRPr>
          </a:p>
        </p:txBody>
      </p:sp>
      <p:sp>
        <p:nvSpPr>
          <p:cNvPr id="358" name="Google Shape;358;p39"/>
          <p:cNvSpPr/>
          <p:nvPr/>
        </p:nvSpPr>
        <p:spPr>
          <a:xfrm>
            <a:off x="588375" y="4055750"/>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saliency map</a:t>
            </a:r>
            <a:endParaRPr sz="1500">
              <a:latin typeface="Times New Roman"/>
              <a:ea typeface="Times New Roman"/>
              <a:cs typeface="Times New Roman"/>
              <a:sym typeface="Times New Roman"/>
            </a:endParaRPr>
          </a:p>
        </p:txBody>
      </p:sp>
      <p:sp>
        <p:nvSpPr>
          <p:cNvPr id="359" name="Google Shape;359;p39"/>
          <p:cNvSpPr/>
          <p:nvPr/>
        </p:nvSpPr>
        <p:spPr>
          <a:xfrm>
            <a:off x="3740775" y="3632625"/>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Full  saliency map</a:t>
            </a:r>
            <a:endParaRPr sz="1500">
              <a:latin typeface="Times New Roman"/>
              <a:ea typeface="Times New Roman"/>
              <a:cs typeface="Times New Roman"/>
              <a:sym typeface="Times New Roman"/>
            </a:endParaRPr>
          </a:p>
        </p:txBody>
      </p:sp>
      <p:sp>
        <p:nvSpPr>
          <p:cNvPr id="360" name="Google Shape;360;p39"/>
          <p:cNvSpPr/>
          <p:nvPr/>
        </p:nvSpPr>
        <p:spPr>
          <a:xfrm>
            <a:off x="6732375" y="3632625"/>
            <a:ext cx="2256900" cy="5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Segmentation of images</a:t>
            </a:r>
            <a:endParaRPr sz="1500">
              <a:latin typeface="Times New Roman"/>
              <a:ea typeface="Times New Roman"/>
              <a:cs typeface="Times New Roman"/>
              <a:sym typeface="Times New Roman"/>
            </a:endParaRPr>
          </a:p>
        </p:txBody>
      </p:sp>
      <p:cxnSp>
        <p:nvCxnSpPr>
          <p:cNvPr id="361" name="Google Shape;361;p39"/>
          <p:cNvCxnSpPr>
            <a:stCxn id="357" idx="3"/>
            <a:endCxn id="359" idx="1"/>
          </p:cNvCxnSpPr>
          <p:nvPr/>
        </p:nvCxnSpPr>
        <p:spPr>
          <a:xfrm>
            <a:off x="2845275" y="3478000"/>
            <a:ext cx="895500" cy="4251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39"/>
          <p:cNvCxnSpPr>
            <a:stCxn id="358" idx="3"/>
            <a:endCxn id="359" idx="1"/>
          </p:cNvCxnSpPr>
          <p:nvPr/>
        </p:nvCxnSpPr>
        <p:spPr>
          <a:xfrm rot="10800000" flipH="1">
            <a:off x="2845275" y="3903350"/>
            <a:ext cx="895500" cy="423000"/>
          </a:xfrm>
          <a:prstGeom prst="straightConnector1">
            <a:avLst/>
          </a:prstGeom>
          <a:noFill/>
          <a:ln w="9525" cap="flat" cmpd="sng">
            <a:solidFill>
              <a:schemeClr val="dk2"/>
            </a:solidFill>
            <a:prstDash val="solid"/>
            <a:round/>
            <a:headEnd type="none" w="med" len="med"/>
            <a:tailEnd type="triangle" w="med" len="med"/>
          </a:ln>
        </p:spPr>
      </p:cxnSp>
      <p:cxnSp>
        <p:nvCxnSpPr>
          <p:cNvPr id="363" name="Google Shape;363;p39"/>
          <p:cNvCxnSpPr>
            <a:stCxn id="359" idx="3"/>
            <a:endCxn id="360" idx="1"/>
          </p:cNvCxnSpPr>
          <p:nvPr/>
        </p:nvCxnSpPr>
        <p:spPr>
          <a:xfrm>
            <a:off x="5997675" y="3903225"/>
            <a:ext cx="734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0"/>
          <p:cNvSpPr/>
          <p:nvPr/>
        </p:nvSpPr>
        <p:spPr>
          <a:xfrm>
            <a:off x="467450" y="2948775"/>
            <a:ext cx="3151200" cy="204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txBox="1">
            <a:spLocks noGrp="1"/>
          </p:cNvSpPr>
          <p:nvPr>
            <p:ph type="title"/>
          </p:nvPr>
        </p:nvSpPr>
        <p:spPr>
          <a:xfrm>
            <a:off x="575350" y="116400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 based saliency map</a:t>
            </a:r>
            <a:endParaRPr/>
          </a:p>
        </p:txBody>
      </p:sp>
      <p:sp>
        <p:nvSpPr>
          <p:cNvPr id="370" name="Google Shape;370;p40"/>
          <p:cNvSpPr txBox="1">
            <a:spLocks noGrp="1"/>
          </p:cNvSpPr>
          <p:nvPr>
            <p:ph type="subTitle" idx="1"/>
          </p:nvPr>
        </p:nvSpPr>
        <p:spPr>
          <a:xfrm>
            <a:off x="137950" y="3083200"/>
            <a:ext cx="4175700" cy="15657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500" b="1">
                <a:solidFill>
                  <a:srgbClr val="000000"/>
                </a:solidFill>
                <a:latin typeface="Times New Roman"/>
                <a:ea typeface="Times New Roman"/>
                <a:cs typeface="Times New Roman"/>
                <a:sym typeface="Times New Roman"/>
              </a:rPr>
              <a:t>Normalization of the matrix:</a:t>
            </a:r>
            <a:endParaRPr sz="1500" b="1">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X</a:t>
            </a:r>
            <a:r>
              <a:rPr lang="en" sz="1500" baseline="-25000">
                <a:solidFill>
                  <a:srgbClr val="000000"/>
                </a:solidFill>
                <a:latin typeface="Times New Roman"/>
                <a:ea typeface="Times New Roman"/>
                <a:cs typeface="Times New Roman"/>
                <a:sym typeface="Times New Roman"/>
              </a:rPr>
              <a:t>D_sparse1_norm </a:t>
            </a:r>
            <a:r>
              <a:rPr lang="en" sz="1500">
                <a:solidFill>
                  <a:srgbClr val="000000"/>
                </a:solidFill>
                <a:latin typeface="Times New Roman"/>
                <a:ea typeface="Times New Roman"/>
                <a:cs typeface="Times New Roman"/>
                <a:sym typeface="Times New Roman"/>
              </a:rPr>
              <a:t>= a / b</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where:</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a = ( 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 - min(X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b = (max(X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 - min(X</a:t>
            </a:r>
            <a:r>
              <a:rPr lang="en" sz="1500" baseline="-25000">
                <a:solidFill>
                  <a:srgbClr val="000000"/>
                </a:solidFill>
                <a:latin typeface="Times New Roman"/>
                <a:ea typeface="Times New Roman"/>
                <a:cs typeface="Times New Roman"/>
                <a:sym typeface="Times New Roman"/>
              </a:rPr>
              <a:t>D_sparse1</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p>
        </p:txBody>
      </p:sp>
      <p:pic>
        <p:nvPicPr>
          <p:cNvPr id="371" name="Google Shape;371;p40"/>
          <p:cNvPicPr preferRelativeResize="0"/>
          <p:nvPr/>
        </p:nvPicPr>
        <p:blipFill>
          <a:blip r:embed="rId3">
            <a:alphaModFix/>
          </a:blip>
          <a:stretch>
            <a:fillRect/>
          </a:stretch>
        </p:blipFill>
        <p:spPr>
          <a:xfrm>
            <a:off x="5076900" y="0"/>
            <a:ext cx="3608353"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Luminance based saliency map</a:t>
            </a:r>
            <a:endParaRPr/>
          </a:p>
        </p:txBody>
      </p:sp>
      <p:sp>
        <p:nvSpPr>
          <p:cNvPr id="377" name="Google Shape;377;p4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78" name="Google Shape;378;p41"/>
          <p:cNvPicPr preferRelativeResize="0"/>
          <p:nvPr/>
        </p:nvPicPr>
        <p:blipFill>
          <a:blip r:embed="rId3">
            <a:alphaModFix/>
          </a:blip>
          <a:stretch>
            <a:fillRect/>
          </a:stretch>
        </p:blipFill>
        <p:spPr>
          <a:xfrm>
            <a:off x="4939300" y="0"/>
            <a:ext cx="3855525"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title"/>
          </p:nvPr>
        </p:nvSpPr>
        <p:spPr>
          <a:xfrm>
            <a:off x="727650" y="1215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Performing SVD to data matrix</a:t>
            </a:r>
            <a:endParaRPr>
              <a:latin typeface="Times New Roman"/>
              <a:ea typeface="Times New Roman"/>
              <a:cs typeface="Times New Roman"/>
              <a:sym typeface="Times New Roman"/>
            </a:endParaRPr>
          </a:p>
        </p:txBody>
      </p:sp>
      <p:pic>
        <p:nvPicPr>
          <p:cNvPr id="384" name="Google Shape;384;p42"/>
          <p:cNvPicPr preferRelativeResize="0"/>
          <p:nvPr/>
        </p:nvPicPr>
        <p:blipFill>
          <a:blip r:embed="rId3">
            <a:alphaModFix/>
          </a:blip>
          <a:stretch>
            <a:fillRect/>
          </a:stretch>
        </p:blipFill>
        <p:spPr>
          <a:xfrm>
            <a:off x="519725" y="2307500"/>
            <a:ext cx="2651925" cy="1572500"/>
          </a:xfrm>
          <a:prstGeom prst="rect">
            <a:avLst/>
          </a:prstGeom>
          <a:noFill/>
          <a:ln>
            <a:noFill/>
          </a:ln>
        </p:spPr>
      </p:pic>
      <p:sp>
        <p:nvSpPr>
          <p:cNvPr id="385" name="Google Shape;385;p42"/>
          <p:cNvSpPr/>
          <p:nvPr/>
        </p:nvSpPr>
        <p:spPr>
          <a:xfrm>
            <a:off x="3569225" y="2697450"/>
            <a:ext cx="1295225" cy="792600"/>
          </a:xfrm>
          <a:prstGeom prst="flowChartDecision">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SVD</a:t>
            </a:r>
            <a:endParaRPr sz="1500">
              <a:latin typeface="Times New Roman"/>
              <a:ea typeface="Times New Roman"/>
              <a:cs typeface="Times New Roman"/>
              <a:sym typeface="Times New Roman"/>
            </a:endParaRPr>
          </a:p>
        </p:txBody>
      </p:sp>
      <p:sp>
        <p:nvSpPr>
          <p:cNvPr id="386" name="Google Shape;386;p42"/>
          <p:cNvSpPr/>
          <p:nvPr/>
        </p:nvSpPr>
        <p:spPr>
          <a:xfrm>
            <a:off x="5474650" y="1215000"/>
            <a:ext cx="3489300" cy="10440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U -  eigenvectors of the product of the luminance data matrix and its transpose (L*L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387" name="Google Shape;387;p42"/>
          <p:cNvSpPr/>
          <p:nvPr/>
        </p:nvSpPr>
        <p:spPr>
          <a:xfrm>
            <a:off x="5474650" y="2571750"/>
            <a:ext cx="3576300" cy="10440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00000"/>
              </a:lnSpc>
              <a:spcBef>
                <a:spcPts val="0"/>
              </a:spcBef>
              <a:spcAft>
                <a:spcPts val="0"/>
              </a:spcAft>
              <a:buNone/>
            </a:pPr>
            <a:r>
              <a:rPr lang="en" sz="1500">
                <a:latin typeface="Times New Roman"/>
                <a:ea typeface="Times New Roman"/>
                <a:cs typeface="Times New Roman"/>
                <a:sym typeface="Times New Roman"/>
              </a:rPr>
              <a:t>V-  eigenvectors of the product of the transpose of the luminance data and the luminance matrix (L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*L,Y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388" name="Google Shape;388;p42"/>
          <p:cNvSpPr/>
          <p:nvPr/>
        </p:nvSpPr>
        <p:spPr>
          <a:xfrm>
            <a:off x="5387550" y="3928500"/>
            <a:ext cx="3576300" cy="1044000"/>
          </a:xfrm>
          <a:prstGeom prst="roundRect">
            <a:avLst>
              <a:gd name="adj" fmla="val 16667"/>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00000"/>
              </a:lnSpc>
              <a:spcBef>
                <a:spcPts val="0"/>
              </a:spcBef>
              <a:spcAft>
                <a:spcPts val="0"/>
              </a:spcAft>
              <a:buNone/>
            </a:pPr>
            <a:r>
              <a:rPr lang="en" sz="1500">
                <a:latin typeface="Times New Roman"/>
                <a:ea typeface="Times New Roman"/>
                <a:cs typeface="Times New Roman"/>
                <a:sym typeface="Times New Roman"/>
              </a:rPr>
              <a:t> S - square root of the eigenvalues of (L*L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 and (L</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*L,Y</a:t>
            </a:r>
            <a:r>
              <a:rPr lang="en" sz="1500" baseline="-25000">
                <a:latin typeface="Times New Roman"/>
                <a:ea typeface="Times New Roman"/>
                <a:cs typeface="Times New Roman"/>
                <a:sym typeface="Times New Roman"/>
              </a:rPr>
              <a:t>1</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1</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baseline="30000">
                <a:latin typeface="Times New Roman"/>
                <a:ea typeface="Times New Roman"/>
                <a:cs typeface="Times New Roman"/>
                <a:sym typeface="Times New Roman"/>
              </a:rPr>
              <a:t>T</a:t>
            </a:r>
            <a:r>
              <a:rPr lang="en" sz="1500">
                <a:latin typeface="Times New Roman"/>
                <a:ea typeface="Times New Roman"/>
                <a:cs typeface="Times New Roman"/>
                <a:sym typeface="Times New Roman"/>
              </a:rPr>
              <a:t>*Y</a:t>
            </a:r>
            <a:r>
              <a:rPr lang="en" sz="1500" baseline="-25000">
                <a:latin typeface="Times New Roman"/>
                <a:ea typeface="Times New Roman"/>
                <a:cs typeface="Times New Roman"/>
                <a:sym typeface="Times New Roman"/>
              </a:rPr>
              <a:t>2</a:t>
            </a:r>
            <a:r>
              <a:rPr lang="en" sz="1500">
                <a:latin typeface="Times New Roman"/>
                <a:ea typeface="Times New Roman"/>
                <a:cs typeface="Times New Roman"/>
                <a:sym typeface="Times New Roman"/>
              </a:rPr>
              <a:t>) as diagonal elements in descending order.</a:t>
            </a:r>
            <a:endParaRPr sz="1500">
              <a:latin typeface="Times New Roman"/>
              <a:ea typeface="Times New Roman"/>
              <a:cs typeface="Times New Roman"/>
              <a:sym typeface="Times New Roman"/>
            </a:endParaRPr>
          </a:p>
        </p:txBody>
      </p:sp>
      <p:cxnSp>
        <p:nvCxnSpPr>
          <p:cNvPr id="389" name="Google Shape;389;p42"/>
          <p:cNvCxnSpPr>
            <a:stCxn id="385" idx="3"/>
            <a:endCxn id="386" idx="1"/>
          </p:cNvCxnSpPr>
          <p:nvPr/>
        </p:nvCxnSpPr>
        <p:spPr>
          <a:xfrm rot="10800000" flipH="1">
            <a:off x="4864450" y="1737150"/>
            <a:ext cx="610200" cy="135660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p42"/>
          <p:cNvCxnSpPr>
            <a:stCxn id="385" idx="3"/>
            <a:endCxn id="387" idx="1"/>
          </p:cNvCxnSpPr>
          <p:nvPr/>
        </p:nvCxnSpPr>
        <p:spPr>
          <a:xfrm>
            <a:off x="4864450" y="3093750"/>
            <a:ext cx="610200" cy="0"/>
          </a:xfrm>
          <a:prstGeom prst="straightConnector1">
            <a:avLst/>
          </a:prstGeom>
          <a:noFill/>
          <a:ln w="9525" cap="flat" cmpd="sng">
            <a:solidFill>
              <a:schemeClr val="dk2"/>
            </a:solidFill>
            <a:prstDash val="solid"/>
            <a:round/>
            <a:headEnd type="none" w="med" len="med"/>
            <a:tailEnd type="triangle" w="med" len="med"/>
          </a:ln>
        </p:spPr>
      </p:cxnSp>
      <p:cxnSp>
        <p:nvCxnSpPr>
          <p:cNvPr id="391" name="Google Shape;391;p42"/>
          <p:cNvCxnSpPr>
            <a:stCxn id="385" idx="3"/>
            <a:endCxn id="388" idx="1"/>
          </p:cNvCxnSpPr>
          <p:nvPr/>
        </p:nvCxnSpPr>
        <p:spPr>
          <a:xfrm>
            <a:off x="4864450" y="3093750"/>
            <a:ext cx="523200" cy="1356900"/>
          </a:xfrm>
          <a:prstGeom prst="straightConnector1">
            <a:avLst/>
          </a:prstGeom>
          <a:noFill/>
          <a:ln w="9525" cap="flat" cmpd="sng">
            <a:solidFill>
              <a:schemeClr val="dk2"/>
            </a:solidFill>
            <a:prstDash val="solid"/>
            <a:round/>
            <a:headEnd type="none" w="med" len="med"/>
            <a:tailEnd type="triangle" w="med" len="med"/>
          </a:ln>
        </p:spPr>
      </p:cxnSp>
      <p:cxnSp>
        <p:nvCxnSpPr>
          <p:cNvPr id="392" name="Google Shape;392;p42"/>
          <p:cNvCxnSpPr>
            <a:stCxn id="384" idx="3"/>
            <a:endCxn id="385" idx="1"/>
          </p:cNvCxnSpPr>
          <p:nvPr/>
        </p:nvCxnSpPr>
        <p:spPr>
          <a:xfrm>
            <a:off x="3171650" y="3093750"/>
            <a:ext cx="397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Color and luminance saliency map enhancement</a:t>
            </a:r>
            <a:endParaRPr>
              <a:latin typeface="Times New Roman"/>
              <a:ea typeface="Times New Roman"/>
              <a:cs typeface="Times New Roman"/>
              <a:sym typeface="Times New Roman"/>
            </a:endParaRPr>
          </a:p>
        </p:txBody>
      </p:sp>
      <p:sp>
        <p:nvSpPr>
          <p:cNvPr id="398" name="Google Shape;398;p4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The final saliency map can be further enhanced by giving more weight to the salient region and suppressing the non-salient pixels. </a:t>
            </a:r>
            <a:endParaRPr sz="1500"/>
          </a:p>
        </p:txBody>
      </p:sp>
      <p:sp>
        <p:nvSpPr>
          <p:cNvPr id="399" name="Google Shape;399;p43"/>
          <p:cNvSpPr/>
          <p:nvPr/>
        </p:nvSpPr>
        <p:spPr>
          <a:xfrm>
            <a:off x="4681800" y="474300"/>
            <a:ext cx="16626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sp>
        <p:nvSpPr>
          <p:cNvPr id="400" name="Google Shape;400;p43"/>
          <p:cNvSpPr/>
          <p:nvPr/>
        </p:nvSpPr>
        <p:spPr>
          <a:xfrm>
            <a:off x="7098200" y="474300"/>
            <a:ext cx="17979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sp>
        <p:nvSpPr>
          <p:cNvPr id="401" name="Google Shape;401;p43"/>
          <p:cNvSpPr/>
          <p:nvPr/>
        </p:nvSpPr>
        <p:spPr>
          <a:xfrm>
            <a:off x="5493750" y="1537550"/>
            <a:ext cx="2841900" cy="599400"/>
          </a:xfrm>
          <a:prstGeom prst="parallelogram">
            <a:avLst>
              <a:gd name="adj" fmla="val 25000"/>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Morphological Dilation</a:t>
            </a:r>
            <a:endParaRPr sz="1500">
              <a:latin typeface="Times New Roman"/>
              <a:ea typeface="Times New Roman"/>
              <a:cs typeface="Times New Roman"/>
              <a:sym typeface="Times New Roman"/>
            </a:endParaRPr>
          </a:p>
        </p:txBody>
      </p:sp>
      <p:sp>
        <p:nvSpPr>
          <p:cNvPr id="402" name="Google Shape;402;p43"/>
          <p:cNvSpPr/>
          <p:nvPr/>
        </p:nvSpPr>
        <p:spPr>
          <a:xfrm>
            <a:off x="5356175" y="2600800"/>
            <a:ext cx="2841900" cy="599400"/>
          </a:xfrm>
          <a:prstGeom prst="parallelogram">
            <a:avLst>
              <a:gd name="adj" fmla="val 25000"/>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Morphological Erosion</a:t>
            </a:r>
            <a:endParaRPr sz="1500">
              <a:latin typeface="Times New Roman"/>
              <a:ea typeface="Times New Roman"/>
              <a:cs typeface="Times New Roman"/>
              <a:sym typeface="Times New Roman"/>
            </a:endParaRPr>
          </a:p>
        </p:txBody>
      </p:sp>
      <p:sp>
        <p:nvSpPr>
          <p:cNvPr id="403" name="Google Shape;403;p43"/>
          <p:cNvSpPr/>
          <p:nvPr/>
        </p:nvSpPr>
        <p:spPr>
          <a:xfrm>
            <a:off x="4892175" y="3664050"/>
            <a:ext cx="1662600" cy="927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based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Prior saliency map</a:t>
            </a:r>
            <a:endParaRPr sz="1500">
              <a:latin typeface="Times New Roman"/>
              <a:ea typeface="Times New Roman"/>
              <a:cs typeface="Times New Roman"/>
              <a:sym typeface="Times New Roman"/>
            </a:endParaRPr>
          </a:p>
        </p:txBody>
      </p:sp>
      <p:sp>
        <p:nvSpPr>
          <p:cNvPr id="404" name="Google Shape;404;p43"/>
          <p:cNvSpPr/>
          <p:nvPr/>
        </p:nvSpPr>
        <p:spPr>
          <a:xfrm>
            <a:off x="7098200" y="3664050"/>
            <a:ext cx="1797900" cy="9279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based prior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cxnSp>
        <p:nvCxnSpPr>
          <p:cNvPr id="405" name="Google Shape;405;p43"/>
          <p:cNvCxnSpPr>
            <a:stCxn id="399" idx="2"/>
            <a:endCxn id="401" idx="0"/>
          </p:cNvCxnSpPr>
          <p:nvPr/>
        </p:nvCxnSpPr>
        <p:spPr>
          <a:xfrm>
            <a:off x="5513100" y="1073700"/>
            <a:ext cx="1401600" cy="4638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43"/>
          <p:cNvCxnSpPr>
            <a:stCxn id="400" idx="2"/>
            <a:endCxn id="401" idx="0"/>
          </p:cNvCxnSpPr>
          <p:nvPr/>
        </p:nvCxnSpPr>
        <p:spPr>
          <a:xfrm flipH="1">
            <a:off x="6914750" y="1073700"/>
            <a:ext cx="1082400" cy="463800"/>
          </a:xfrm>
          <a:prstGeom prst="straightConnector1">
            <a:avLst/>
          </a:prstGeom>
          <a:noFill/>
          <a:ln w="9525" cap="flat" cmpd="sng">
            <a:solidFill>
              <a:schemeClr val="dk2"/>
            </a:solidFill>
            <a:prstDash val="solid"/>
            <a:round/>
            <a:headEnd type="none" w="med" len="med"/>
            <a:tailEnd type="triangle" w="med" len="med"/>
          </a:ln>
        </p:spPr>
      </p:cxnSp>
      <p:cxnSp>
        <p:nvCxnSpPr>
          <p:cNvPr id="407" name="Google Shape;407;p43"/>
          <p:cNvCxnSpPr>
            <a:stCxn id="401" idx="3"/>
            <a:endCxn id="402" idx="1"/>
          </p:cNvCxnSpPr>
          <p:nvPr/>
        </p:nvCxnSpPr>
        <p:spPr>
          <a:xfrm>
            <a:off x="6839775" y="2136950"/>
            <a:ext cx="12300" cy="463800"/>
          </a:xfrm>
          <a:prstGeom prst="straightConnector1">
            <a:avLst/>
          </a:prstGeom>
          <a:noFill/>
          <a:ln w="9525" cap="flat" cmpd="sng">
            <a:solidFill>
              <a:schemeClr val="dk2"/>
            </a:solidFill>
            <a:prstDash val="solid"/>
            <a:round/>
            <a:headEnd type="none" w="med" len="med"/>
            <a:tailEnd type="triangle" w="med" len="med"/>
          </a:ln>
        </p:spPr>
      </p:cxnSp>
      <p:cxnSp>
        <p:nvCxnSpPr>
          <p:cNvPr id="408" name="Google Shape;408;p43"/>
          <p:cNvCxnSpPr>
            <a:stCxn id="402" idx="4"/>
            <a:endCxn id="403" idx="0"/>
          </p:cNvCxnSpPr>
          <p:nvPr/>
        </p:nvCxnSpPr>
        <p:spPr>
          <a:xfrm flipH="1">
            <a:off x="5723525" y="3200200"/>
            <a:ext cx="1053600" cy="463800"/>
          </a:xfrm>
          <a:prstGeom prst="straightConnector1">
            <a:avLst/>
          </a:prstGeom>
          <a:noFill/>
          <a:ln w="9525" cap="flat" cmpd="sng">
            <a:solidFill>
              <a:schemeClr val="dk2"/>
            </a:solidFill>
            <a:prstDash val="solid"/>
            <a:round/>
            <a:headEnd type="none" w="med" len="med"/>
            <a:tailEnd type="triangle" w="med" len="med"/>
          </a:ln>
        </p:spPr>
      </p:cxnSp>
      <p:cxnSp>
        <p:nvCxnSpPr>
          <p:cNvPr id="409" name="Google Shape;409;p43"/>
          <p:cNvCxnSpPr>
            <a:stCxn id="402" idx="4"/>
            <a:endCxn id="404" idx="0"/>
          </p:cNvCxnSpPr>
          <p:nvPr/>
        </p:nvCxnSpPr>
        <p:spPr>
          <a:xfrm>
            <a:off x="6777125" y="3200200"/>
            <a:ext cx="1220100" cy="463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517525" y="14732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14" name="Google Shape;114;p17"/>
          <p:cNvSpPr/>
          <p:nvPr/>
        </p:nvSpPr>
        <p:spPr>
          <a:xfrm>
            <a:off x="4759125" y="2127050"/>
            <a:ext cx="28806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Salient region detection methods</a:t>
            </a:r>
            <a:endParaRPr sz="1500">
              <a:latin typeface="Times New Roman"/>
              <a:ea typeface="Times New Roman"/>
              <a:cs typeface="Times New Roman"/>
              <a:sym typeface="Times New Roman"/>
            </a:endParaRPr>
          </a:p>
        </p:txBody>
      </p:sp>
      <p:sp>
        <p:nvSpPr>
          <p:cNvPr id="115" name="Google Shape;115;p17"/>
          <p:cNvSpPr/>
          <p:nvPr/>
        </p:nvSpPr>
        <p:spPr>
          <a:xfrm>
            <a:off x="3036325" y="3460950"/>
            <a:ext cx="26508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Global contrast based  methods</a:t>
            </a:r>
            <a:endParaRPr sz="1500">
              <a:latin typeface="Times New Roman"/>
              <a:ea typeface="Times New Roman"/>
              <a:cs typeface="Times New Roman"/>
              <a:sym typeface="Times New Roman"/>
            </a:endParaRPr>
          </a:p>
        </p:txBody>
      </p:sp>
      <p:sp>
        <p:nvSpPr>
          <p:cNvPr id="116" name="Google Shape;116;p17"/>
          <p:cNvSpPr/>
          <p:nvPr/>
        </p:nvSpPr>
        <p:spPr>
          <a:xfrm>
            <a:off x="6339825" y="3460950"/>
            <a:ext cx="2650800" cy="77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Local contrast based  methods</a:t>
            </a:r>
            <a:endParaRPr sz="1500">
              <a:latin typeface="Times New Roman"/>
              <a:ea typeface="Times New Roman"/>
              <a:cs typeface="Times New Roman"/>
              <a:sym typeface="Times New Roman"/>
            </a:endParaRPr>
          </a:p>
        </p:txBody>
      </p:sp>
      <p:cxnSp>
        <p:nvCxnSpPr>
          <p:cNvPr id="117" name="Google Shape;117;p17"/>
          <p:cNvCxnSpPr>
            <a:stCxn id="114" idx="2"/>
            <a:endCxn id="115" idx="0"/>
          </p:cNvCxnSpPr>
          <p:nvPr/>
        </p:nvCxnSpPr>
        <p:spPr>
          <a:xfrm flipH="1">
            <a:off x="4361625" y="2900450"/>
            <a:ext cx="1837800" cy="5604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7"/>
          <p:cNvCxnSpPr>
            <a:stCxn id="114" idx="2"/>
            <a:endCxn id="116" idx="0"/>
          </p:cNvCxnSpPr>
          <p:nvPr/>
        </p:nvCxnSpPr>
        <p:spPr>
          <a:xfrm>
            <a:off x="6199425" y="2900450"/>
            <a:ext cx="1465800" cy="56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p:nvPr/>
        </p:nvSpPr>
        <p:spPr>
          <a:xfrm>
            <a:off x="372163" y="1382875"/>
            <a:ext cx="1333800" cy="66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Source Image</a:t>
            </a:r>
            <a:endParaRPr sz="1500">
              <a:latin typeface="Times New Roman"/>
              <a:ea typeface="Times New Roman"/>
              <a:cs typeface="Times New Roman"/>
              <a:sym typeface="Times New Roman"/>
            </a:endParaRPr>
          </a:p>
        </p:txBody>
      </p:sp>
      <p:sp>
        <p:nvSpPr>
          <p:cNvPr id="415" name="Google Shape;415;p44"/>
          <p:cNvSpPr/>
          <p:nvPr/>
        </p:nvSpPr>
        <p:spPr>
          <a:xfrm>
            <a:off x="4146988" y="1097575"/>
            <a:ext cx="4309500" cy="123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500">
                <a:latin typeface="Times New Roman"/>
                <a:ea typeface="Times New Roman"/>
                <a:cs typeface="Times New Roman"/>
                <a:sym typeface="Times New Roman"/>
              </a:rPr>
              <a:t>kernel </a:t>
            </a:r>
            <a:r>
              <a:rPr lang="en" sz="1500" b="1">
                <a:solidFill>
                  <a:srgbClr val="202124"/>
                </a:solidFill>
                <a:highlight>
                  <a:srgbClr val="FFFFFF"/>
                </a:highlight>
              </a:rPr>
              <a:t>δ</a:t>
            </a:r>
            <a:endParaRPr sz="1500" b="1">
              <a:solidFill>
                <a:srgbClr val="202124"/>
              </a:solidFill>
              <a:highlight>
                <a:srgbClr val="FFFFFF"/>
              </a:highlight>
            </a:endParaRPr>
          </a:p>
          <a:p>
            <a:pPr marL="0" lvl="0" indent="0" algn="ctr" rtl="0">
              <a:lnSpc>
                <a:spcPct val="150000"/>
              </a:lnSpc>
              <a:spcBef>
                <a:spcPts val="0"/>
              </a:spcBef>
              <a:spcAft>
                <a:spcPts val="0"/>
              </a:spcAft>
              <a:buNone/>
            </a:pPr>
            <a:r>
              <a:rPr lang="en" sz="1500" b="1">
                <a:latin typeface="Times New Roman"/>
                <a:ea typeface="Times New Roman"/>
                <a:cs typeface="Times New Roman"/>
                <a:sym typeface="Times New Roman"/>
              </a:rPr>
              <a:t>δ = α*sqrt(SM</a:t>
            </a:r>
            <a:r>
              <a:rPr lang="en" sz="1500" b="1" baseline="-25000">
                <a:latin typeface="Times New Roman"/>
                <a:ea typeface="Times New Roman"/>
                <a:cs typeface="Times New Roman"/>
                <a:sym typeface="Times New Roman"/>
              </a:rPr>
              <a:t>prior</a:t>
            </a:r>
            <a:r>
              <a:rPr lang="en" sz="1500" b="1">
                <a:latin typeface="Times New Roman"/>
                <a:ea typeface="Times New Roman"/>
                <a:cs typeface="Times New Roman"/>
                <a:sym typeface="Times New Roman"/>
              </a:rPr>
              <a:t>)</a:t>
            </a:r>
            <a:r>
              <a:rPr lang="en" sz="1500">
                <a:latin typeface="Times New Roman"/>
                <a:ea typeface="Times New Roman"/>
                <a:cs typeface="Times New Roman"/>
                <a:sym typeface="Times New Roman"/>
              </a:rPr>
              <a:t> where α is a constant set as 5. </a:t>
            </a:r>
            <a:endParaRPr sz="1500" b="1">
              <a:solidFill>
                <a:srgbClr val="202124"/>
              </a:solidFill>
              <a:highlight>
                <a:srgbClr val="FFFFFF"/>
              </a:highlight>
            </a:endParaRPr>
          </a:p>
        </p:txBody>
      </p:sp>
      <p:sp>
        <p:nvSpPr>
          <p:cNvPr id="416" name="Google Shape;416;p44"/>
          <p:cNvSpPr/>
          <p:nvPr/>
        </p:nvSpPr>
        <p:spPr>
          <a:xfrm>
            <a:off x="2095213" y="1262025"/>
            <a:ext cx="1662525" cy="9086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Erosion</a:t>
            </a:r>
            <a:endParaRPr>
              <a:latin typeface="Times New Roman"/>
              <a:ea typeface="Times New Roman"/>
              <a:cs typeface="Times New Roman"/>
              <a:sym typeface="Times New Roman"/>
            </a:endParaRPr>
          </a:p>
        </p:txBody>
      </p:sp>
      <p:cxnSp>
        <p:nvCxnSpPr>
          <p:cNvPr id="417" name="Google Shape;417;p44"/>
          <p:cNvCxnSpPr>
            <a:stCxn id="414" idx="3"/>
            <a:endCxn id="416" idx="1"/>
          </p:cNvCxnSpPr>
          <p:nvPr/>
        </p:nvCxnSpPr>
        <p:spPr>
          <a:xfrm>
            <a:off x="1705963" y="1716325"/>
            <a:ext cx="389400" cy="0"/>
          </a:xfrm>
          <a:prstGeom prst="straightConnector1">
            <a:avLst/>
          </a:prstGeom>
          <a:noFill/>
          <a:ln w="9525" cap="flat" cmpd="sng">
            <a:solidFill>
              <a:schemeClr val="dk2"/>
            </a:solidFill>
            <a:prstDash val="solid"/>
            <a:round/>
            <a:headEnd type="none" w="med" len="med"/>
            <a:tailEnd type="triangle" w="med" len="med"/>
          </a:ln>
        </p:spPr>
      </p:cxnSp>
      <p:cxnSp>
        <p:nvCxnSpPr>
          <p:cNvPr id="418" name="Google Shape;418;p44"/>
          <p:cNvCxnSpPr>
            <a:stCxn id="416" idx="3"/>
            <a:endCxn id="415" idx="1"/>
          </p:cNvCxnSpPr>
          <p:nvPr/>
        </p:nvCxnSpPr>
        <p:spPr>
          <a:xfrm rot="10800000" flipH="1">
            <a:off x="3757738" y="1713925"/>
            <a:ext cx="389400" cy="240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44"/>
          <p:cNvSpPr/>
          <p:nvPr/>
        </p:nvSpPr>
        <p:spPr>
          <a:xfrm>
            <a:off x="291363" y="3388525"/>
            <a:ext cx="2674200" cy="908700"/>
          </a:xfrm>
          <a:prstGeom prst="trapezoid">
            <a:avLst>
              <a:gd name="adj" fmla="val 25000"/>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500">
                <a:latin typeface="Times New Roman"/>
                <a:ea typeface="Times New Roman"/>
                <a:cs typeface="Times New Roman"/>
                <a:sym typeface="Times New Roman"/>
              </a:rPr>
              <a:t>Structuring element for reconstruction</a:t>
            </a:r>
            <a:endParaRPr sz="1500"/>
          </a:p>
        </p:txBody>
      </p:sp>
      <p:sp>
        <p:nvSpPr>
          <p:cNvPr id="420" name="Google Shape;420;p44"/>
          <p:cNvSpPr/>
          <p:nvPr/>
        </p:nvSpPr>
        <p:spPr>
          <a:xfrm>
            <a:off x="3239575" y="3388575"/>
            <a:ext cx="1662525" cy="908600"/>
          </a:xfrm>
          <a:prstGeom prst="flowChartDecision">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Sigmoid function</a:t>
            </a:r>
            <a:endParaRPr>
              <a:latin typeface="Times New Roman"/>
              <a:ea typeface="Times New Roman"/>
              <a:cs typeface="Times New Roman"/>
              <a:sym typeface="Times New Roman"/>
            </a:endParaRPr>
          </a:p>
        </p:txBody>
      </p:sp>
      <p:cxnSp>
        <p:nvCxnSpPr>
          <p:cNvPr id="421" name="Google Shape;421;p44"/>
          <p:cNvCxnSpPr>
            <a:stCxn id="419" idx="3"/>
            <a:endCxn id="420" idx="1"/>
          </p:cNvCxnSpPr>
          <p:nvPr/>
        </p:nvCxnSpPr>
        <p:spPr>
          <a:xfrm>
            <a:off x="2851975" y="3842875"/>
            <a:ext cx="387600" cy="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44"/>
          <p:cNvSpPr/>
          <p:nvPr/>
        </p:nvSpPr>
        <p:spPr>
          <a:xfrm>
            <a:off x="5405463" y="2562100"/>
            <a:ext cx="1662600" cy="927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Color enhanced saliency map</a:t>
            </a:r>
            <a:endParaRPr sz="1500">
              <a:latin typeface="Times New Roman"/>
              <a:ea typeface="Times New Roman"/>
              <a:cs typeface="Times New Roman"/>
              <a:sym typeface="Times New Roman"/>
            </a:endParaRPr>
          </a:p>
        </p:txBody>
      </p:sp>
      <p:sp>
        <p:nvSpPr>
          <p:cNvPr id="423" name="Google Shape;423;p44"/>
          <p:cNvSpPr/>
          <p:nvPr/>
        </p:nvSpPr>
        <p:spPr>
          <a:xfrm>
            <a:off x="5405463" y="3606025"/>
            <a:ext cx="2027400" cy="9279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Luminance enhanced  </a:t>
            </a:r>
            <a:endParaRPr sz="15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saliency map</a:t>
            </a:r>
            <a:endParaRPr sz="1500">
              <a:latin typeface="Times New Roman"/>
              <a:ea typeface="Times New Roman"/>
              <a:cs typeface="Times New Roman"/>
              <a:sym typeface="Times New Roman"/>
            </a:endParaRPr>
          </a:p>
        </p:txBody>
      </p:sp>
      <p:cxnSp>
        <p:nvCxnSpPr>
          <p:cNvPr id="424" name="Google Shape;424;p44"/>
          <p:cNvCxnSpPr>
            <a:stCxn id="420" idx="3"/>
            <a:endCxn id="422" idx="1"/>
          </p:cNvCxnSpPr>
          <p:nvPr/>
        </p:nvCxnSpPr>
        <p:spPr>
          <a:xfrm rot="10800000" flipH="1">
            <a:off x="4902100" y="3025975"/>
            <a:ext cx="503400" cy="816900"/>
          </a:xfrm>
          <a:prstGeom prst="straightConnector1">
            <a:avLst/>
          </a:prstGeom>
          <a:noFill/>
          <a:ln w="9525" cap="flat" cmpd="sng">
            <a:solidFill>
              <a:schemeClr val="dk2"/>
            </a:solidFill>
            <a:prstDash val="solid"/>
            <a:round/>
            <a:headEnd type="none" w="med" len="med"/>
            <a:tailEnd type="triangle" w="med" len="med"/>
          </a:ln>
        </p:spPr>
      </p:cxnSp>
      <p:cxnSp>
        <p:nvCxnSpPr>
          <p:cNvPr id="425" name="Google Shape;425;p44"/>
          <p:cNvCxnSpPr>
            <a:stCxn id="423" idx="1"/>
            <a:endCxn id="423" idx="1"/>
          </p:cNvCxnSpPr>
          <p:nvPr/>
        </p:nvCxnSpPr>
        <p:spPr>
          <a:xfrm>
            <a:off x="5405463" y="40699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426" name="Google Shape;426;p44"/>
          <p:cNvCxnSpPr>
            <a:stCxn id="420" idx="3"/>
            <a:endCxn id="423" idx="1"/>
          </p:cNvCxnSpPr>
          <p:nvPr/>
        </p:nvCxnSpPr>
        <p:spPr>
          <a:xfrm>
            <a:off x="4902100" y="3842875"/>
            <a:ext cx="503400" cy="227100"/>
          </a:xfrm>
          <a:prstGeom prst="straightConnector1">
            <a:avLst/>
          </a:prstGeom>
          <a:noFill/>
          <a:ln w="9525" cap="flat" cmpd="sng">
            <a:solidFill>
              <a:schemeClr val="dk2"/>
            </a:solidFill>
            <a:prstDash val="solid"/>
            <a:round/>
            <a:headEnd type="none" w="med" len="med"/>
            <a:tailEnd type="triangle" w="med" len="med"/>
          </a:ln>
        </p:spPr>
      </p:cxnSp>
      <p:pic>
        <p:nvPicPr>
          <p:cNvPr id="427" name="Google Shape;427;p44"/>
          <p:cNvPicPr preferRelativeResize="0"/>
          <p:nvPr/>
        </p:nvPicPr>
        <p:blipFill>
          <a:blip r:embed="rId3">
            <a:alphaModFix/>
          </a:blip>
          <a:stretch>
            <a:fillRect/>
          </a:stretch>
        </p:blipFill>
        <p:spPr>
          <a:xfrm>
            <a:off x="3239588" y="2455800"/>
            <a:ext cx="1405620" cy="666900"/>
          </a:xfrm>
          <a:prstGeom prst="rect">
            <a:avLst/>
          </a:prstGeom>
          <a:noFill/>
          <a:ln>
            <a:noFill/>
          </a:ln>
        </p:spPr>
      </p:pic>
      <p:sp>
        <p:nvSpPr>
          <p:cNvPr id="428" name="Google Shape;428;p44"/>
          <p:cNvSpPr txBox="1"/>
          <p:nvPr/>
        </p:nvSpPr>
        <p:spPr>
          <a:xfrm>
            <a:off x="2570838" y="3025125"/>
            <a:ext cx="3000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b is a constant set as 12.</a:t>
            </a:r>
            <a:endParaRPr/>
          </a:p>
        </p:txBody>
      </p:sp>
      <p:sp>
        <p:nvSpPr>
          <p:cNvPr id="429" name="Google Shape;429;p44"/>
          <p:cNvSpPr/>
          <p:nvPr/>
        </p:nvSpPr>
        <p:spPr>
          <a:xfrm>
            <a:off x="7828313" y="3100975"/>
            <a:ext cx="1024325" cy="6669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max</a:t>
            </a:r>
            <a:endParaRPr>
              <a:latin typeface="Times New Roman"/>
              <a:ea typeface="Times New Roman"/>
              <a:cs typeface="Times New Roman"/>
              <a:sym typeface="Times New Roman"/>
            </a:endParaRPr>
          </a:p>
        </p:txBody>
      </p:sp>
      <p:cxnSp>
        <p:nvCxnSpPr>
          <p:cNvPr id="430" name="Google Shape;430;p44"/>
          <p:cNvCxnSpPr>
            <a:stCxn id="422" idx="3"/>
            <a:endCxn id="429" idx="1"/>
          </p:cNvCxnSpPr>
          <p:nvPr/>
        </p:nvCxnSpPr>
        <p:spPr>
          <a:xfrm>
            <a:off x="7068063" y="3026050"/>
            <a:ext cx="760200" cy="408300"/>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31;p44"/>
          <p:cNvCxnSpPr>
            <a:stCxn id="423" idx="3"/>
            <a:endCxn id="429" idx="1"/>
          </p:cNvCxnSpPr>
          <p:nvPr/>
        </p:nvCxnSpPr>
        <p:spPr>
          <a:xfrm rot="10800000" flipH="1">
            <a:off x="7432863" y="3434575"/>
            <a:ext cx="395400" cy="635400"/>
          </a:xfrm>
          <a:prstGeom prst="straightConnector1">
            <a:avLst/>
          </a:prstGeom>
          <a:noFill/>
          <a:ln w="9525" cap="flat" cmpd="sng">
            <a:solidFill>
              <a:schemeClr val="dk2"/>
            </a:solidFill>
            <a:prstDash val="solid"/>
            <a:round/>
            <a:headEnd type="none" w="med" len="med"/>
            <a:tailEnd type="triangle" w="med" len="med"/>
          </a:ln>
        </p:spPr>
      </p:cxnSp>
      <p:sp>
        <p:nvSpPr>
          <p:cNvPr id="432" name="Google Shape;432;p44"/>
          <p:cNvSpPr/>
          <p:nvPr/>
        </p:nvSpPr>
        <p:spPr>
          <a:xfrm rot="2128363">
            <a:off x="2272509" y="2325180"/>
            <a:ext cx="492146" cy="90879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7637739" y="4297175"/>
            <a:ext cx="1405500" cy="66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Final saliency map</a:t>
            </a:r>
            <a:endParaRPr sz="1500">
              <a:latin typeface="Times New Roman"/>
              <a:ea typeface="Times New Roman"/>
              <a:cs typeface="Times New Roman"/>
              <a:sym typeface="Times New Roman"/>
            </a:endParaRPr>
          </a:p>
        </p:txBody>
      </p:sp>
      <p:cxnSp>
        <p:nvCxnSpPr>
          <p:cNvPr id="434" name="Google Shape;434;p44"/>
          <p:cNvCxnSpPr>
            <a:stCxn id="429" idx="2"/>
            <a:endCxn id="433" idx="0"/>
          </p:cNvCxnSpPr>
          <p:nvPr/>
        </p:nvCxnSpPr>
        <p:spPr>
          <a:xfrm>
            <a:off x="8340475" y="3767875"/>
            <a:ext cx="0" cy="52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5"/>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Saliency map generated using DMD Function</a:t>
            </a:r>
            <a:endParaRPr/>
          </a:p>
        </p:txBody>
      </p:sp>
      <p:pic>
        <p:nvPicPr>
          <p:cNvPr id="440" name="Google Shape;440;p45"/>
          <p:cNvPicPr preferRelativeResize="0"/>
          <p:nvPr/>
        </p:nvPicPr>
        <p:blipFill>
          <a:blip r:embed="rId3">
            <a:alphaModFix/>
          </a:blip>
          <a:stretch>
            <a:fillRect/>
          </a:stretch>
        </p:blipFill>
        <p:spPr>
          <a:xfrm>
            <a:off x="120250" y="1952050"/>
            <a:ext cx="4152900" cy="1895475"/>
          </a:xfrm>
          <a:prstGeom prst="rect">
            <a:avLst/>
          </a:prstGeom>
          <a:noFill/>
          <a:ln>
            <a:noFill/>
          </a:ln>
        </p:spPr>
      </p:pic>
      <p:pic>
        <p:nvPicPr>
          <p:cNvPr id="441" name="Google Shape;441;p45"/>
          <p:cNvPicPr preferRelativeResize="0"/>
          <p:nvPr/>
        </p:nvPicPr>
        <p:blipFill>
          <a:blip r:embed="rId4">
            <a:alphaModFix/>
          </a:blip>
          <a:stretch>
            <a:fillRect/>
          </a:stretch>
        </p:blipFill>
        <p:spPr>
          <a:xfrm>
            <a:off x="4572000" y="1966338"/>
            <a:ext cx="4114800" cy="186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911625" y="89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Saliency map generated using RSVD-DMD Function</a:t>
            </a:r>
            <a:endParaRPr/>
          </a:p>
        </p:txBody>
      </p:sp>
      <p:pic>
        <p:nvPicPr>
          <p:cNvPr id="447" name="Google Shape;447;p46"/>
          <p:cNvPicPr preferRelativeResize="0"/>
          <p:nvPr/>
        </p:nvPicPr>
        <p:blipFill>
          <a:blip r:embed="rId3">
            <a:alphaModFix/>
          </a:blip>
          <a:stretch>
            <a:fillRect/>
          </a:stretch>
        </p:blipFill>
        <p:spPr>
          <a:xfrm>
            <a:off x="98800" y="1621950"/>
            <a:ext cx="4069575" cy="1993675"/>
          </a:xfrm>
          <a:prstGeom prst="rect">
            <a:avLst/>
          </a:prstGeom>
          <a:noFill/>
          <a:ln>
            <a:noFill/>
          </a:ln>
        </p:spPr>
      </p:pic>
      <p:pic>
        <p:nvPicPr>
          <p:cNvPr id="448" name="Google Shape;448;p46"/>
          <p:cNvPicPr preferRelativeResize="0"/>
          <p:nvPr/>
        </p:nvPicPr>
        <p:blipFill>
          <a:blip r:embed="rId4">
            <a:alphaModFix/>
          </a:blip>
          <a:stretch>
            <a:fillRect/>
          </a:stretch>
        </p:blipFill>
        <p:spPr>
          <a:xfrm>
            <a:off x="4529125" y="1523425"/>
            <a:ext cx="4114800" cy="1933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54" name="Google Shape;454;p47"/>
          <p:cNvPicPr preferRelativeResize="0"/>
          <p:nvPr/>
        </p:nvPicPr>
        <p:blipFill>
          <a:blip r:embed="rId3">
            <a:alphaModFix/>
          </a:blip>
          <a:stretch>
            <a:fillRect/>
          </a:stretch>
        </p:blipFill>
        <p:spPr>
          <a:xfrm>
            <a:off x="71454" y="1028700"/>
            <a:ext cx="8824365" cy="3025500"/>
          </a:xfrm>
          <a:prstGeom prst="rect">
            <a:avLst/>
          </a:prstGeom>
          <a:noFill/>
          <a:ln>
            <a:noFill/>
          </a:ln>
        </p:spPr>
      </p:pic>
      <p:sp>
        <p:nvSpPr>
          <p:cNvPr id="455" name="Google Shape;455;p47"/>
          <p:cNvSpPr txBox="1"/>
          <p:nvPr/>
        </p:nvSpPr>
        <p:spPr>
          <a:xfrm>
            <a:off x="2453875" y="64300"/>
            <a:ext cx="465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DMD FUNCTION</a:t>
            </a:r>
            <a:endParaRPr sz="2000" b="1">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00850" y="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RSVD-DMD</a:t>
            </a:r>
            <a:endParaRPr/>
          </a:p>
        </p:txBody>
      </p:sp>
      <p:pic>
        <p:nvPicPr>
          <p:cNvPr id="461" name="Google Shape;461;p48"/>
          <p:cNvPicPr preferRelativeResize="0"/>
          <p:nvPr/>
        </p:nvPicPr>
        <p:blipFill>
          <a:blip r:embed="rId3">
            <a:alphaModFix/>
          </a:blip>
          <a:stretch>
            <a:fillRect/>
          </a:stretch>
        </p:blipFill>
        <p:spPr>
          <a:xfrm>
            <a:off x="600850" y="642925"/>
            <a:ext cx="6964374" cy="4453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9"/>
          <p:cNvSpPr txBox="1">
            <a:spLocks noGrp="1"/>
          </p:cNvSpPr>
          <p:nvPr>
            <p:ph type="title"/>
          </p:nvPr>
        </p:nvSpPr>
        <p:spPr>
          <a:xfrm>
            <a:off x="386550" y="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SALIENCY DETECTION</a:t>
            </a:r>
            <a:endParaRPr/>
          </a:p>
        </p:txBody>
      </p:sp>
      <p:pic>
        <p:nvPicPr>
          <p:cNvPr id="467" name="Google Shape;467;p49"/>
          <p:cNvPicPr preferRelativeResize="0"/>
          <p:nvPr/>
        </p:nvPicPr>
        <p:blipFill>
          <a:blip r:embed="rId3">
            <a:alphaModFix/>
          </a:blip>
          <a:stretch>
            <a:fillRect/>
          </a:stretch>
        </p:blipFill>
        <p:spPr>
          <a:xfrm>
            <a:off x="2636025" y="645325"/>
            <a:ext cx="4104700" cy="4165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50"/>
          <p:cNvPicPr preferRelativeResize="0"/>
          <p:nvPr/>
        </p:nvPicPr>
        <p:blipFill>
          <a:blip r:embed="rId3">
            <a:alphaModFix/>
          </a:blip>
          <a:stretch>
            <a:fillRect/>
          </a:stretch>
        </p:blipFill>
        <p:spPr>
          <a:xfrm>
            <a:off x="225025" y="449475"/>
            <a:ext cx="8601649" cy="4762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51"/>
          <p:cNvPicPr preferRelativeResize="0"/>
          <p:nvPr/>
        </p:nvPicPr>
        <p:blipFill>
          <a:blip r:embed="rId3">
            <a:alphaModFix/>
          </a:blip>
          <a:stretch>
            <a:fillRect/>
          </a:stretch>
        </p:blipFill>
        <p:spPr>
          <a:xfrm>
            <a:off x="581025" y="623900"/>
            <a:ext cx="6705601" cy="4291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52"/>
          <p:cNvPicPr preferRelativeResize="0"/>
          <p:nvPr/>
        </p:nvPicPr>
        <p:blipFill>
          <a:blip r:embed="rId3">
            <a:alphaModFix/>
          </a:blip>
          <a:stretch>
            <a:fillRect/>
          </a:stretch>
        </p:blipFill>
        <p:spPr>
          <a:xfrm>
            <a:off x="581025" y="592300"/>
            <a:ext cx="6973501" cy="4551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ctrTitle"/>
          </p:nvPr>
        </p:nvSpPr>
        <p:spPr>
          <a:xfrm>
            <a:off x="729450" y="1322450"/>
            <a:ext cx="3931800" cy="2610300"/>
          </a:xfrm>
          <a:prstGeom prst="rect">
            <a:avLst/>
          </a:prstGeom>
        </p:spPr>
        <p:txBody>
          <a:bodyPr spcFirstLastPara="1" wrap="square" lIns="91425" tIns="91425" rIns="91425" bIns="91425" anchor="t" anchorCtr="0">
            <a:noAutofit/>
          </a:bodyPr>
          <a:lstStyle/>
          <a:p>
            <a:pPr marL="0" lvl="0" indent="0" algn="just" rtl="0">
              <a:lnSpc>
                <a:spcPct val="150000"/>
              </a:lnSpc>
              <a:spcBef>
                <a:spcPts val="2000"/>
              </a:spcBef>
              <a:spcAft>
                <a:spcPts val="0"/>
              </a:spcAft>
              <a:buNone/>
            </a:pPr>
            <a:r>
              <a:rPr lang="en" sz="3200">
                <a:solidFill>
                  <a:srgbClr val="000000"/>
                </a:solidFill>
                <a:latin typeface="Times New Roman"/>
                <a:ea typeface="Times New Roman"/>
                <a:cs typeface="Times New Roman"/>
                <a:sym typeface="Times New Roman"/>
              </a:rPr>
              <a:t>Experimental results and analysis</a:t>
            </a:r>
            <a:endParaRPr sz="32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664150" y="6247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Timeline on important developments in this field</a:t>
            </a:r>
            <a:endParaRPr/>
          </a:p>
        </p:txBody>
      </p:sp>
      <p:sp>
        <p:nvSpPr>
          <p:cNvPr id="124" name="Google Shape;124;p18"/>
          <p:cNvSpPr/>
          <p:nvPr/>
        </p:nvSpPr>
        <p:spPr>
          <a:xfrm>
            <a:off x="704975" y="1341975"/>
            <a:ext cx="7361400" cy="4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Cheng et al. in 2014, in which they proposed a DMD-based saliency detection method that can effectively extract the most salient regions in an image. </a:t>
            </a:r>
            <a:endParaRPr sz="1500"/>
          </a:p>
        </p:txBody>
      </p:sp>
      <p:sp>
        <p:nvSpPr>
          <p:cNvPr id="125" name="Google Shape;125;p18"/>
          <p:cNvSpPr/>
          <p:nvPr/>
        </p:nvSpPr>
        <p:spPr>
          <a:xfrm>
            <a:off x="704975" y="214122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2015, Yang et al. proposed a DMD-based saliency detection method that can handle both static and dynamic images</a:t>
            </a:r>
            <a:endParaRPr sz="1500"/>
          </a:p>
        </p:txBody>
      </p:sp>
      <p:sp>
        <p:nvSpPr>
          <p:cNvPr id="126" name="Google Shape;126;p18"/>
          <p:cNvSpPr/>
          <p:nvPr/>
        </p:nvSpPr>
        <p:spPr>
          <a:xfrm>
            <a:off x="704975" y="287327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2018, Li et al. proposed a DMD-based saliency detection method that can handle images with complex backgrounds. </a:t>
            </a:r>
            <a:endParaRPr sz="1500"/>
          </a:p>
        </p:txBody>
      </p:sp>
      <p:sp>
        <p:nvSpPr>
          <p:cNvPr id="127" name="Google Shape;127;p18"/>
          <p:cNvSpPr/>
          <p:nvPr/>
        </p:nvSpPr>
        <p:spPr>
          <a:xfrm>
            <a:off x="704975" y="3678825"/>
            <a:ext cx="7361400" cy="34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2019, Zhang et al. proposed a DMD-based saliency detection method that can handle images with small objects. </a:t>
            </a:r>
            <a:endParaRPr sz="1500"/>
          </a:p>
        </p:txBody>
      </p:sp>
      <p:cxnSp>
        <p:nvCxnSpPr>
          <p:cNvPr id="128" name="Google Shape;128;p18"/>
          <p:cNvCxnSpPr>
            <a:stCxn id="124" idx="2"/>
            <a:endCxn id="125" idx="0"/>
          </p:cNvCxnSpPr>
          <p:nvPr/>
        </p:nvCxnSpPr>
        <p:spPr>
          <a:xfrm>
            <a:off x="4385675" y="1807275"/>
            <a:ext cx="0" cy="3339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18"/>
          <p:cNvCxnSpPr>
            <a:stCxn id="125" idx="2"/>
            <a:endCxn id="126" idx="0"/>
          </p:cNvCxnSpPr>
          <p:nvPr/>
        </p:nvCxnSpPr>
        <p:spPr>
          <a:xfrm>
            <a:off x="4385675" y="2484125"/>
            <a:ext cx="0" cy="389100"/>
          </a:xfrm>
          <a:prstGeom prst="straightConnector1">
            <a:avLst/>
          </a:prstGeom>
          <a:noFill/>
          <a:ln w="9525" cap="flat" cmpd="sng">
            <a:solidFill>
              <a:schemeClr val="dk2"/>
            </a:solidFill>
            <a:prstDash val="solid"/>
            <a:round/>
            <a:headEnd type="none" w="med" len="med"/>
            <a:tailEnd type="triangle" w="med" len="med"/>
          </a:ln>
        </p:spPr>
      </p:cxnSp>
      <p:sp>
        <p:nvSpPr>
          <p:cNvPr id="130" name="Google Shape;130;p18"/>
          <p:cNvSpPr txBox="1"/>
          <p:nvPr/>
        </p:nvSpPr>
        <p:spPr>
          <a:xfrm>
            <a:off x="302625" y="4197450"/>
            <a:ext cx="86862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Overall, DMD-based saliency detection methods have been shown to be effective in extracting the most salient regions in an image. However, these methods have some limitations, such as the need for a large number of images and the high computational cost. Despite these limitations, DMD-based saliency detection methods have the potential to improve the performance of saliency detection, and further research in this area is expected to yield promising results. </a:t>
            </a:r>
            <a:endParaRPr/>
          </a:p>
        </p:txBody>
      </p:sp>
      <p:cxnSp>
        <p:nvCxnSpPr>
          <p:cNvPr id="131" name="Google Shape;131;p18"/>
          <p:cNvCxnSpPr>
            <a:stCxn id="126" idx="2"/>
            <a:endCxn id="127" idx="0"/>
          </p:cNvCxnSpPr>
          <p:nvPr/>
        </p:nvCxnSpPr>
        <p:spPr>
          <a:xfrm>
            <a:off x="4385675" y="3216175"/>
            <a:ext cx="0" cy="462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PRECISION</a:t>
            </a:r>
            <a:endParaRPr/>
          </a:p>
        </p:txBody>
      </p:sp>
      <p:pic>
        <p:nvPicPr>
          <p:cNvPr id="493" name="Google Shape;493;p54"/>
          <p:cNvPicPr preferRelativeResize="0"/>
          <p:nvPr/>
        </p:nvPicPr>
        <p:blipFill>
          <a:blip r:embed="rId3">
            <a:alphaModFix/>
          </a:blip>
          <a:stretch>
            <a:fillRect/>
          </a:stretch>
        </p:blipFill>
        <p:spPr>
          <a:xfrm>
            <a:off x="4572000" y="1280373"/>
            <a:ext cx="4517250" cy="2470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p55"/>
          <p:cNvPicPr preferRelativeResize="0"/>
          <p:nvPr/>
        </p:nvPicPr>
        <p:blipFill>
          <a:blip r:embed="rId3">
            <a:alphaModFix/>
          </a:blip>
          <a:stretch>
            <a:fillRect/>
          </a:stretch>
        </p:blipFill>
        <p:spPr>
          <a:xfrm>
            <a:off x="88100" y="1824025"/>
            <a:ext cx="8863374" cy="1369225"/>
          </a:xfrm>
          <a:prstGeom prst="rect">
            <a:avLst/>
          </a:prstGeom>
          <a:noFill/>
          <a:ln>
            <a:noFill/>
          </a:ln>
        </p:spPr>
      </p:pic>
      <p:sp>
        <p:nvSpPr>
          <p:cNvPr id="499" name="Google Shape;499;p55"/>
          <p:cNvSpPr txBox="1"/>
          <p:nvPr/>
        </p:nvSpPr>
        <p:spPr>
          <a:xfrm>
            <a:off x="2035950" y="85725"/>
            <a:ext cx="4039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F-MEASURE</a:t>
            </a:r>
            <a:endParaRPr sz="2000" b="1">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56"/>
          <p:cNvPicPr preferRelativeResize="0"/>
          <p:nvPr/>
        </p:nvPicPr>
        <p:blipFill>
          <a:blip r:embed="rId3">
            <a:alphaModFix/>
          </a:blip>
          <a:stretch>
            <a:fillRect/>
          </a:stretch>
        </p:blipFill>
        <p:spPr>
          <a:xfrm>
            <a:off x="270275" y="1309675"/>
            <a:ext cx="8662799" cy="2012175"/>
          </a:xfrm>
          <a:prstGeom prst="rect">
            <a:avLst/>
          </a:prstGeom>
          <a:noFill/>
          <a:ln>
            <a:noFill/>
          </a:ln>
        </p:spPr>
      </p:pic>
      <p:sp>
        <p:nvSpPr>
          <p:cNvPr id="505" name="Google Shape;505;p56"/>
          <p:cNvSpPr txBox="1"/>
          <p:nvPr/>
        </p:nvSpPr>
        <p:spPr>
          <a:xfrm>
            <a:off x="3461150" y="0"/>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2000" b="1">
                <a:latin typeface="Times New Roman"/>
                <a:ea typeface="Times New Roman"/>
                <a:cs typeface="Times New Roman"/>
                <a:sym typeface="Times New Roman"/>
              </a:rPr>
              <a:t>Mean Absolute Error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57"/>
          <p:cNvPicPr preferRelativeResize="0"/>
          <p:nvPr/>
        </p:nvPicPr>
        <p:blipFill>
          <a:blip r:embed="rId3">
            <a:alphaModFix/>
          </a:blip>
          <a:stretch>
            <a:fillRect/>
          </a:stretch>
        </p:blipFill>
        <p:spPr>
          <a:xfrm>
            <a:off x="3893924" y="1815700"/>
            <a:ext cx="5250063" cy="1687200"/>
          </a:xfrm>
          <a:prstGeom prst="rect">
            <a:avLst/>
          </a:prstGeom>
          <a:noFill/>
          <a:ln>
            <a:noFill/>
          </a:ln>
        </p:spPr>
      </p:pic>
      <p:sp>
        <p:nvSpPr>
          <p:cNvPr id="511" name="Google Shape;511;p57"/>
          <p:cNvSpPr txBox="1"/>
          <p:nvPr/>
        </p:nvSpPr>
        <p:spPr>
          <a:xfrm>
            <a:off x="64300" y="2014550"/>
            <a:ext cx="34290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Area under ROC Curve</a:t>
            </a:r>
            <a:endParaRPr sz="20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8"/>
          <p:cNvSpPr txBox="1">
            <a:spLocks noGrp="1"/>
          </p:cNvSpPr>
          <p:nvPr>
            <p:ph type="title"/>
          </p:nvPr>
        </p:nvSpPr>
        <p:spPr>
          <a:xfrm>
            <a:off x="772875" y="150082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517" name="Google Shape;517;p58"/>
          <p:cNvPicPr preferRelativeResize="0"/>
          <p:nvPr/>
        </p:nvPicPr>
        <p:blipFill>
          <a:blip r:embed="rId3">
            <a:alphaModFix/>
          </a:blip>
          <a:stretch>
            <a:fillRect/>
          </a:stretch>
        </p:blipFill>
        <p:spPr>
          <a:xfrm>
            <a:off x="4572000" y="1318650"/>
            <a:ext cx="4360381" cy="1253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Datasets</a:t>
            </a:r>
            <a:endParaRPr>
              <a:latin typeface="Times New Roman"/>
              <a:ea typeface="Times New Roman"/>
              <a:cs typeface="Times New Roman"/>
              <a:sym typeface="Times New Roman"/>
            </a:endParaRPr>
          </a:p>
        </p:txBody>
      </p:sp>
      <p:sp>
        <p:nvSpPr>
          <p:cNvPr id="523" name="Google Shape;523;p59"/>
          <p:cNvSpPr txBox="1">
            <a:spLocks noGrp="1"/>
          </p:cNvSpPr>
          <p:nvPr>
            <p:ph type="body" idx="2"/>
          </p:nvPr>
        </p:nvSpPr>
        <p:spPr>
          <a:xfrm>
            <a:off x="4671575" y="2396650"/>
            <a:ext cx="4166700" cy="2369400"/>
          </a:xfrm>
          <a:prstGeom prst="rect">
            <a:avLst/>
          </a:prstGeom>
        </p:spPr>
        <p:txBody>
          <a:bodyPr spcFirstLastPara="1" wrap="square" lIns="91425" tIns="91425" rIns="91425" bIns="91425" anchor="t" anchorCtr="0">
            <a:normAutofit lnSpcReduction="10000"/>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Consists of 1000 images</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These images have textures and structures common to real world images. Several examples with their masks are provided. </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We used 100 random images from this dataset for quantitative comparison.</a:t>
            </a:r>
            <a:endParaRPr sz="1500">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sz="1500"/>
          </a:p>
        </p:txBody>
      </p:sp>
      <p:sp>
        <p:nvSpPr>
          <p:cNvPr id="524" name="Google Shape;524;p59"/>
          <p:cNvSpPr txBox="1">
            <a:spLocks noGrp="1"/>
          </p:cNvSpPr>
          <p:nvPr>
            <p:ph type="subTitle" idx="1"/>
          </p:nvPr>
        </p:nvSpPr>
        <p:spPr>
          <a:xfrm>
            <a:off x="4671575" y="513075"/>
            <a:ext cx="4166700" cy="14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Times New Roman"/>
                <a:ea typeface="Times New Roman"/>
                <a:cs typeface="Times New Roman"/>
                <a:sym typeface="Times New Roman"/>
              </a:rPr>
              <a:t>ECSSD - </a:t>
            </a:r>
            <a:endParaRPr sz="2100" b="1">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a:solidFill>
                  <a:srgbClr val="303030"/>
                </a:solidFill>
                <a:latin typeface="Times New Roman"/>
                <a:ea typeface="Times New Roman"/>
                <a:cs typeface="Times New Roman"/>
                <a:sym typeface="Times New Roman"/>
              </a:rPr>
              <a:t>Extended Complex Scene Saliency Dataset</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0"/>
          <p:cNvSpPr txBox="1">
            <a:spLocks noGrp="1"/>
          </p:cNvSpPr>
          <p:nvPr>
            <p:ph type="title"/>
          </p:nvPr>
        </p:nvSpPr>
        <p:spPr>
          <a:xfrm>
            <a:off x="724950" y="1352625"/>
            <a:ext cx="3300900" cy="1687200"/>
          </a:xfrm>
          <a:prstGeom prst="rect">
            <a:avLst/>
          </a:prstGeom>
        </p:spPr>
        <p:txBody>
          <a:bodyPr spcFirstLastPara="1" wrap="square" lIns="91425" tIns="91425" rIns="91425" bIns="91425" anchor="t" anchorCtr="0">
            <a:normAutofit/>
          </a:bodyPr>
          <a:lstStyle/>
          <a:p>
            <a:pPr marL="0" lvl="0" indent="0" algn="just" rtl="0">
              <a:lnSpc>
                <a:spcPct val="150000"/>
              </a:lnSpc>
              <a:spcBef>
                <a:spcPts val="2000"/>
              </a:spcBef>
              <a:spcAft>
                <a:spcPts val="600"/>
              </a:spcAft>
              <a:buNone/>
            </a:pPr>
            <a:r>
              <a:rPr lang="en" sz="2300">
                <a:solidFill>
                  <a:srgbClr val="000000"/>
                </a:solidFill>
                <a:latin typeface="Times New Roman"/>
                <a:ea typeface="Times New Roman"/>
                <a:cs typeface="Times New Roman"/>
                <a:sym typeface="Times New Roman"/>
              </a:rPr>
              <a:t>Performance evaluation: Quantitative measure: Variants of DMD</a:t>
            </a:r>
            <a:endParaRPr sz="2300"/>
          </a:p>
        </p:txBody>
      </p:sp>
      <p:sp>
        <p:nvSpPr>
          <p:cNvPr id="530" name="Google Shape;530;p60"/>
          <p:cNvSpPr txBox="1">
            <a:spLocks noGrp="1"/>
          </p:cNvSpPr>
          <p:nvPr>
            <p:ph type="body" idx="2"/>
          </p:nvPr>
        </p:nvSpPr>
        <p:spPr>
          <a:xfrm>
            <a:off x="651450" y="3218250"/>
            <a:ext cx="3374400" cy="16509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 Precision-recall curve</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F-measure rate</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Mean absolute error</a:t>
            </a:r>
            <a:endParaRPr sz="1500">
              <a:solidFill>
                <a:srgbClr val="000000"/>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Area under ROC curve.</a:t>
            </a:r>
            <a:endParaRPr sz="1500">
              <a:latin typeface="Times New Roman"/>
              <a:ea typeface="Times New Roman"/>
              <a:cs typeface="Times New Roman"/>
              <a:sym typeface="Times New Roman"/>
            </a:endParaRPr>
          </a:p>
        </p:txBody>
      </p:sp>
      <p:sp>
        <p:nvSpPr>
          <p:cNvPr id="531" name="Google Shape;531;p60"/>
          <p:cNvSpPr txBox="1"/>
          <p:nvPr/>
        </p:nvSpPr>
        <p:spPr>
          <a:xfrm>
            <a:off x="4711800" y="213425"/>
            <a:ext cx="3571500" cy="492600"/>
          </a:xfrm>
          <a:prstGeom prst="rect">
            <a:avLst/>
          </a:prstGeom>
          <a:noFill/>
          <a:ln>
            <a:noFill/>
          </a:ln>
        </p:spPr>
        <p:txBody>
          <a:bodyPr spcFirstLastPara="1" wrap="square" lIns="91425" tIns="91425" rIns="91425" bIns="91425" anchor="t" anchorCtr="0">
            <a:spAutoFit/>
          </a:bodyPr>
          <a:lstStyle/>
          <a:p>
            <a:pPr marL="457200" lvl="0" indent="-355600" algn="just" rtl="0">
              <a:lnSpc>
                <a:spcPct val="150000"/>
              </a:lnSpc>
              <a:spcBef>
                <a:spcPts val="0"/>
              </a:spcBef>
              <a:spcAft>
                <a:spcPts val="0"/>
              </a:spcAft>
              <a:buClr>
                <a:srgbClr val="000000"/>
              </a:buClr>
              <a:buSzPts val="2000"/>
              <a:buFont typeface="Times New Roman"/>
              <a:buAutoNum type="arabicPeriod"/>
            </a:pPr>
            <a:r>
              <a:rPr lang="en" sz="2000" b="1">
                <a:latin typeface="Times New Roman"/>
                <a:ea typeface="Times New Roman"/>
                <a:cs typeface="Times New Roman"/>
                <a:sym typeface="Times New Roman"/>
              </a:rPr>
              <a:t> Precision-recall curve</a:t>
            </a:r>
            <a:endParaRPr sz="2000" b="1"/>
          </a:p>
        </p:txBody>
      </p:sp>
      <p:sp>
        <p:nvSpPr>
          <p:cNvPr id="532" name="Google Shape;532;p60"/>
          <p:cNvSpPr txBox="1"/>
          <p:nvPr/>
        </p:nvSpPr>
        <p:spPr>
          <a:xfrm>
            <a:off x="4922875" y="70602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33" name="Google Shape;533;p60"/>
          <p:cNvSpPr txBox="1"/>
          <p:nvPr/>
        </p:nvSpPr>
        <p:spPr>
          <a:xfrm>
            <a:off x="7368550" y="70602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34" name="Google Shape;534;p60"/>
          <p:cNvPicPr preferRelativeResize="0"/>
          <p:nvPr/>
        </p:nvPicPr>
        <p:blipFill>
          <a:blip r:embed="rId3">
            <a:alphaModFix/>
          </a:blip>
          <a:stretch>
            <a:fillRect/>
          </a:stretch>
        </p:blipFill>
        <p:spPr>
          <a:xfrm>
            <a:off x="4823950" y="1127388"/>
            <a:ext cx="2002226" cy="1423675"/>
          </a:xfrm>
          <a:prstGeom prst="rect">
            <a:avLst/>
          </a:prstGeom>
          <a:noFill/>
          <a:ln>
            <a:noFill/>
          </a:ln>
        </p:spPr>
      </p:pic>
      <p:pic>
        <p:nvPicPr>
          <p:cNvPr id="535" name="Google Shape;535;p60"/>
          <p:cNvPicPr preferRelativeResize="0"/>
          <p:nvPr/>
        </p:nvPicPr>
        <p:blipFill>
          <a:blip r:embed="rId4">
            <a:alphaModFix/>
          </a:blip>
          <a:stretch>
            <a:fillRect/>
          </a:stretch>
        </p:blipFill>
        <p:spPr>
          <a:xfrm>
            <a:off x="6925100" y="1094800"/>
            <a:ext cx="2078809" cy="1488875"/>
          </a:xfrm>
          <a:prstGeom prst="rect">
            <a:avLst/>
          </a:prstGeom>
          <a:noFill/>
          <a:ln>
            <a:noFill/>
          </a:ln>
        </p:spPr>
      </p:pic>
      <p:sp>
        <p:nvSpPr>
          <p:cNvPr id="536" name="Google Shape;536;p60"/>
          <p:cNvSpPr txBox="1"/>
          <p:nvPr/>
        </p:nvSpPr>
        <p:spPr>
          <a:xfrm>
            <a:off x="4711800" y="2603150"/>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2.  F-Measure Rate</a:t>
            </a:r>
            <a:endParaRPr sz="2000" b="1"/>
          </a:p>
        </p:txBody>
      </p:sp>
      <p:sp>
        <p:nvSpPr>
          <p:cNvPr id="537" name="Google Shape;537;p60"/>
          <p:cNvSpPr txBox="1"/>
          <p:nvPr/>
        </p:nvSpPr>
        <p:spPr>
          <a:xfrm>
            <a:off x="5113950" y="311522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38" name="Google Shape;538;p60"/>
          <p:cNvSpPr txBox="1"/>
          <p:nvPr/>
        </p:nvSpPr>
        <p:spPr>
          <a:xfrm>
            <a:off x="7559625" y="311522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39" name="Google Shape;539;p60"/>
          <p:cNvPicPr preferRelativeResize="0"/>
          <p:nvPr/>
        </p:nvPicPr>
        <p:blipFill>
          <a:blip r:embed="rId5">
            <a:alphaModFix/>
          </a:blip>
          <a:stretch>
            <a:fillRect/>
          </a:stretch>
        </p:blipFill>
        <p:spPr>
          <a:xfrm>
            <a:off x="4922863" y="3484525"/>
            <a:ext cx="2078800" cy="1517135"/>
          </a:xfrm>
          <a:prstGeom prst="rect">
            <a:avLst/>
          </a:prstGeom>
          <a:noFill/>
          <a:ln>
            <a:noFill/>
          </a:ln>
        </p:spPr>
      </p:pic>
      <p:pic>
        <p:nvPicPr>
          <p:cNvPr id="540" name="Google Shape;540;p60"/>
          <p:cNvPicPr preferRelativeResize="0"/>
          <p:nvPr/>
        </p:nvPicPr>
        <p:blipFill>
          <a:blip r:embed="rId6">
            <a:alphaModFix/>
          </a:blip>
          <a:stretch>
            <a:fillRect/>
          </a:stretch>
        </p:blipFill>
        <p:spPr>
          <a:xfrm>
            <a:off x="7045716" y="3545125"/>
            <a:ext cx="1958184" cy="1395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1"/>
          <p:cNvSpPr txBox="1"/>
          <p:nvPr/>
        </p:nvSpPr>
        <p:spPr>
          <a:xfrm>
            <a:off x="328300" y="1443225"/>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3.  Mean Absolute Error</a:t>
            </a:r>
            <a:endParaRPr sz="2000" b="1"/>
          </a:p>
        </p:txBody>
      </p:sp>
      <p:sp>
        <p:nvSpPr>
          <p:cNvPr id="546" name="Google Shape;546;p61"/>
          <p:cNvSpPr txBox="1"/>
          <p:nvPr/>
        </p:nvSpPr>
        <p:spPr>
          <a:xfrm>
            <a:off x="5391025" y="1443225"/>
            <a:ext cx="3571500" cy="492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000" b="1">
                <a:latin typeface="Times New Roman"/>
                <a:ea typeface="Times New Roman"/>
                <a:cs typeface="Times New Roman"/>
                <a:sym typeface="Times New Roman"/>
              </a:rPr>
              <a:t>4. Area under ROC Curve</a:t>
            </a:r>
            <a:endParaRPr sz="2000" b="1"/>
          </a:p>
        </p:txBody>
      </p:sp>
      <p:sp>
        <p:nvSpPr>
          <p:cNvPr id="547" name="Google Shape;547;p61"/>
          <p:cNvSpPr txBox="1"/>
          <p:nvPr/>
        </p:nvSpPr>
        <p:spPr>
          <a:xfrm>
            <a:off x="5357994" y="2163275"/>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48" name="Google Shape;548;p61"/>
          <p:cNvSpPr txBox="1"/>
          <p:nvPr/>
        </p:nvSpPr>
        <p:spPr>
          <a:xfrm>
            <a:off x="7797763" y="216327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sp>
        <p:nvSpPr>
          <p:cNvPr id="549" name="Google Shape;549;p61"/>
          <p:cNvSpPr txBox="1"/>
          <p:nvPr/>
        </p:nvSpPr>
        <p:spPr>
          <a:xfrm>
            <a:off x="788050" y="2163275"/>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50" name="Google Shape;550;p61"/>
          <p:cNvSpPr txBox="1"/>
          <p:nvPr/>
        </p:nvSpPr>
        <p:spPr>
          <a:xfrm>
            <a:off x="3227813" y="2163275"/>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51" name="Google Shape;551;p61"/>
          <p:cNvPicPr preferRelativeResize="0"/>
          <p:nvPr/>
        </p:nvPicPr>
        <p:blipFill>
          <a:blip r:embed="rId3">
            <a:alphaModFix/>
          </a:blip>
          <a:stretch>
            <a:fillRect/>
          </a:stretch>
        </p:blipFill>
        <p:spPr>
          <a:xfrm>
            <a:off x="176575" y="2532575"/>
            <a:ext cx="2402900" cy="1748900"/>
          </a:xfrm>
          <a:prstGeom prst="rect">
            <a:avLst/>
          </a:prstGeom>
          <a:noFill/>
          <a:ln>
            <a:noFill/>
          </a:ln>
        </p:spPr>
      </p:pic>
      <p:pic>
        <p:nvPicPr>
          <p:cNvPr id="552" name="Google Shape;552;p61"/>
          <p:cNvPicPr preferRelativeResize="0"/>
          <p:nvPr/>
        </p:nvPicPr>
        <p:blipFill>
          <a:blip r:embed="rId4">
            <a:alphaModFix/>
          </a:blip>
          <a:stretch>
            <a:fillRect/>
          </a:stretch>
        </p:blipFill>
        <p:spPr>
          <a:xfrm>
            <a:off x="2579475" y="2532575"/>
            <a:ext cx="2402900" cy="1703234"/>
          </a:xfrm>
          <a:prstGeom prst="rect">
            <a:avLst/>
          </a:prstGeom>
          <a:noFill/>
          <a:ln>
            <a:noFill/>
          </a:ln>
        </p:spPr>
      </p:pic>
      <p:pic>
        <p:nvPicPr>
          <p:cNvPr id="553" name="Google Shape;553;p61"/>
          <p:cNvPicPr preferRelativeResize="0"/>
          <p:nvPr/>
        </p:nvPicPr>
        <p:blipFill>
          <a:blip r:embed="rId5">
            <a:alphaModFix/>
          </a:blip>
          <a:stretch>
            <a:fillRect/>
          </a:stretch>
        </p:blipFill>
        <p:spPr>
          <a:xfrm>
            <a:off x="5097000" y="2672337"/>
            <a:ext cx="2023500" cy="1423700"/>
          </a:xfrm>
          <a:prstGeom prst="rect">
            <a:avLst/>
          </a:prstGeom>
          <a:noFill/>
          <a:ln>
            <a:noFill/>
          </a:ln>
        </p:spPr>
      </p:pic>
      <p:pic>
        <p:nvPicPr>
          <p:cNvPr id="554" name="Google Shape;554;p61"/>
          <p:cNvPicPr preferRelativeResize="0"/>
          <p:nvPr/>
        </p:nvPicPr>
        <p:blipFill>
          <a:blip r:embed="rId6">
            <a:alphaModFix/>
          </a:blip>
          <a:stretch>
            <a:fillRect/>
          </a:stretch>
        </p:blipFill>
        <p:spPr>
          <a:xfrm>
            <a:off x="7120500" y="2654552"/>
            <a:ext cx="2023500" cy="1459273"/>
          </a:xfrm>
          <a:prstGeom prst="rect">
            <a:avLst/>
          </a:prstGeom>
          <a:noFill/>
          <a:ln>
            <a:noFill/>
          </a:ln>
        </p:spPr>
      </p:pic>
      <p:sp>
        <p:nvSpPr>
          <p:cNvPr id="555" name="Google Shape;555;p61"/>
          <p:cNvSpPr txBox="1"/>
          <p:nvPr/>
        </p:nvSpPr>
        <p:spPr>
          <a:xfrm>
            <a:off x="5559675" y="4113825"/>
            <a:ext cx="1351200" cy="608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latin typeface="Times New Roman"/>
                <a:ea typeface="Times New Roman"/>
                <a:cs typeface="Times New Roman"/>
                <a:sym typeface="Times New Roman"/>
              </a:rPr>
              <a:t>AUC Measure: </a:t>
            </a:r>
            <a:endParaRPr sz="1100" b="1">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1100">
                <a:highlight>
                  <a:srgbClr val="FFFFFF"/>
                </a:highlight>
                <a:latin typeface="Times New Roman"/>
                <a:ea typeface="Times New Roman"/>
                <a:cs typeface="Times New Roman"/>
                <a:sym typeface="Times New Roman"/>
              </a:rPr>
              <a:t>0.873156726805586</a:t>
            </a:r>
            <a:endParaRPr sz="1100">
              <a:highlight>
                <a:srgbClr val="FFFFFF"/>
              </a:highlight>
              <a:latin typeface="Times New Roman"/>
              <a:ea typeface="Times New Roman"/>
              <a:cs typeface="Times New Roman"/>
              <a:sym typeface="Times New Roman"/>
            </a:endParaRPr>
          </a:p>
        </p:txBody>
      </p:sp>
      <p:sp>
        <p:nvSpPr>
          <p:cNvPr id="556" name="Google Shape;556;p61"/>
          <p:cNvSpPr txBox="1"/>
          <p:nvPr/>
        </p:nvSpPr>
        <p:spPr>
          <a:xfrm>
            <a:off x="7488175" y="4113825"/>
            <a:ext cx="1501500" cy="608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latin typeface="Times New Roman"/>
                <a:ea typeface="Times New Roman"/>
                <a:cs typeface="Times New Roman"/>
                <a:sym typeface="Times New Roman"/>
              </a:rPr>
              <a:t>AUC Measure: </a:t>
            </a:r>
            <a:endParaRPr sz="1100" b="1">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 sz="1100">
                <a:highlight>
                  <a:srgbClr val="FFFFFF"/>
                </a:highlight>
                <a:latin typeface="Times New Roman"/>
                <a:ea typeface="Times New Roman"/>
                <a:cs typeface="Times New Roman"/>
                <a:sym typeface="Times New Roman"/>
              </a:rPr>
              <a:t>0.8915238046099319</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5. Accuracy</a:t>
            </a:r>
            <a:endParaRPr>
              <a:latin typeface="Times New Roman"/>
              <a:ea typeface="Times New Roman"/>
              <a:cs typeface="Times New Roman"/>
              <a:sym typeface="Times New Roman"/>
            </a:endParaRPr>
          </a:p>
        </p:txBody>
      </p:sp>
      <p:sp>
        <p:nvSpPr>
          <p:cNvPr id="562" name="Google Shape;562;p62"/>
          <p:cNvSpPr txBox="1"/>
          <p:nvPr/>
        </p:nvSpPr>
        <p:spPr>
          <a:xfrm>
            <a:off x="447694" y="1853850"/>
            <a:ext cx="15015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Standard DMD:</a:t>
            </a:r>
            <a:endParaRPr sz="1200" b="1">
              <a:latin typeface="Times New Roman"/>
              <a:ea typeface="Times New Roman"/>
              <a:cs typeface="Times New Roman"/>
              <a:sym typeface="Times New Roman"/>
            </a:endParaRPr>
          </a:p>
        </p:txBody>
      </p:sp>
      <p:sp>
        <p:nvSpPr>
          <p:cNvPr id="563" name="Google Shape;563;p62"/>
          <p:cNvSpPr txBox="1"/>
          <p:nvPr/>
        </p:nvSpPr>
        <p:spPr>
          <a:xfrm>
            <a:off x="3854063" y="1853850"/>
            <a:ext cx="11919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a:latin typeface="Times New Roman"/>
                <a:ea typeface="Times New Roman"/>
                <a:cs typeface="Times New Roman"/>
                <a:sym typeface="Times New Roman"/>
              </a:rPr>
              <a:t>rSVD DMD:</a:t>
            </a:r>
            <a:endParaRPr sz="1200" b="1">
              <a:latin typeface="Times New Roman"/>
              <a:ea typeface="Times New Roman"/>
              <a:cs typeface="Times New Roman"/>
              <a:sym typeface="Times New Roman"/>
            </a:endParaRPr>
          </a:p>
        </p:txBody>
      </p:sp>
      <p:pic>
        <p:nvPicPr>
          <p:cNvPr id="564" name="Google Shape;564;p62"/>
          <p:cNvPicPr preferRelativeResize="0"/>
          <p:nvPr/>
        </p:nvPicPr>
        <p:blipFill>
          <a:blip r:embed="rId3">
            <a:alphaModFix/>
          </a:blip>
          <a:stretch>
            <a:fillRect/>
          </a:stretch>
        </p:blipFill>
        <p:spPr>
          <a:xfrm>
            <a:off x="152400" y="2223150"/>
            <a:ext cx="2819400" cy="2181225"/>
          </a:xfrm>
          <a:prstGeom prst="rect">
            <a:avLst/>
          </a:prstGeom>
          <a:noFill/>
          <a:ln>
            <a:noFill/>
          </a:ln>
        </p:spPr>
      </p:pic>
      <p:pic>
        <p:nvPicPr>
          <p:cNvPr id="565" name="Google Shape;565;p62"/>
          <p:cNvPicPr preferRelativeResize="0"/>
          <p:nvPr/>
        </p:nvPicPr>
        <p:blipFill>
          <a:blip r:embed="rId4">
            <a:alphaModFix/>
          </a:blip>
          <a:stretch>
            <a:fillRect/>
          </a:stretch>
        </p:blipFill>
        <p:spPr>
          <a:xfrm>
            <a:off x="3164100" y="2195938"/>
            <a:ext cx="2819400" cy="223565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3"/>
          <p:cNvSpPr txBox="1">
            <a:spLocks noGrp="1"/>
          </p:cNvSpPr>
          <p:nvPr>
            <p:ph type="title"/>
          </p:nvPr>
        </p:nvSpPr>
        <p:spPr>
          <a:xfrm>
            <a:off x="730000" y="1318650"/>
            <a:ext cx="3300900" cy="6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Failure cases</a:t>
            </a:r>
            <a:endParaRPr>
              <a:latin typeface="Times New Roman"/>
              <a:ea typeface="Times New Roman"/>
              <a:cs typeface="Times New Roman"/>
              <a:sym typeface="Times New Roman"/>
            </a:endParaRPr>
          </a:p>
        </p:txBody>
      </p:sp>
      <p:sp>
        <p:nvSpPr>
          <p:cNvPr id="571" name="Google Shape;571;p63"/>
          <p:cNvSpPr txBox="1">
            <a:spLocks noGrp="1"/>
          </p:cNvSpPr>
          <p:nvPr>
            <p:ph type="body" idx="2"/>
          </p:nvPr>
        </p:nvSpPr>
        <p:spPr>
          <a:xfrm>
            <a:off x="4884225" y="793225"/>
            <a:ext cx="4031100" cy="40695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SzPts val="1018"/>
              <a:buNone/>
            </a:pPr>
            <a:r>
              <a:rPr lang="en" sz="1510">
                <a:solidFill>
                  <a:srgbClr val="000000"/>
                </a:solidFill>
                <a:latin typeface="Times New Roman"/>
                <a:ea typeface="Times New Roman"/>
                <a:cs typeface="Times New Roman"/>
                <a:sym typeface="Times New Roman"/>
              </a:rPr>
              <a:t>The dynamic mode decomposition method </a:t>
            </a:r>
            <a:endParaRPr sz="1510">
              <a:solidFill>
                <a:srgbClr val="000000"/>
              </a:solidFill>
              <a:latin typeface="Times New Roman"/>
              <a:ea typeface="Times New Roman"/>
              <a:cs typeface="Times New Roman"/>
              <a:sym typeface="Times New Roman"/>
            </a:endParaRPr>
          </a:p>
          <a:p>
            <a:pPr marL="457200" lvl="0" indent="-324485" algn="just" rtl="0">
              <a:lnSpc>
                <a:spcPct val="130000"/>
              </a:lnSpc>
              <a:spcBef>
                <a:spcPts val="0"/>
              </a:spcBef>
              <a:spcAft>
                <a:spcPts val="0"/>
              </a:spcAft>
              <a:buClr>
                <a:srgbClr val="000000"/>
              </a:buClr>
              <a:buSzPts val="1510"/>
              <a:buFont typeface="Times New Roman"/>
              <a:buAutoNum type="arabicPeriod"/>
            </a:pPr>
            <a:r>
              <a:rPr lang="en" sz="1510">
                <a:solidFill>
                  <a:srgbClr val="000000"/>
                </a:solidFill>
                <a:latin typeface="Times New Roman"/>
                <a:ea typeface="Times New Roman"/>
                <a:cs typeface="Times New Roman"/>
                <a:sym typeface="Times New Roman"/>
              </a:rPr>
              <a:t>captures the difference between consecutive columns in the data matrix </a:t>
            </a:r>
            <a:endParaRPr sz="1510">
              <a:solidFill>
                <a:srgbClr val="000000"/>
              </a:solidFill>
              <a:latin typeface="Times New Roman"/>
              <a:ea typeface="Times New Roman"/>
              <a:cs typeface="Times New Roman"/>
              <a:sym typeface="Times New Roman"/>
            </a:endParaRPr>
          </a:p>
          <a:p>
            <a:pPr marL="457200" lvl="0" indent="-324485" algn="just" rtl="0">
              <a:lnSpc>
                <a:spcPct val="130000"/>
              </a:lnSpc>
              <a:spcBef>
                <a:spcPts val="0"/>
              </a:spcBef>
              <a:spcAft>
                <a:spcPts val="0"/>
              </a:spcAft>
              <a:buClr>
                <a:srgbClr val="000000"/>
              </a:buClr>
              <a:buSzPts val="1510"/>
              <a:buFont typeface="Times New Roman"/>
              <a:buAutoNum type="arabicPeriod"/>
            </a:pPr>
            <a:r>
              <a:rPr lang="en" sz="1510">
                <a:solidFill>
                  <a:srgbClr val="000000"/>
                </a:solidFill>
                <a:latin typeface="Times New Roman"/>
                <a:ea typeface="Times New Roman"/>
                <a:cs typeface="Times New Roman"/>
                <a:sym typeface="Times New Roman"/>
              </a:rPr>
              <a:t>modes bounded away from the origin are detected as the salient region. </a:t>
            </a: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r>
              <a:rPr lang="en" sz="1510">
                <a:solidFill>
                  <a:srgbClr val="000000"/>
                </a:solidFill>
                <a:latin typeface="Times New Roman"/>
                <a:ea typeface="Times New Roman"/>
                <a:cs typeface="Times New Roman"/>
                <a:sym typeface="Times New Roman"/>
              </a:rPr>
              <a:t>In scenarios where the background and foreground distributions in the image are </a:t>
            </a:r>
            <a:r>
              <a:rPr lang="en" sz="1510" b="1">
                <a:solidFill>
                  <a:srgbClr val="000000"/>
                </a:solidFill>
                <a:latin typeface="Times New Roman"/>
                <a:ea typeface="Times New Roman"/>
                <a:cs typeface="Times New Roman"/>
                <a:sym typeface="Times New Roman"/>
              </a:rPr>
              <a:t>highly overlapping</a:t>
            </a:r>
            <a:r>
              <a:rPr lang="en" sz="1510">
                <a:solidFill>
                  <a:srgbClr val="000000"/>
                </a:solidFill>
                <a:latin typeface="Times New Roman"/>
                <a:ea typeface="Times New Roman"/>
                <a:cs typeface="Times New Roman"/>
                <a:sym typeface="Times New Roman"/>
              </a:rPr>
              <a:t> and the background is highly textured, the color and intensity based image representations become undesirable for the application of DMD.</a:t>
            </a:r>
            <a:endParaRPr sz="151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endParaRPr sz="1510">
              <a:solidFill>
                <a:srgbClr val="000000"/>
              </a:solidFill>
              <a:latin typeface="Times New Roman"/>
              <a:ea typeface="Times New Roman"/>
              <a:cs typeface="Times New Roman"/>
              <a:sym typeface="Times New Roman"/>
            </a:endParaRPr>
          </a:p>
        </p:txBody>
      </p:sp>
      <p:sp>
        <p:nvSpPr>
          <p:cNvPr id="572" name="Google Shape;572;p63"/>
          <p:cNvSpPr txBox="1">
            <a:spLocks noGrp="1"/>
          </p:cNvSpPr>
          <p:nvPr>
            <p:ph type="subTitle" idx="1"/>
          </p:nvPr>
        </p:nvSpPr>
        <p:spPr>
          <a:xfrm>
            <a:off x="344800" y="2774875"/>
            <a:ext cx="3686100" cy="1198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When the images have a highly structured background with the same color distributions as the foreground.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678825" y="7389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Where Saliency Detection is applied in previous literature</a:t>
            </a:r>
            <a:endParaRPr sz="2900"/>
          </a:p>
        </p:txBody>
      </p:sp>
      <p:sp>
        <p:nvSpPr>
          <p:cNvPr id="137" name="Google Shape;137;p19"/>
          <p:cNvSpPr/>
          <p:nvPr/>
        </p:nvSpPr>
        <p:spPr>
          <a:xfrm>
            <a:off x="323100" y="1786738"/>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Object Recognition</a:t>
            </a:r>
            <a:endParaRPr sz="1500" b="1"/>
          </a:p>
        </p:txBody>
      </p:sp>
      <p:sp>
        <p:nvSpPr>
          <p:cNvPr id="138" name="Google Shape;138;p19"/>
          <p:cNvSpPr/>
          <p:nvPr/>
        </p:nvSpPr>
        <p:spPr>
          <a:xfrm>
            <a:off x="2607025" y="1786750"/>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Times New Roman"/>
                <a:ea typeface="Times New Roman"/>
                <a:cs typeface="Times New Roman"/>
                <a:sym typeface="Times New Roman"/>
              </a:rPr>
              <a:t>Scene                                       Understanding</a:t>
            </a:r>
            <a:endParaRPr sz="1500"/>
          </a:p>
        </p:txBody>
      </p:sp>
      <p:sp>
        <p:nvSpPr>
          <p:cNvPr id="139" name="Google Shape;139;p19"/>
          <p:cNvSpPr/>
          <p:nvPr/>
        </p:nvSpPr>
        <p:spPr>
          <a:xfrm>
            <a:off x="7345175" y="1803063"/>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Visual Search</a:t>
            </a:r>
            <a:endParaRPr sz="1500" b="1"/>
          </a:p>
        </p:txBody>
      </p:sp>
      <p:sp>
        <p:nvSpPr>
          <p:cNvPr id="140" name="Google Shape;140;p19"/>
          <p:cNvSpPr/>
          <p:nvPr/>
        </p:nvSpPr>
        <p:spPr>
          <a:xfrm>
            <a:off x="4976100" y="1786750"/>
            <a:ext cx="1485900" cy="75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r>
              <a:rPr lang="en" sz="1100" b="1">
                <a:latin typeface="Times New Roman"/>
                <a:ea typeface="Times New Roman"/>
                <a:cs typeface="Times New Roman"/>
                <a:sym typeface="Times New Roman"/>
              </a:rPr>
              <a:t>Attention Modeling</a:t>
            </a:r>
            <a:endParaRPr sz="1500" b="1"/>
          </a:p>
        </p:txBody>
      </p:sp>
      <p:sp>
        <p:nvSpPr>
          <p:cNvPr id="141" name="Google Shape;141;p19"/>
          <p:cNvSpPr/>
          <p:nvPr/>
        </p:nvSpPr>
        <p:spPr>
          <a:xfrm>
            <a:off x="114300" y="2808425"/>
            <a:ext cx="19035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Times New Roman"/>
                <a:ea typeface="Times New Roman"/>
                <a:cs typeface="Times New Roman"/>
                <a:sym typeface="Times New Roman"/>
              </a:rPr>
              <a:t>Saliency detection can be used to identify the most salient objects in an image and to guide the object recognition process by focusing attention on the most relevant regions of an image.</a:t>
            </a:r>
            <a:endParaRPr sz="1000">
              <a:latin typeface="Times New Roman"/>
              <a:ea typeface="Times New Roman"/>
              <a:cs typeface="Times New Roman"/>
              <a:sym typeface="Times New Roman"/>
            </a:endParaRPr>
          </a:p>
          <a:p>
            <a:pPr marL="0" lvl="0" indent="0" algn="l" rtl="0">
              <a:spcBef>
                <a:spcPts val="0"/>
              </a:spcBef>
              <a:spcAft>
                <a:spcPts val="0"/>
              </a:spcAft>
              <a:buNone/>
            </a:pPr>
            <a:r>
              <a:rPr lang="en" sz="1000">
                <a:latin typeface="Times New Roman"/>
                <a:ea typeface="Times New Roman"/>
                <a:cs typeface="Times New Roman"/>
                <a:sym typeface="Times New Roman"/>
              </a:rPr>
              <a:t> This can improve the performance of object recognition algorithms, especially when the objects of interest are small or partially occluded.</a:t>
            </a:r>
            <a:endParaRPr sz="1300"/>
          </a:p>
          <a:p>
            <a:pPr marL="0" lvl="0" indent="0" algn="l" rtl="0">
              <a:spcBef>
                <a:spcPts val="0"/>
              </a:spcBef>
              <a:spcAft>
                <a:spcPts val="0"/>
              </a:spcAft>
              <a:buNone/>
            </a:pPr>
            <a:endParaRPr/>
          </a:p>
        </p:txBody>
      </p:sp>
      <p:sp>
        <p:nvSpPr>
          <p:cNvPr id="142" name="Google Shape;142;p19"/>
          <p:cNvSpPr/>
          <p:nvPr/>
        </p:nvSpPr>
        <p:spPr>
          <a:xfrm>
            <a:off x="7162975" y="2808425"/>
            <a:ext cx="1878300" cy="20985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228600" algn="l" rtl="0">
              <a:lnSpc>
                <a:spcPct val="115000"/>
              </a:lnSpc>
              <a:spcBef>
                <a:spcPts val="1200"/>
              </a:spcBef>
              <a:spcAft>
                <a:spcPts val="0"/>
              </a:spcAft>
              <a:buNone/>
            </a:pPr>
            <a:r>
              <a:rPr lang="en" sz="1100">
                <a:latin typeface="Times New Roman"/>
                <a:ea typeface="Times New Roman"/>
                <a:cs typeface="Times New Roman"/>
                <a:sym typeface="Times New Roman"/>
              </a:rPr>
              <a:t>   </a:t>
            </a:r>
            <a:r>
              <a:rPr lang="en" sz="700">
                <a:latin typeface="Times New Roman"/>
                <a:ea typeface="Times New Roman"/>
                <a:cs typeface="Times New Roman"/>
                <a:sym typeface="Times New Roman"/>
              </a:rPr>
              <a:t>   </a:t>
            </a:r>
            <a:r>
              <a:rPr lang="en" sz="600">
                <a:latin typeface="Times New Roman"/>
                <a:ea typeface="Times New Roman"/>
                <a:cs typeface="Times New Roman"/>
                <a:sym typeface="Times New Roman"/>
              </a:rPr>
              <a:t> </a:t>
            </a:r>
            <a:r>
              <a:rPr lang="en" sz="1000">
                <a:latin typeface="Times New Roman"/>
                <a:ea typeface="Times New Roman"/>
                <a:cs typeface="Times New Roman"/>
                <a:sym typeface="Times New Roman"/>
              </a:rPr>
              <a:t>Saliency detection can be used to guide the visual search process by focusing attention on the most salient regions of an image. This can improve the performance of visual search algorithms, especially when the search target is small or partially occluded.</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p:txBody>
      </p:sp>
      <p:sp>
        <p:nvSpPr>
          <p:cNvPr id="143" name="Google Shape;143;p19"/>
          <p:cNvSpPr/>
          <p:nvPr/>
        </p:nvSpPr>
        <p:spPr>
          <a:xfrm>
            <a:off x="4914950" y="2808250"/>
            <a:ext cx="19035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228600" algn="l" rtl="0">
              <a:lnSpc>
                <a:spcPct val="115000"/>
              </a:lnSpc>
              <a:spcBef>
                <a:spcPts val="1200"/>
              </a:spcBef>
              <a:spcAft>
                <a:spcPts val="0"/>
              </a:spcAft>
              <a:buNone/>
            </a:pPr>
            <a:r>
              <a:rPr lang="en" sz="700">
                <a:latin typeface="Times New Roman"/>
                <a:ea typeface="Times New Roman"/>
                <a:cs typeface="Times New Roman"/>
                <a:sym typeface="Times New Roman"/>
              </a:rPr>
              <a:t>         </a:t>
            </a:r>
            <a:r>
              <a:rPr lang="en" sz="1000">
                <a:latin typeface="Times New Roman"/>
                <a:ea typeface="Times New Roman"/>
                <a:cs typeface="Times New Roman"/>
                <a:sym typeface="Times New Roman"/>
              </a:rPr>
              <a:t>Saliency detection can be used to model human attention and to predict the regions of an image that are most likely to be attended to by humans. This can be used to improve the performance of systems, such as image retrieval and image annotation systems, by guiding the system's attention to the most relevant regions of an image.</a:t>
            </a:r>
            <a:endParaRPr sz="1000">
              <a:latin typeface="Times New Roman"/>
              <a:ea typeface="Times New Roman"/>
              <a:cs typeface="Times New Roman"/>
              <a:sym typeface="Times New Roman"/>
            </a:endParaRPr>
          </a:p>
          <a:p>
            <a:pPr marL="0" lvl="0" indent="0" algn="l" rtl="0">
              <a:spcBef>
                <a:spcPts val="1200"/>
              </a:spcBef>
              <a:spcAft>
                <a:spcPts val="0"/>
              </a:spcAft>
              <a:buNone/>
            </a:pPr>
            <a:endParaRPr sz="1000">
              <a:latin typeface="Times New Roman"/>
              <a:ea typeface="Times New Roman"/>
              <a:cs typeface="Times New Roman"/>
              <a:sym typeface="Times New Roman"/>
            </a:endParaRPr>
          </a:p>
        </p:txBody>
      </p:sp>
      <p:sp>
        <p:nvSpPr>
          <p:cNvPr id="144" name="Google Shape;144;p19"/>
          <p:cNvSpPr/>
          <p:nvPr/>
        </p:nvSpPr>
        <p:spPr>
          <a:xfrm>
            <a:off x="2514625" y="2808250"/>
            <a:ext cx="1878300" cy="21639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S</a:t>
            </a:r>
            <a:r>
              <a:rPr lang="en" sz="1000">
                <a:latin typeface="Times New Roman"/>
                <a:ea typeface="Times New Roman"/>
                <a:cs typeface="Times New Roman"/>
                <a:sym typeface="Times New Roman"/>
              </a:rPr>
              <a:t>aliency detection can be used to identify the most salient regions of an image and to guide the scene understanding process by focusing attention on the most informative regions of an image. This can improve the performance of scene understanding algorithms, especially when the scene contains multiple objects or complex backgrounds.</a:t>
            </a:r>
            <a:endParaRPr sz="1300"/>
          </a:p>
          <a:p>
            <a:pPr marL="0" lvl="0" indent="0" algn="l" rtl="0">
              <a:spcBef>
                <a:spcPts val="0"/>
              </a:spcBef>
              <a:spcAft>
                <a:spcPts val="0"/>
              </a:spcAft>
              <a:buNone/>
            </a:pPr>
            <a:endParaRPr sz="1000">
              <a:latin typeface="Times New Roman"/>
              <a:ea typeface="Times New Roman"/>
              <a:cs typeface="Times New Roman"/>
              <a:sym typeface="Times New Roman"/>
            </a:endParaRPr>
          </a:p>
        </p:txBody>
      </p:sp>
      <p:cxnSp>
        <p:nvCxnSpPr>
          <p:cNvPr id="145" name="Google Shape;145;p19"/>
          <p:cNvCxnSpPr>
            <a:stCxn id="137" idx="3"/>
            <a:endCxn id="138" idx="1"/>
          </p:cNvCxnSpPr>
          <p:nvPr/>
        </p:nvCxnSpPr>
        <p:spPr>
          <a:xfrm>
            <a:off x="1809000" y="2162188"/>
            <a:ext cx="7980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a:endCxn id="140" idx="1"/>
          </p:cNvCxnSpPr>
          <p:nvPr/>
        </p:nvCxnSpPr>
        <p:spPr>
          <a:xfrm>
            <a:off x="4124100" y="2162200"/>
            <a:ext cx="852000" cy="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9"/>
          <p:cNvCxnSpPr/>
          <p:nvPr/>
        </p:nvCxnSpPr>
        <p:spPr>
          <a:xfrm>
            <a:off x="6462000" y="2175738"/>
            <a:ext cx="852000" cy="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19"/>
          <p:cNvCxnSpPr>
            <a:stCxn id="137" idx="2"/>
            <a:endCxn id="141" idx="0"/>
          </p:cNvCxnSpPr>
          <p:nvPr/>
        </p:nvCxnSpPr>
        <p:spPr>
          <a:xfrm>
            <a:off x="1066050" y="2537638"/>
            <a:ext cx="0" cy="2709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9"/>
          <p:cNvCxnSpPr>
            <a:stCxn id="138" idx="2"/>
            <a:endCxn id="144" idx="0"/>
          </p:cNvCxnSpPr>
          <p:nvPr/>
        </p:nvCxnSpPr>
        <p:spPr>
          <a:xfrm>
            <a:off x="3349975" y="2537650"/>
            <a:ext cx="103800" cy="2706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19"/>
          <p:cNvCxnSpPr>
            <a:stCxn id="140" idx="2"/>
            <a:endCxn id="143" idx="0"/>
          </p:cNvCxnSpPr>
          <p:nvPr/>
        </p:nvCxnSpPr>
        <p:spPr>
          <a:xfrm>
            <a:off x="5719050" y="2537650"/>
            <a:ext cx="147600" cy="2706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19"/>
          <p:cNvCxnSpPr>
            <a:stCxn id="139" idx="2"/>
            <a:endCxn id="142" idx="0"/>
          </p:cNvCxnSpPr>
          <p:nvPr/>
        </p:nvCxnSpPr>
        <p:spPr>
          <a:xfrm>
            <a:off x="8088125" y="2553963"/>
            <a:ext cx="14100" cy="25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Works</a:t>
            </a:r>
            <a:endParaRPr/>
          </a:p>
        </p:txBody>
      </p:sp>
      <p:sp>
        <p:nvSpPr>
          <p:cNvPr id="578" name="Google Shape;578;p6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Future research in saliency detection should focus on developing more robust and general methods that can handle the high variability of natural scenes. </a:t>
            </a:r>
            <a:endParaRPr/>
          </a:p>
          <a:p>
            <a:pPr marL="0" lvl="0" indent="0" algn="l" rtl="0">
              <a:spcBef>
                <a:spcPts val="1200"/>
              </a:spcBef>
              <a:spcAft>
                <a:spcPts val="0"/>
              </a:spcAft>
              <a:buNone/>
            </a:pPr>
            <a:r>
              <a:rPr lang="en"/>
              <a:t>This could include the development of more sophisticated models that can take into account multiple levels of visual information, such as feature, object and scene level information, as well as the integration of other modalities such as audio and haptic information. </a:t>
            </a:r>
            <a:endParaRPr/>
          </a:p>
          <a:p>
            <a:pPr marL="0" lvl="0" indent="0" algn="l" rtl="0">
              <a:spcBef>
                <a:spcPts val="1200"/>
              </a:spcBef>
              <a:spcAft>
                <a:spcPts val="0"/>
              </a:spcAft>
              <a:buNone/>
            </a:pPr>
            <a:r>
              <a:rPr lang="en"/>
              <a:t>Additionally, research on the combination of saliency detection with other computer vision tasks, such as object detection, segmentation and tracking, is an area of active research and is expected to yield promising results</a:t>
            </a:r>
            <a:endParaRPr/>
          </a:p>
          <a:p>
            <a:pPr marL="0" lvl="0" indent="0" algn="l" rtl="0">
              <a:spcBef>
                <a:spcPts val="1200"/>
              </a:spcBef>
              <a:spcAft>
                <a:spcPts val="1200"/>
              </a:spcAft>
              <a:buNone/>
            </a:pPr>
            <a:r>
              <a:rPr lang="en"/>
              <a:t>We intent to work on TDMD and Noisy Image Dataset which are currently unavailable.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6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584" name="Google Shape;584;p65"/>
          <p:cNvSpPr txBox="1">
            <a:spLocks noGrp="1"/>
          </p:cNvSpPr>
          <p:nvPr>
            <p:ph type="body" idx="2"/>
          </p:nvPr>
        </p:nvSpPr>
        <p:spPr>
          <a:xfrm>
            <a:off x="4787575" y="459150"/>
            <a:ext cx="4108500" cy="4534500"/>
          </a:xfrm>
          <a:prstGeom prst="rect">
            <a:avLst/>
          </a:prstGeom>
        </p:spPr>
        <p:txBody>
          <a:bodyPr spcFirstLastPara="1" wrap="square" lIns="91425" tIns="91425" rIns="91425" bIns="91425" anchor="t" anchorCtr="0">
            <a:noAutofit/>
          </a:bodyPr>
          <a:lstStyle/>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DMD based model achieves competitive performance and is computationally efficient compared to other traditional saliency detection methods.</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can be used efficiently for image classification, object detection and image retrieval applications.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Computationally liable and noisy dependent.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Standard DMD offers satisfactory performance. </a:t>
            </a:r>
            <a:endParaRPr sz="1500">
              <a:solidFill>
                <a:srgbClr val="000000"/>
              </a:solidFill>
              <a:latin typeface="Times New Roman"/>
              <a:ea typeface="Times New Roman"/>
              <a:cs typeface="Times New Roman"/>
              <a:sym typeface="Times New Roman"/>
            </a:endParaRPr>
          </a:p>
          <a:p>
            <a:pPr marL="457200" lvl="0" indent="-323850" algn="just" rtl="0">
              <a:lnSpc>
                <a:spcPct val="130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The worst performance is obtained for rSVD-DMD because it is affected by the fluctuations and uncertainties in the measured data.</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p:nvPr/>
        </p:nvSpPr>
        <p:spPr>
          <a:xfrm>
            <a:off x="6502838" y="2762700"/>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Regional Covariance Matrices </a:t>
            </a:r>
            <a:endParaRPr sz="1500">
              <a:latin typeface="Times New Roman"/>
              <a:ea typeface="Times New Roman"/>
              <a:cs typeface="Times New Roman"/>
              <a:sym typeface="Times New Roman"/>
            </a:endParaRPr>
          </a:p>
        </p:txBody>
      </p:sp>
      <p:sp>
        <p:nvSpPr>
          <p:cNvPr id="157" name="Google Shape;157;p20"/>
          <p:cNvSpPr/>
          <p:nvPr/>
        </p:nvSpPr>
        <p:spPr>
          <a:xfrm>
            <a:off x="3327600" y="2683213"/>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Non-parametric Regression Saliency</a:t>
            </a:r>
            <a:endParaRPr sz="1500">
              <a:latin typeface="Times New Roman"/>
              <a:ea typeface="Times New Roman"/>
              <a:cs typeface="Times New Roman"/>
              <a:sym typeface="Times New Roman"/>
            </a:endParaRPr>
          </a:p>
        </p:txBody>
      </p:sp>
      <p:sp>
        <p:nvSpPr>
          <p:cNvPr id="158" name="Google Shape;158;p20"/>
          <p:cNvSpPr/>
          <p:nvPr/>
        </p:nvSpPr>
        <p:spPr>
          <a:xfrm>
            <a:off x="152338" y="2683225"/>
            <a:ext cx="2179500" cy="6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By combining simple priors</a:t>
            </a:r>
            <a:endParaRPr sz="1500">
              <a:latin typeface="Times New Roman"/>
              <a:ea typeface="Times New Roman"/>
              <a:cs typeface="Times New Roman"/>
              <a:sym typeface="Times New Roman"/>
            </a:endParaRPr>
          </a:p>
        </p:txBody>
      </p:sp>
      <p:sp>
        <p:nvSpPr>
          <p:cNvPr id="159" name="Google Shape;159;p20"/>
          <p:cNvSpPr/>
          <p:nvPr/>
        </p:nvSpPr>
        <p:spPr>
          <a:xfrm>
            <a:off x="2516625" y="2890775"/>
            <a:ext cx="464100" cy="29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5772925" y="2890775"/>
            <a:ext cx="464100" cy="29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p:nvPr/>
        </p:nvSpPr>
        <p:spPr>
          <a:xfrm>
            <a:off x="342900" y="677625"/>
            <a:ext cx="8507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Lato"/>
                <a:ea typeface="Lato"/>
                <a:cs typeface="Lato"/>
                <a:sym typeface="Lato"/>
              </a:rPr>
              <a:t>Conventional methods used</a:t>
            </a:r>
            <a:endParaRPr sz="1500"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Combining Simple Priors</a:t>
            </a:r>
            <a:endParaRPr>
              <a:latin typeface="Times New Roman"/>
              <a:ea typeface="Times New Roman"/>
              <a:cs typeface="Times New Roman"/>
              <a:sym typeface="Times New Roman"/>
            </a:endParaRPr>
          </a:p>
        </p:txBody>
      </p:sp>
      <p:sp>
        <p:nvSpPr>
          <p:cNvPr id="167" name="Google Shape;167;p21"/>
          <p:cNvSpPr/>
          <p:nvPr/>
        </p:nvSpPr>
        <p:spPr>
          <a:xfrm>
            <a:off x="467450" y="2214150"/>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Frequency Prior</a:t>
            </a:r>
            <a:endParaRPr sz="1500" b="1">
              <a:latin typeface="Times New Roman"/>
              <a:ea typeface="Times New Roman"/>
              <a:cs typeface="Times New Roman"/>
              <a:sym typeface="Times New Roman"/>
            </a:endParaRPr>
          </a:p>
        </p:txBody>
      </p:sp>
      <p:sp>
        <p:nvSpPr>
          <p:cNvPr id="168" name="Google Shape;168;p21"/>
          <p:cNvSpPr/>
          <p:nvPr/>
        </p:nvSpPr>
        <p:spPr>
          <a:xfrm>
            <a:off x="467450" y="3284813"/>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Color Prior</a:t>
            </a:r>
            <a:endParaRPr sz="1500" b="1">
              <a:latin typeface="Times New Roman"/>
              <a:ea typeface="Times New Roman"/>
              <a:cs typeface="Times New Roman"/>
              <a:sym typeface="Times New Roman"/>
            </a:endParaRPr>
          </a:p>
        </p:txBody>
      </p:sp>
      <p:sp>
        <p:nvSpPr>
          <p:cNvPr id="169" name="Google Shape;169;p21"/>
          <p:cNvSpPr/>
          <p:nvPr/>
        </p:nvSpPr>
        <p:spPr>
          <a:xfrm>
            <a:off x="467450" y="4355500"/>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Location Prior</a:t>
            </a:r>
            <a:endParaRPr sz="1500" b="1">
              <a:latin typeface="Times New Roman"/>
              <a:ea typeface="Times New Roman"/>
              <a:cs typeface="Times New Roman"/>
              <a:sym typeface="Times New Roman"/>
            </a:endParaRPr>
          </a:p>
        </p:txBody>
      </p:sp>
      <p:sp>
        <p:nvSpPr>
          <p:cNvPr id="170" name="Google Shape;170;p21"/>
          <p:cNvSpPr/>
          <p:nvPr/>
        </p:nvSpPr>
        <p:spPr>
          <a:xfrm>
            <a:off x="2439300" y="3035775"/>
            <a:ext cx="811800" cy="7347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3463750" y="3084075"/>
            <a:ext cx="1759200" cy="638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Simple Prior</a:t>
            </a:r>
            <a:endParaRPr sz="1500" b="1">
              <a:latin typeface="Times New Roman"/>
              <a:ea typeface="Times New Roman"/>
              <a:cs typeface="Times New Roman"/>
              <a:sym typeface="Times New Roman"/>
            </a:endParaRPr>
          </a:p>
        </p:txBody>
      </p:sp>
      <p:sp>
        <p:nvSpPr>
          <p:cNvPr id="172" name="Google Shape;172;p21"/>
          <p:cNvSpPr/>
          <p:nvPr/>
        </p:nvSpPr>
        <p:spPr>
          <a:xfrm>
            <a:off x="4470325" y="4109050"/>
            <a:ext cx="4151700" cy="73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Limitation: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Fails when the dataset is complex</a:t>
            </a:r>
            <a:endParaRPr sz="1500">
              <a:latin typeface="Times New Roman"/>
              <a:ea typeface="Times New Roman"/>
              <a:cs typeface="Times New Roman"/>
              <a:sym typeface="Times New Roman"/>
            </a:endParaRPr>
          </a:p>
        </p:txBody>
      </p:sp>
      <p:sp>
        <p:nvSpPr>
          <p:cNvPr id="173" name="Google Shape;173;p21"/>
          <p:cNvSpPr/>
          <p:nvPr/>
        </p:nvSpPr>
        <p:spPr>
          <a:xfrm>
            <a:off x="4371425" y="1804403"/>
            <a:ext cx="4151700" cy="8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Advantages:</a:t>
            </a:r>
            <a:endParaRPr sz="1800" b="1">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Low computational complexity</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Useful for time critical applications</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Non-parametric Regression Saliency</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00"/>
          </a:p>
        </p:txBody>
      </p:sp>
      <p:sp>
        <p:nvSpPr>
          <p:cNvPr id="179" name="Google Shape;179;p22"/>
          <p:cNvSpPr/>
          <p:nvPr/>
        </p:nvSpPr>
        <p:spPr>
          <a:xfrm>
            <a:off x="370775" y="2639400"/>
            <a:ext cx="1063200" cy="696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Image</a:t>
            </a:r>
            <a:endParaRPr sz="1500" b="1">
              <a:latin typeface="Times New Roman"/>
              <a:ea typeface="Times New Roman"/>
              <a:cs typeface="Times New Roman"/>
              <a:sym typeface="Times New Roman"/>
            </a:endParaRPr>
          </a:p>
        </p:txBody>
      </p:sp>
      <p:sp>
        <p:nvSpPr>
          <p:cNvPr id="180" name="Google Shape;180;p22"/>
          <p:cNvSpPr/>
          <p:nvPr/>
        </p:nvSpPr>
        <p:spPr>
          <a:xfrm>
            <a:off x="2226638" y="2388150"/>
            <a:ext cx="2938500" cy="119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Compute </a:t>
            </a:r>
            <a:r>
              <a:rPr lang="en" sz="1500" b="1">
                <a:latin typeface="Times New Roman"/>
                <a:ea typeface="Times New Roman"/>
                <a:cs typeface="Times New Roman"/>
                <a:sym typeface="Times New Roman"/>
              </a:rPr>
              <a:t>dissimilarities</a:t>
            </a:r>
            <a:r>
              <a:rPr lang="en" sz="1500">
                <a:latin typeface="Times New Roman"/>
                <a:ea typeface="Times New Roman"/>
                <a:cs typeface="Times New Roman"/>
                <a:sym typeface="Times New Roman"/>
              </a:rPr>
              <a:t> between a </a:t>
            </a:r>
            <a:r>
              <a:rPr lang="en" sz="1500" b="1">
                <a:latin typeface="Times New Roman"/>
                <a:ea typeface="Times New Roman"/>
                <a:cs typeface="Times New Roman"/>
                <a:sym typeface="Times New Roman"/>
              </a:rPr>
              <a:t>center patch</a:t>
            </a:r>
            <a:r>
              <a:rPr lang="en" sz="1500">
                <a:latin typeface="Times New Roman"/>
                <a:ea typeface="Times New Roman"/>
                <a:cs typeface="Times New Roman"/>
                <a:sym typeface="Times New Roman"/>
              </a:rPr>
              <a:t> of a region &amp; </a:t>
            </a:r>
            <a:r>
              <a:rPr lang="en" sz="1500" b="1">
                <a:latin typeface="Times New Roman"/>
                <a:ea typeface="Times New Roman"/>
                <a:cs typeface="Times New Roman"/>
                <a:sym typeface="Times New Roman"/>
              </a:rPr>
              <a:t>other patches</a:t>
            </a:r>
            <a:endParaRPr sz="1500" b="1">
              <a:latin typeface="Times New Roman"/>
              <a:ea typeface="Times New Roman"/>
              <a:cs typeface="Times New Roman"/>
              <a:sym typeface="Times New Roman"/>
            </a:endParaRPr>
          </a:p>
        </p:txBody>
      </p:sp>
      <p:sp>
        <p:nvSpPr>
          <p:cNvPr id="181" name="Google Shape;181;p22"/>
          <p:cNvSpPr/>
          <p:nvPr/>
        </p:nvSpPr>
        <p:spPr>
          <a:xfrm>
            <a:off x="5957800" y="2388150"/>
            <a:ext cx="2938500" cy="119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Times New Roman"/>
                <a:ea typeface="Times New Roman"/>
                <a:cs typeface="Times New Roman"/>
                <a:sym typeface="Times New Roman"/>
              </a:rPr>
              <a:t>Aggregate</a:t>
            </a:r>
            <a:r>
              <a:rPr lang="en" sz="1500">
                <a:latin typeface="Times New Roman"/>
                <a:ea typeface="Times New Roman"/>
                <a:cs typeface="Times New Roman"/>
                <a:sym typeface="Times New Roman"/>
              </a:rPr>
              <a:t> them to estimate underlying saliency of the region</a:t>
            </a:r>
            <a:endParaRPr sz="1500">
              <a:latin typeface="Times New Roman"/>
              <a:ea typeface="Times New Roman"/>
              <a:cs typeface="Times New Roman"/>
              <a:sym typeface="Times New Roman"/>
            </a:endParaRPr>
          </a:p>
        </p:txBody>
      </p:sp>
      <p:cxnSp>
        <p:nvCxnSpPr>
          <p:cNvPr id="182" name="Google Shape;182;p22"/>
          <p:cNvCxnSpPr>
            <a:stCxn id="179" idx="6"/>
            <a:endCxn id="180" idx="1"/>
          </p:cNvCxnSpPr>
          <p:nvPr/>
        </p:nvCxnSpPr>
        <p:spPr>
          <a:xfrm>
            <a:off x="1433975" y="2987400"/>
            <a:ext cx="7926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2"/>
          <p:cNvCxnSpPr>
            <a:stCxn id="180" idx="3"/>
            <a:endCxn id="181" idx="1"/>
          </p:cNvCxnSpPr>
          <p:nvPr/>
        </p:nvCxnSpPr>
        <p:spPr>
          <a:xfrm>
            <a:off x="5165138" y="2987400"/>
            <a:ext cx="7926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22"/>
          <p:cNvSpPr/>
          <p:nvPr/>
        </p:nvSpPr>
        <p:spPr>
          <a:xfrm>
            <a:off x="5774200" y="3895950"/>
            <a:ext cx="3305700" cy="1044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By local data dependant </a:t>
            </a:r>
            <a:r>
              <a:rPr lang="en" sz="1500" b="1">
                <a:latin typeface="Times New Roman"/>
                <a:ea typeface="Times New Roman"/>
                <a:cs typeface="Times New Roman"/>
                <a:sym typeface="Times New Roman"/>
              </a:rPr>
              <a:t>weighted least square problem</a:t>
            </a:r>
            <a:endParaRPr sz="1500" b="1">
              <a:latin typeface="Times New Roman"/>
              <a:ea typeface="Times New Roman"/>
              <a:cs typeface="Times New Roman"/>
              <a:sym typeface="Times New Roman"/>
            </a:endParaRPr>
          </a:p>
        </p:txBody>
      </p:sp>
      <p:cxnSp>
        <p:nvCxnSpPr>
          <p:cNvPr id="185" name="Google Shape;185;p22"/>
          <p:cNvCxnSpPr>
            <a:stCxn id="181" idx="2"/>
            <a:endCxn id="184" idx="0"/>
          </p:cNvCxnSpPr>
          <p:nvPr/>
        </p:nvCxnSpPr>
        <p:spPr>
          <a:xfrm>
            <a:off x="7427050" y="3586650"/>
            <a:ext cx="0" cy="309300"/>
          </a:xfrm>
          <a:prstGeom prst="straightConnector1">
            <a:avLst/>
          </a:prstGeom>
          <a:noFill/>
          <a:ln w="9525" cap="flat" cmpd="sng">
            <a:solidFill>
              <a:schemeClr val="dk2"/>
            </a:solidFill>
            <a:prstDash val="solid"/>
            <a:round/>
            <a:headEnd type="none" w="med" len="med"/>
            <a:tailEnd type="none" w="med" len="med"/>
          </a:ln>
        </p:spPr>
      </p:cxnSp>
      <p:sp>
        <p:nvSpPr>
          <p:cNvPr id="186" name="Google Shape;186;p22"/>
          <p:cNvSpPr/>
          <p:nvPr/>
        </p:nvSpPr>
        <p:spPr>
          <a:xfrm>
            <a:off x="22250" y="3615600"/>
            <a:ext cx="1952550" cy="696000"/>
          </a:xfrm>
          <a:prstGeom prst="flowChartInputOutpu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Gaussian white noise</a:t>
            </a:r>
            <a:endParaRPr sz="1500">
              <a:latin typeface="Times New Roman"/>
              <a:ea typeface="Times New Roman"/>
              <a:cs typeface="Times New Roman"/>
              <a:sym typeface="Times New Roman"/>
            </a:endParaRPr>
          </a:p>
        </p:txBody>
      </p:sp>
      <p:cxnSp>
        <p:nvCxnSpPr>
          <p:cNvPr id="187" name="Google Shape;187;p22"/>
          <p:cNvCxnSpPr>
            <a:stCxn id="186" idx="3"/>
            <a:endCxn id="186" idx="3"/>
          </p:cNvCxnSpPr>
          <p:nvPr/>
        </p:nvCxnSpPr>
        <p:spPr>
          <a:xfrm>
            <a:off x="803270" y="4311600"/>
            <a:ext cx="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2"/>
          <p:cNvCxnSpPr>
            <a:stCxn id="179" idx="4"/>
            <a:endCxn id="186" idx="1"/>
          </p:cNvCxnSpPr>
          <p:nvPr/>
        </p:nvCxnSpPr>
        <p:spPr>
          <a:xfrm>
            <a:off x="902375" y="3335400"/>
            <a:ext cx="96300" cy="280200"/>
          </a:xfrm>
          <a:prstGeom prst="straightConnector1">
            <a:avLst/>
          </a:prstGeom>
          <a:noFill/>
          <a:ln w="9525" cap="flat" cmpd="sng">
            <a:solidFill>
              <a:schemeClr val="dk2"/>
            </a:solidFill>
            <a:prstDash val="solid"/>
            <a:round/>
            <a:headEnd type="none" w="med" len="med"/>
            <a:tailEnd type="none" w="med" len="med"/>
          </a:ln>
        </p:spPr>
      </p:cxnSp>
      <p:sp>
        <p:nvSpPr>
          <p:cNvPr id="189" name="Google Shape;189;p22"/>
          <p:cNvSpPr txBox="1"/>
          <p:nvPr/>
        </p:nvSpPr>
        <p:spPr>
          <a:xfrm>
            <a:off x="2347200" y="4120950"/>
            <a:ext cx="30546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Fails</a:t>
            </a:r>
            <a:r>
              <a:rPr lang="en">
                <a:latin typeface="Times New Roman"/>
                <a:ea typeface="Times New Roman"/>
                <a:cs typeface="Times New Roman"/>
                <a:sym typeface="Times New Roman"/>
              </a:rPr>
              <a:t> when the image is</a:t>
            </a:r>
            <a:r>
              <a:rPr lang="en" sz="1500" b="1">
                <a:latin typeface="Times New Roman"/>
                <a:ea typeface="Times New Roman"/>
                <a:cs typeface="Times New Roman"/>
                <a:sym typeface="Times New Roman"/>
              </a:rPr>
              <a:t> foggy</a:t>
            </a:r>
            <a:r>
              <a:rPr lang="en">
                <a:latin typeface="Times New Roman"/>
                <a:ea typeface="Times New Roman"/>
                <a:cs typeface="Times New Roman"/>
                <a:sym typeface="Times New Roman"/>
              </a:rPr>
              <a:t> or has l</a:t>
            </a:r>
            <a:r>
              <a:rPr lang="en" b="1">
                <a:latin typeface="Times New Roman"/>
                <a:ea typeface="Times New Roman"/>
                <a:cs typeface="Times New Roman"/>
                <a:sym typeface="Times New Roman"/>
              </a:rPr>
              <a:t>ow resolution, snowy or rainy</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97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Regional Covariance Matrices </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00"/>
          </a:p>
        </p:txBody>
      </p:sp>
      <p:sp>
        <p:nvSpPr>
          <p:cNvPr id="195" name="Google Shape;195;p23"/>
          <p:cNvSpPr txBox="1">
            <a:spLocks noGrp="1"/>
          </p:cNvSpPr>
          <p:nvPr>
            <p:ph type="body" idx="1"/>
          </p:nvPr>
        </p:nvSpPr>
        <p:spPr>
          <a:xfrm>
            <a:off x="497450" y="1969850"/>
            <a:ext cx="7688700" cy="28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550" b="1">
                <a:latin typeface="Times New Roman"/>
                <a:ea typeface="Times New Roman"/>
                <a:cs typeface="Times New Roman"/>
                <a:sym typeface="Times New Roman"/>
              </a:rPr>
              <a:t>USAGE:</a:t>
            </a:r>
            <a:endParaRPr sz="1550" b="1">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550">
                <a:latin typeface="Times New Roman"/>
                <a:ea typeface="Times New Roman"/>
                <a:cs typeface="Times New Roman"/>
                <a:sym typeface="Times New Roman"/>
              </a:rPr>
              <a:t>Used for the images of type:</a:t>
            </a:r>
            <a:endParaRPr sz="1550">
              <a:latin typeface="Times New Roman"/>
              <a:ea typeface="Times New Roman"/>
              <a:cs typeface="Times New Roman"/>
              <a:sym typeface="Times New Roman"/>
            </a:endParaRPr>
          </a:p>
          <a:p>
            <a:pPr marL="457200" lvl="0" indent="-327025" algn="l" rtl="0">
              <a:lnSpc>
                <a:spcPct val="95000"/>
              </a:lnSpc>
              <a:spcBef>
                <a:spcPts val="1200"/>
              </a:spcBef>
              <a:spcAft>
                <a:spcPts val="0"/>
              </a:spcAft>
              <a:buSzPts val="1550"/>
              <a:buFont typeface="Times New Roman"/>
              <a:buAutoNum type="arabicPeriod"/>
            </a:pPr>
            <a:r>
              <a:rPr lang="en" sz="1550">
                <a:latin typeface="Times New Roman"/>
                <a:ea typeface="Times New Roman"/>
                <a:cs typeface="Times New Roman"/>
                <a:sym typeface="Times New Roman"/>
              </a:rPr>
              <a:t>Foggy </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Rainy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Snowy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Cloudy</a:t>
            </a:r>
            <a:endParaRPr sz="1550">
              <a:latin typeface="Times New Roman"/>
              <a:ea typeface="Times New Roman"/>
              <a:cs typeface="Times New Roman"/>
              <a:sym typeface="Times New Roman"/>
            </a:endParaRPr>
          </a:p>
          <a:p>
            <a:pPr marL="457200" lvl="0" indent="-327025" algn="l" rtl="0">
              <a:lnSpc>
                <a:spcPct val="95000"/>
              </a:lnSpc>
              <a:spcBef>
                <a:spcPts val="0"/>
              </a:spcBef>
              <a:spcAft>
                <a:spcPts val="0"/>
              </a:spcAft>
              <a:buSzPts val="1550"/>
              <a:buFont typeface="Times New Roman"/>
              <a:buAutoNum type="arabicPeriod"/>
            </a:pPr>
            <a:r>
              <a:rPr lang="en" sz="1550">
                <a:latin typeface="Times New Roman"/>
                <a:ea typeface="Times New Roman"/>
                <a:cs typeface="Times New Roman"/>
                <a:sym typeface="Times New Roman"/>
              </a:rPr>
              <a:t>Smoky</a:t>
            </a:r>
            <a:endParaRPr sz="1550">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4572000" y="725600"/>
            <a:ext cx="4475325" cy="2076350"/>
          </a:xfrm>
          <a:prstGeom prst="rect">
            <a:avLst/>
          </a:prstGeom>
          <a:noFill/>
          <a:ln>
            <a:noFill/>
          </a:ln>
        </p:spPr>
      </p:pic>
      <p:sp>
        <p:nvSpPr>
          <p:cNvPr id="197" name="Google Shape;197;p23"/>
          <p:cNvSpPr/>
          <p:nvPr/>
        </p:nvSpPr>
        <p:spPr>
          <a:xfrm>
            <a:off x="4895700" y="3075225"/>
            <a:ext cx="4151700" cy="1836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Limitation: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Affect saliency detection based on color domain</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Times New Roman"/>
                <a:ea typeface="Times New Roman"/>
                <a:cs typeface="Times New Roman"/>
                <a:sym typeface="Times New Roman"/>
              </a:rPr>
              <a:t>Solution:</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Use global edge detection method</a:t>
            </a:r>
            <a:endParaRPr sz="1500">
              <a:latin typeface="Times New Roman"/>
              <a:ea typeface="Times New Roman"/>
              <a:cs typeface="Times New Roman"/>
              <a:sym typeface="Times New Roman"/>
            </a:endParaRPr>
          </a:p>
        </p:txBody>
      </p:sp>
      <p:sp>
        <p:nvSpPr>
          <p:cNvPr id="198" name="Google Shape;198;p23"/>
          <p:cNvSpPr/>
          <p:nvPr/>
        </p:nvSpPr>
        <p:spPr>
          <a:xfrm>
            <a:off x="1883875" y="3957225"/>
            <a:ext cx="2804100" cy="9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Future scope:</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Extracting sensitive fog image features and reduce errors</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1847</Words>
  <Application>Microsoft Office PowerPoint</Application>
  <PresentationFormat>On-screen Show (16:9)</PresentationFormat>
  <Paragraphs>254</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Lato</vt:lpstr>
      <vt:lpstr>Arial</vt:lpstr>
      <vt:lpstr>Raleway</vt:lpstr>
      <vt:lpstr>Times New Roman</vt:lpstr>
      <vt:lpstr>Streamline</vt:lpstr>
      <vt:lpstr>Saliency Detection using Dynamic Mode Decomposition and its variants</vt:lpstr>
      <vt:lpstr>OBJECTIVE</vt:lpstr>
      <vt:lpstr>Literature Review</vt:lpstr>
      <vt:lpstr>Timeline on important developments in this field</vt:lpstr>
      <vt:lpstr>Where Saliency Detection is applied in previous literature</vt:lpstr>
      <vt:lpstr>PowerPoint Presentation</vt:lpstr>
      <vt:lpstr>Combining Simple Priors</vt:lpstr>
      <vt:lpstr>Non-parametric Regression Saliency </vt:lpstr>
      <vt:lpstr>Regional Covariance Matrices  </vt:lpstr>
      <vt:lpstr>WHAT IS THE NEED FOR DMD ?</vt:lpstr>
      <vt:lpstr>Variants of Dynamic Mode Decomposition</vt:lpstr>
      <vt:lpstr>Standard DMD</vt:lpstr>
      <vt:lpstr>Eigenvalue spectrum of DMD</vt:lpstr>
      <vt:lpstr>Randomized  SVD </vt:lpstr>
      <vt:lpstr>Randomized SVD - DMD</vt:lpstr>
      <vt:lpstr>Eigenvalue spectrum of rSVD-DMD</vt:lpstr>
      <vt:lpstr>Static Image Interpretation via DMD</vt:lpstr>
      <vt:lpstr>Color based DMD representation of images</vt:lpstr>
      <vt:lpstr>Color space analysis</vt:lpstr>
      <vt:lpstr>Computing the data matrix  [ From the result of color space study]</vt:lpstr>
      <vt:lpstr>PowerPoint Presentation</vt:lpstr>
      <vt:lpstr>Luminance based DMD representation of images </vt:lpstr>
      <vt:lpstr>Why do we need to reconstruct image using SVD ?</vt:lpstr>
      <vt:lpstr>Computing the data matrix</vt:lpstr>
      <vt:lpstr>Salient Region Detection using DMD</vt:lpstr>
      <vt:lpstr>Color based saliency map</vt:lpstr>
      <vt:lpstr>Luminance based saliency map</vt:lpstr>
      <vt:lpstr>Performing SVD to data matrix</vt:lpstr>
      <vt:lpstr>Color and luminance saliency map enhancement</vt:lpstr>
      <vt:lpstr>PowerPoint Presentation</vt:lpstr>
      <vt:lpstr>Saliency map generated using DMD Function</vt:lpstr>
      <vt:lpstr>Saliency map generated using RSVD-DMD Function</vt:lpstr>
      <vt:lpstr>PowerPoint Presentation</vt:lpstr>
      <vt:lpstr>RSVD-DMD</vt:lpstr>
      <vt:lpstr>SALIENCY DETECTION</vt:lpstr>
      <vt:lpstr>PowerPoint Presentation</vt:lpstr>
      <vt:lpstr>PowerPoint Presentation</vt:lpstr>
      <vt:lpstr>PowerPoint Presentation</vt:lpstr>
      <vt:lpstr>Experimental results and analysis </vt:lpstr>
      <vt:lpstr>PRECISION</vt:lpstr>
      <vt:lpstr>PowerPoint Presentation</vt:lpstr>
      <vt:lpstr>PowerPoint Presentation</vt:lpstr>
      <vt:lpstr>PowerPoint Presentation</vt:lpstr>
      <vt:lpstr>Accuracy </vt:lpstr>
      <vt:lpstr>Datasets</vt:lpstr>
      <vt:lpstr>Performance evaluation: Quantitative measure: Variants of DMD</vt:lpstr>
      <vt:lpstr>PowerPoint Presentation</vt:lpstr>
      <vt:lpstr>5. Accuracy</vt:lpstr>
      <vt:lpstr>Failure cases</vt:lpstr>
      <vt:lpstr>Future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Saliency Detection using Dynamic Mode Decomposition and its variants</dc:title>
  <cp:lastModifiedBy>AMEEN ASHADHULLAH</cp:lastModifiedBy>
  <cp:revision>1</cp:revision>
  <dcterms:modified xsi:type="dcterms:W3CDTF">2023-02-12T16:22:55Z</dcterms:modified>
</cp:coreProperties>
</file>