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  <p:embeddedFont>
      <p:font typeface="Merriweathe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97E67-B5BF-4B95-A31A-FE1D11D0220F}">
  <a:tblStyle styleId="{86A97E67-B5BF-4B95-A31A-FE1D11D02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erriweather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1dfd26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71dfd26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5b8e809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5b8e80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5b8e809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5b8e809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5b8e809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5b8e809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65b8e809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65b8e809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65b8e80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65b8e80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5b8e809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5b8e809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5b8e80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5b8e80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5b8e809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65b8e809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65b8e809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65b8e809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65b8e80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65b8e80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5b8e809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5b8e809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5b8e809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5b8e809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5b8e809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5b8e809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5b8e809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5b8e809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65b8e809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65b8e809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71dfd26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71dfd26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65b8e809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65b8e809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6dba78e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6dba78e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6dba78e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6dba78e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6dba78e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6dba78e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5b8e80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5b8e80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6dba78e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6dba78e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65b8e809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65b8e809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65b8e809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65b8e809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6dba78e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6dba78e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65b8e809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65b8e809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65b8e809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65b8e809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65b8e809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65b8e809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65b8e809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65b8e809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65b8e809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65b8e809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65b8e809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65b8e809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65b8e80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65b8e80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65b8e809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65b8e809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6dba78e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6dba78e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5b8e809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5b8e809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65b8e809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65b8e809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65b8e809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65b8e809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65b8e809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65b8e809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65b8e809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65b8e809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5b8e80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5b8e80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65b8e80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65b8e80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5b8e80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5b8e80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71dfd26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71dfd26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1dfd26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1dfd26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search/cs?searchtype=author&amp;query=Kapoor,+S" TargetMode="External"/><Relationship Id="rId4" Type="http://schemas.openxmlformats.org/officeDocument/2006/relationships/hyperlink" Target="https://arxiv.org/search/cs?searchtype=author&amp;query=Gruver,+N" TargetMode="External"/><Relationship Id="rId5" Type="http://schemas.openxmlformats.org/officeDocument/2006/relationships/hyperlink" Target="https://arxiv.org/search/cs?searchtype=author&amp;query=Roberts,+M" TargetMode="External"/><Relationship Id="rId6" Type="http://schemas.openxmlformats.org/officeDocument/2006/relationships/hyperlink" Target="https://arxiv.org/search/cs?searchtype=author&amp;query=Collins,+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search/cs?searchtype=author&amp;query=Kapoor,+S" TargetMode="External"/><Relationship Id="rId4" Type="http://schemas.openxmlformats.org/officeDocument/2006/relationships/hyperlink" Target="https://arxiv.org/search/cs?searchtype=author&amp;query=Gruver,+N" TargetMode="External"/><Relationship Id="rId5" Type="http://schemas.openxmlformats.org/officeDocument/2006/relationships/hyperlink" Target="https://arxiv.org/search/cs?searchtype=author&amp;query=Roberts,+M" TargetMode="External"/><Relationship Id="rId6" Type="http://schemas.openxmlformats.org/officeDocument/2006/relationships/hyperlink" Target="https://arxiv.org/search/cs?searchtype=author&amp;query=Collins,+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Knowledge for Large Language Models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546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Ameen Izhac, </a:t>
            </a:r>
            <a:r>
              <a:rPr lang="en"/>
              <a:t>Pedro M. Baiz V, Marek Rei,</a:t>
            </a:r>
            <a:r>
              <a:rPr lang="en"/>
              <a:t> MEng Individual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37275" y="1638200"/>
            <a:ext cx="8239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13175" y="1710475"/>
            <a:ext cx="7878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regulations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 information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Medical information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Tackling the Problem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Tackling the Problem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300300" y="481825"/>
            <a:ext cx="4083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We can either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Tackling the Problem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300300" y="481825"/>
            <a:ext cx="4083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We can either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Teach an LLM to say “I don’t know” [1]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938925" y="4758050"/>
            <a:ext cx="4998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Sanyam Kapoor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Nate Gruver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Manley Roberts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Katherine Collins</a:t>
            </a:r>
            <a:r>
              <a:rPr lang="en" sz="800">
                <a:solidFill>
                  <a:schemeClr val="dk1"/>
                </a:solidFill>
              </a:rPr>
              <a:t>. Large Language Models Must Be Taught to Know What They Don't Know. 2024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Tackling the Problem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300300" y="481825"/>
            <a:ext cx="4083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We can either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Teach an LLM to say “I don’t know” [1]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Make sure the LLM knows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938925" y="4758050"/>
            <a:ext cx="4998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Sanyam Kapoor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Nate Gruver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Manley Roberts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Katherine Collins</a:t>
            </a:r>
            <a:r>
              <a:rPr lang="en" sz="800">
                <a:solidFill>
                  <a:schemeClr val="dk1"/>
                </a:solidFill>
              </a:rPr>
              <a:t>. Large Language Models Must Be Taught to Know What They Don't Know. 2024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464650" y="487875"/>
            <a:ext cx="7678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Requirements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464650" y="487875"/>
            <a:ext cx="767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Requirements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Comprehension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464650" y="487875"/>
            <a:ext cx="767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Requirements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Comprehension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Communication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464650" y="487875"/>
            <a:ext cx="767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Requirements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Comprehension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Communication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Knowledge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25" y="0"/>
            <a:ext cx="74814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0" y="1661600"/>
            <a:ext cx="9144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6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Overview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sp>
        <p:nvSpPr>
          <p:cNvPr id="174" name="Google Shape;174;p32"/>
          <p:cNvSpPr txBox="1"/>
          <p:nvPr/>
        </p:nvSpPr>
        <p:spPr>
          <a:xfrm>
            <a:off x="3975650" y="0"/>
            <a:ext cx="516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Flan-T5 Base evaluation encouraged adopting a bigger model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Llama 3 8B</a:t>
            </a:r>
            <a:r>
              <a:rPr lang="en" sz="2800">
                <a:solidFill>
                  <a:schemeClr val="dk1"/>
                </a:solidFill>
              </a:rPr>
              <a:t> answering Closed Answer Anatomy Questions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Multiple Choice </a:t>
            </a:r>
            <a:r>
              <a:rPr lang="en" sz="2800">
                <a:solidFill>
                  <a:schemeClr val="dk1"/>
                </a:solidFill>
              </a:rPr>
              <a:t>Evaluation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Improvement via Prompt Engineering and RAG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12929"/>
          <a:stretch/>
        </p:blipFill>
        <p:spPr>
          <a:xfrm>
            <a:off x="3095625" y="2571750"/>
            <a:ext cx="5823498" cy="23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227775" y="186350"/>
            <a:ext cx="6263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Flan T5 - CoQA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284700" y="1144075"/>
            <a:ext cx="56529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Have you ever been to some big cities in the world? The information below will be helpful to you. Budapest For many centuries...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Was Budapest always one city?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no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How many was it?</a:t>
            </a: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two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227775" y="186350"/>
            <a:ext cx="6263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Flan T5 - SQuAD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88300" y="1040525"/>
            <a:ext cx="856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Architecturally, the school has a Catholic character. Atop the Main Building's gold dome is a golden statue of the Virgin Mary. Immediately in front of the Main Building</a:t>
            </a: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To whom did the Virgin Mary allegedly appear in 1858 in Lourdes France?</a:t>
            </a:r>
            <a:endParaRPr>
              <a:solidFill>
                <a:srgbClr val="11182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Saint Bernadette Soubirous</a:t>
            </a:r>
            <a:endParaRPr>
              <a:solidFill>
                <a:srgbClr val="11182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68" y="2733725"/>
            <a:ext cx="6076258" cy="23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227775" y="186350"/>
            <a:ext cx="6263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Flan T5 - MedMCQA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84700" y="1144075"/>
            <a:ext cx="8205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Chronic urethral obstruction due to benign prismatic hyperplasia can lead to the following change in kidney parenchyma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Hyperplasia	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Hyperophy	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Atrophy	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Dyplasia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Atrophy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25" y="2415750"/>
            <a:ext cx="4847398" cy="25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227775" y="186350"/>
            <a:ext cx="7796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Flan T5 - CNN and Daily Mail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95050" y="1018150"/>
            <a:ext cx="779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MINNEAPOLIS, Minnesota (CNN) -- Drivers who were on the Minneapolis bridge when it collapsed told harrowing tales of survival. "The whole bridge from one side of the…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  <a:highlight>
                  <a:srgbClr val="F3F4F6"/>
                </a:highlight>
                <a:latin typeface="Consolas"/>
                <a:ea typeface="Consolas"/>
                <a:cs typeface="Consolas"/>
                <a:sym typeface="Consolas"/>
              </a:rPr>
              <a:t>NEW: "I thought I was going to die," driver says . Man says pickup truck was folded in half; he just has cut on face</a:t>
            </a:r>
            <a:endParaRPr>
              <a:solidFill>
                <a:srgbClr val="111827"/>
              </a:solidFill>
              <a:highlight>
                <a:srgbClr val="F3F4F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3631600"/>
            <a:ext cx="8763827" cy="129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0" y="1647775"/>
            <a:ext cx="914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Llama 3 8B</a:t>
            </a:r>
            <a:endParaRPr sz="8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38"/>
          <p:cNvGraphicFramePr/>
          <p:nvPr/>
        </p:nvGraphicFramePr>
        <p:xfrm>
          <a:off x="565750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Final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0.585 </a:t>
                      </a:r>
                      <a:r>
                        <a:rPr lang="en"/>
                        <a:t>(12.3%)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0.632</a:t>
                      </a:r>
                      <a:r>
                        <a:rPr lang="en"/>
                        <a:t> (9.8%)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MedQA (USMLE)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0.581</a:t>
                      </a:r>
                      <a:r>
                        <a:rPr lang="en"/>
                        <a:t> (6.8%)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 (-28.6%)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MMLU-Anatomy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0.578</a:t>
                      </a:r>
                      <a:r>
                        <a:rPr lang="en"/>
                        <a:t> (10.4%)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8"/>
          <p:cNvSpPr txBox="1"/>
          <p:nvPr/>
        </p:nvSpPr>
        <p:spPr>
          <a:xfrm>
            <a:off x="462300" y="313625"/>
            <a:ext cx="767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Results Table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26550" y="4472100"/>
            <a:ext cx="7678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Choice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Exact Match 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46575" y="106000"/>
            <a:ext cx="6913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Prompt Engineering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46575" y="106000"/>
            <a:ext cx="6913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Prompt Engineering</a:t>
            </a:r>
            <a:endParaRPr sz="5000"/>
          </a:p>
        </p:txBody>
      </p:sp>
      <p:sp>
        <p:nvSpPr>
          <p:cNvPr id="225" name="Google Shape;225;p40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Few-Shot 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46575" y="106000"/>
            <a:ext cx="6913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Prompt Engineering</a:t>
            </a:r>
            <a:endParaRPr sz="5000"/>
          </a:p>
        </p:txBody>
      </p:sp>
      <p:sp>
        <p:nvSpPr>
          <p:cNvPr id="231" name="Google Shape;231;p41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Few-Shot 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 of Thought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81450" y="460625"/>
            <a:ext cx="69774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Language Models are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46575" y="106000"/>
            <a:ext cx="6913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Prompt Engineering</a:t>
            </a:r>
            <a:endParaRPr sz="5000"/>
          </a:p>
        </p:txBody>
      </p:sp>
      <p:sp>
        <p:nvSpPr>
          <p:cNvPr id="237" name="Google Shape;237;p42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Few-Shot 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 of Thought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Prompting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46575" y="106000"/>
            <a:ext cx="6913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Prompt Engineering</a:t>
            </a:r>
            <a:endParaRPr sz="5000"/>
          </a:p>
        </p:txBody>
      </p:sp>
      <p:sp>
        <p:nvSpPr>
          <p:cNvPr id="243" name="Google Shape;243;p43"/>
          <p:cNvSpPr txBox="1"/>
          <p:nvPr/>
        </p:nvSpPr>
        <p:spPr>
          <a:xfrm>
            <a:off x="348475" y="1730750"/>
            <a:ext cx="35235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Few-Shot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 of Thought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Prompting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4" name="Google Shape;244;p43"/>
          <p:cNvGraphicFramePr/>
          <p:nvPr/>
        </p:nvGraphicFramePr>
        <p:xfrm>
          <a:off x="3954725" y="15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671950"/>
                <a:gridCol w="1411975"/>
                <a:gridCol w="193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(PE)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0.517 </a:t>
                      </a:r>
                      <a:r>
                        <a:rPr lang="en"/>
                        <a:t>(5.5%)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0.585 </a:t>
                      </a:r>
                      <a:r>
                        <a:rPr lang="en"/>
                        <a:t>(5.1%)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MedQA (USMLE)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0.573 </a:t>
                      </a:r>
                      <a:r>
                        <a:rPr lang="en"/>
                        <a:t>(6.0%)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r>
                        <a:rPr lang="en"/>
                        <a:t> (0.0%)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MMLU-Anatomy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0.578 </a:t>
                      </a:r>
                      <a:r>
                        <a:rPr lang="en"/>
                        <a:t>(10.4%)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46575" y="106000"/>
            <a:ext cx="6913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RAG</a:t>
            </a:r>
            <a:endParaRPr sz="5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46575" y="106000"/>
            <a:ext cx="6913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RAG</a:t>
            </a:r>
            <a:endParaRPr sz="5000"/>
          </a:p>
        </p:txBody>
      </p:sp>
      <p:sp>
        <p:nvSpPr>
          <p:cNvPr id="255" name="Google Shape;255;p45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MedMCQA Questions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46575" y="106000"/>
            <a:ext cx="6913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RAG</a:t>
            </a:r>
            <a:endParaRPr sz="5000"/>
          </a:p>
        </p:txBody>
      </p:sp>
      <p:sp>
        <p:nvSpPr>
          <p:cNvPr id="261" name="Google Shape;261;p46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MedMCQA Questions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2" name="Google Shape;262;p46"/>
          <p:cNvGraphicFramePr/>
          <p:nvPr/>
        </p:nvGraphicFramePr>
        <p:xfrm>
          <a:off x="4318400" y="15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586725"/>
                <a:gridCol w="1586725"/>
                <a:gridCol w="158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RAG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0.585 </a:t>
                      </a:r>
                      <a:r>
                        <a:rPr lang="en"/>
                        <a:t>(12.3%)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0.632</a:t>
                      </a:r>
                      <a:r>
                        <a:rPr lang="en"/>
                        <a:t> (9.8%)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MedQA (USMLE)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0.581</a:t>
                      </a:r>
                      <a:r>
                        <a:rPr lang="en"/>
                        <a:t> (6.8%)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 (-28.6%)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MMLU-Anatomy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0.578</a:t>
                      </a:r>
                      <a:r>
                        <a:rPr lang="en"/>
                        <a:t> (10.4%)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46575" y="106000"/>
            <a:ext cx="6913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RAG</a:t>
            </a:r>
            <a:endParaRPr sz="5000"/>
          </a:p>
        </p:txBody>
      </p:sp>
      <p:sp>
        <p:nvSpPr>
          <p:cNvPr id="268" name="Google Shape;268;p47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MedMCQA Questions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Anatomy Textbook(s)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9" name="Google Shape;269;p47"/>
          <p:cNvGraphicFramePr/>
          <p:nvPr/>
        </p:nvGraphicFramePr>
        <p:xfrm>
          <a:off x="4318400" y="15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586725"/>
                <a:gridCol w="1586725"/>
                <a:gridCol w="158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RAG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0.585 </a:t>
                      </a:r>
                      <a:r>
                        <a:rPr lang="en"/>
                        <a:t>(12.3%)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0.632</a:t>
                      </a:r>
                      <a:r>
                        <a:rPr lang="en"/>
                        <a:t> (9.8%)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MedQA (USMLE)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0.581</a:t>
                      </a:r>
                      <a:r>
                        <a:rPr lang="en"/>
                        <a:t> (6.8%)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 (-28.6%)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MMLU-Anatomy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0.578</a:t>
                      </a:r>
                      <a:r>
                        <a:rPr lang="en"/>
                        <a:t> (10.4%)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46575" y="106000"/>
            <a:ext cx="69132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RAG</a:t>
            </a:r>
            <a:endParaRPr sz="5000"/>
          </a:p>
        </p:txBody>
      </p:sp>
      <p:sp>
        <p:nvSpPr>
          <p:cNvPr id="275" name="Google Shape;275;p48"/>
          <p:cNvSpPr txBox="1"/>
          <p:nvPr/>
        </p:nvSpPr>
        <p:spPr>
          <a:xfrm>
            <a:off x="348475" y="1730750"/>
            <a:ext cx="764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MedMCQA Questions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Anatomy Textbook(s)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Providing Definitions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6" name="Google Shape;276;p48"/>
          <p:cNvGraphicFramePr/>
          <p:nvPr/>
        </p:nvGraphicFramePr>
        <p:xfrm>
          <a:off x="4318400" y="15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586725"/>
                <a:gridCol w="1586725"/>
                <a:gridCol w="158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 8B RAG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0.585 </a:t>
                      </a:r>
                      <a:r>
                        <a:rPr lang="en"/>
                        <a:t>(12.3%)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MedMCQA-Anatomy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0.632</a:t>
                      </a:r>
                      <a:r>
                        <a:rPr lang="en"/>
                        <a:t> (9.8%)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MedQA (USMLE)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0.581</a:t>
                      </a:r>
                      <a:r>
                        <a:rPr lang="en"/>
                        <a:t> (6.8%)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 (-28.6%)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MMLU-Anatomy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0.578</a:t>
                      </a:r>
                      <a:r>
                        <a:rPr lang="en"/>
                        <a:t> (10.4%)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9"/>
          <p:cNvPicPr preferRelativeResize="0"/>
          <p:nvPr/>
        </p:nvPicPr>
        <p:blipFill rotWithShape="1">
          <a:blip r:embed="rId3">
            <a:alphaModFix/>
          </a:blip>
          <a:srcRect b="9886" l="17903" r="17878" t="16719"/>
          <a:stretch/>
        </p:blipFill>
        <p:spPr>
          <a:xfrm>
            <a:off x="2110425" y="951150"/>
            <a:ext cx="4923149" cy="3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9"/>
          <p:cNvSpPr txBox="1"/>
          <p:nvPr/>
        </p:nvSpPr>
        <p:spPr>
          <a:xfrm>
            <a:off x="125" y="152400"/>
            <a:ext cx="9144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RAG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0"/>
          <p:cNvPicPr preferRelativeResize="0"/>
          <p:nvPr/>
        </p:nvPicPr>
        <p:blipFill rotWithShape="1">
          <a:blip r:embed="rId3">
            <a:alphaModFix/>
          </a:blip>
          <a:srcRect b="9886" l="17903" r="17878" t="16719"/>
          <a:stretch/>
        </p:blipFill>
        <p:spPr>
          <a:xfrm>
            <a:off x="2110425" y="951150"/>
            <a:ext cx="4923149" cy="3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0"/>
          <p:cNvSpPr txBox="1"/>
          <p:nvPr/>
        </p:nvSpPr>
        <p:spPr>
          <a:xfrm>
            <a:off x="125" y="152400"/>
            <a:ext cx="9144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RAG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9" name="Google Shape;289;p50"/>
          <p:cNvGraphicFramePr/>
          <p:nvPr/>
        </p:nvGraphicFramePr>
        <p:xfrm>
          <a:off x="2273400" y="45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586725"/>
                <a:gridCol w="1586725"/>
                <a:gridCol w="158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PubMedQA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0.436 (-28.6%)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227500" y="89000"/>
            <a:ext cx="84105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LoRA</a:t>
            </a:r>
            <a:endParaRPr sz="5000"/>
          </a:p>
        </p:txBody>
      </p:sp>
      <p:graphicFrame>
        <p:nvGraphicFramePr>
          <p:cNvPr id="295" name="Google Shape;295;p51"/>
          <p:cNvGraphicFramePr/>
          <p:nvPr/>
        </p:nvGraphicFramePr>
        <p:xfrm>
          <a:off x="2309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139100"/>
                <a:gridCol w="1139100"/>
                <a:gridCol w="1139100"/>
                <a:gridCol w="1139100"/>
                <a:gridCol w="1139100"/>
                <a:gridCol w="1139100"/>
              </a:tblGrid>
              <a:tr h="5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 Batch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LoRA Rank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LoRA Alpha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Match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4e-5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81450" y="460625"/>
            <a:ext cx="69774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Language Models are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Intelligent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52"/>
          <p:cNvGraphicFramePr/>
          <p:nvPr/>
        </p:nvGraphicFramePr>
        <p:xfrm>
          <a:off x="23152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{86A97E67-B5BF-4B95-A31A-FE1D11D0220F}</a:tableStyleId>
              </a:tblPr>
              <a:tblGrid>
                <a:gridCol w="1138125"/>
                <a:gridCol w="1138125"/>
                <a:gridCol w="1138125"/>
                <a:gridCol w="1138125"/>
                <a:gridCol w="1138125"/>
                <a:gridCol w="113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 Batch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LoRA Rank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LoRA Alpha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Exact Match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52"/>
          <p:cNvSpPr txBox="1"/>
          <p:nvPr>
            <p:ph type="title"/>
          </p:nvPr>
        </p:nvSpPr>
        <p:spPr>
          <a:xfrm>
            <a:off x="227500" y="89000"/>
            <a:ext cx="84105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LoRA</a:t>
            </a:r>
            <a:endParaRPr sz="5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25" y="0"/>
            <a:ext cx="74814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87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Second Opinion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5975"/>
            <a:ext cx="4139751" cy="47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Second Opinion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9882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Second Opinion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50" y="500925"/>
            <a:ext cx="6589650" cy="16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350" y="2409950"/>
            <a:ext cx="5652111" cy="25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581450" y="460625"/>
            <a:ext cx="69774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and Future Work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Knowledge Base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 Knowledge Base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 Answer Subdomain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81450" y="460625"/>
            <a:ext cx="69774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Language Models are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Intelligent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81450" y="460625"/>
            <a:ext cx="69774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Language Models are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Intelligent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liars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37275" y="1638200"/>
            <a:ext cx="8239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3175" y="1710475"/>
            <a:ext cx="7878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37275" y="1638200"/>
            <a:ext cx="8239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3175" y="1710475"/>
            <a:ext cx="7878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regulations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37275" y="1638200"/>
            <a:ext cx="8239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3175" y="1710475"/>
            <a:ext cx="7878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regulations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 information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