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0"/>
  </p:notesMasterIdLst>
  <p:sldIdLst>
    <p:sldId id="491" r:id="rId2"/>
    <p:sldId id="493" r:id="rId3"/>
    <p:sldId id="494" r:id="rId4"/>
    <p:sldId id="495" r:id="rId5"/>
    <p:sldId id="496" r:id="rId6"/>
    <p:sldId id="497" r:id="rId7"/>
    <p:sldId id="498" r:id="rId8"/>
    <p:sldId id="490" r:id="rId9"/>
    <p:sldId id="503" r:id="rId10"/>
    <p:sldId id="512" r:id="rId11"/>
    <p:sldId id="513" r:id="rId12"/>
    <p:sldId id="488" r:id="rId13"/>
    <p:sldId id="489" r:id="rId14"/>
    <p:sldId id="501" r:id="rId15"/>
    <p:sldId id="514" r:id="rId16"/>
    <p:sldId id="502" r:id="rId17"/>
    <p:sldId id="473" r:id="rId18"/>
    <p:sldId id="468" r:id="rId19"/>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434" autoAdjust="0"/>
  </p:normalViewPr>
  <p:slideViewPr>
    <p:cSldViewPr snapToGrid="0">
      <p:cViewPr varScale="1">
        <p:scale>
          <a:sx n="67" d="100"/>
          <a:sy n="67" d="100"/>
        </p:scale>
        <p:origin x="858" y="7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dgm:spPr/>
      <dgm:t>
        <a:bodyPr/>
        <a:lstStyle/>
        <a:p>
          <a:pPr algn="r"/>
          <a:r>
            <a:rPr lang="en-US" dirty="0">
              <a:latin typeface="Times New Roman" panose="02020603050405020304" pitchFamily="18" charset="0"/>
              <a:cs typeface="Times New Roman" panose="02020603050405020304" pitchFamily="18" charset="0"/>
            </a:rPr>
            <a:t>6 Feb 2025</a:t>
          </a:r>
        </a:p>
        <a:p>
          <a:pPr algn="r"/>
          <a:r>
            <a:rPr lang="en-US" dirty="0">
              <a:latin typeface="Times New Roman" panose="02020603050405020304" pitchFamily="18" charset="0"/>
              <a:cs typeface="Times New Roman" panose="02020603050405020304" pitchFamily="18" charset="0"/>
            </a:rPr>
            <a:t>Topic Finalization</a:t>
          </a:r>
        </a:p>
        <a:p>
          <a:pPr algn="l"/>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r>
            <a:rPr lang="en-US" dirty="0">
              <a:latin typeface="Times New Roman" panose="02020603050405020304" pitchFamily="18" charset="0"/>
              <a:cs typeface="Times New Roman" panose="02020603050405020304" pitchFamily="18" charset="0"/>
            </a:rPr>
            <a:t>20 Feb 2025</a:t>
          </a:r>
        </a:p>
        <a:p>
          <a:r>
            <a:rPr lang="en-US" dirty="0">
              <a:latin typeface="Times New Roman" panose="02020603050405020304" pitchFamily="18" charset="0"/>
              <a:cs typeface="Times New Roman" panose="02020603050405020304" pitchFamily="18" charset="0"/>
            </a:rPr>
            <a:t>Literature review about the project</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r>
            <a:rPr lang="en-US" dirty="0">
              <a:latin typeface="Times New Roman" panose="02020603050405020304" pitchFamily="18" charset="0"/>
              <a:cs typeface="Times New Roman" panose="02020603050405020304" pitchFamily="18" charset="0"/>
            </a:rPr>
            <a:t>27 March 2025</a:t>
          </a:r>
        </a:p>
        <a:p>
          <a:r>
            <a:rPr lang="en-US" dirty="0">
              <a:latin typeface="Times New Roman" panose="02020603050405020304" pitchFamily="18" charset="0"/>
              <a:cs typeface="Times New Roman" panose="02020603050405020304" pitchFamily="18" charset="0"/>
            </a:rPr>
            <a:t>Front end </a:t>
          </a:r>
        </a:p>
        <a:p>
          <a:r>
            <a:rPr lang="en-US" dirty="0">
              <a:latin typeface="Times New Roman" panose="02020603050405020304" pitchFamily="18" charset="0"/>
              <a:cs typeface="Times New Roman" panose="02020603050405020304" pitchFamily="18" charset="0"/>
            </a:rPr>
            <a:t>implantation of the project</a:t>
          </a:r>
        </a:p>
        <a:p>
          <a:endParaRPr lang="en-US"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endParaRPr lang="en-US" dirty="0">
            <a:latin typeface="Times New Roman" panose="02020603050405020304" pitchFamily="18" charset="0"/>
            <a:cs typeface="Times New Roman" panose="02020603050405020304" pitchFamily="18" charset="0"/>
          </a:endParaRP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0ED49084-88E1-47A9-AA68-7FD474C2257B}">
      <dgm:prSet/>
      <dgm:spPr/>
      <dgm:t>
        <a:bodyPr/>
        <a:lstStyle/>
        <a:p>
          <a:endParaRPr lang="en-US" dirty="0"/>
        </a:p>
      </dgm:t>
    </dgm:pt>
    <dgm:pt modelId="{77EE67F1-F289-4436-A5D7-167AB7015E46}" type="parTrans" cxnId="{8021A3E4-51B5-4306-BB1D-EA4604DBEADE}">
      <dgm:prSet/>
      <dgm:spPr/>
      <dgm:t>
        <a:bodyPr/>
        <a:lstStyle/>
        <a:p>
          <a:endParaRPr lang="en-US"/>
        </a:p>
      </dgm:t>
    </dgm:pt>
    <dgm:pt modelId="{91647017-4587-4E13-97DB-94655668444C}" type="sibTrans" cxnId="{8021A3E4-51B5-4306-BB1D-EA4604DBEADE}">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custScaleX="271361"/>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custScaleX="135571" custLinFactNeighborX="68153" custLinFactNeighborY="7833">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custScaleX="220227" custScaleY="94849"/>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custScaleX="178030" custScaleY="94032" custLinFactNeighborX="19550" custLinFactNeighborY="17903">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custScaleX="140664" custScaleY="83135" custLinFactNeighborX="-21406" custLinFactNeighborY="871"/>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custScaleX="125096" custScaleY="123195" custLinFactNeighborX="-24553" custLinFactNeighborY="43543">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custScaleX="123532" custScaleY="77666" custLinFactNeighborX="-45731" custLinFactNeighborY="-1022"/>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custScaleX="126556" custLinFactNeighborX="-47677" custLinFactNeighborY="60907">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71176EC1-E0F0-46C5-82CC-264212AE6CB7}" type="presOf" srcId="{0ED49084-88E1-47A9-AA68-7FD474C2257B}" destId="{98225A61-A0EC-450A-BED8-EF2E47E8FD18}" srcOrd="1" destOrd="0" presId="urn:microsoft.com/office/officeart/2011/layout/InterconnectedBlockProcess"/>
    <dgm:cxn modelId="{F6E67ECB-DBC5-41E6-9470-8226CDB2C41B}" type="presOf" srcId="{0ED49084-88E1-47A9-AA68-7FD474C2257B}" destId="{FC0F1314-3294-4A8C-8DCE-EB53E236164C}" srcOrd="0"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8021A3E4-51B5-4306-BB1D-EA4604DBEADE}" srcId="{5E92505A-51E0-4F78-B3C5-704ACF8710DE}" destId="{0ED49084-88E1-47A9-AA68-7FD474C2257B}" srcOrd="0" destOrd="0" parTransId="{77EE67F1-F289-4436-A5D7-167AB7015E46}" sibTransId="{91647017-4587-4E13-97DB-94655668444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4955390" y="767810"/>
          <a:ext cx="375025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marL="0" lvl="0" indent="0" algn="r" defTabSz="977900">
            <a:lnSpc>
              <a:spcPct val="90000"/>
            </a:lnSpc>
            <a:spcBef>
              <a:spcPct val="0"/>
            </a:spcBef>
            <a:spcAft>
              <a:spcPct val="35000"/>
            </a:spcAft>
            <a:buNone/>
          </a:pPr>
          <a:endParaRPr lang="en-US" sz="2200" kern="1200" dirty="0"/>
        </a:p>
      </dsp:txBody>
      <dsp:txXfrm>
        <a:off x="5430923" y="767810"/>
        <a:ext cx="3274725" cy="3290384"/>
      </dsp:txXfrm>
    </dsp:sp>
    <dsp:sp modelId="{2AAD338D-3122-4454-9A67-16BE024D44E3}">
      <dsp:nvSpPr>
        <dsp:cNvPr id="0" name=""/>
        <dsp:cNvSpPr/>
      </dsp:nvSpPr>
      <dsp:spPr>
        <a:xfrm>
          <a:off x="6835598" y="60142"/>
          <a:ext cx="1873616"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endParaRPr lang="en-US" sz="2200" kern="1200" dirty="0">
            <a:latin typeface="Times New Roman" panose="02020603050405020304" pitchFamily="18" charset="0"/>
            <a:cs typeface="Times New Roman" panose="02020603050405020304" pitchFamily="18" charset="0"/>
          </a:endParaRPr>
        </a:p>
      </dsp:txBody>
      <dsp:txXfrm>
        <a:off x="6835598" y="60142"/>
        <a:ext cx="1873616" cy="767810"/>
      </dsp:txXfrm>
    </dsp:sp>
    <dsp:sp modelId="{2532504F-5FE1-4C97-B485-F05E8885EACC}">
      <dsp:nvSpPr>
        <dsp:cNvPr id="0" name=""/>
        <dsp:cNvSpPr/>
      </dsp:nvSpPr>
      <dsp:spPr>
        <a:xfrm>
          <a:off x="3926712" y="846910"/>
          <a:ext cx="3043577" cy="2913042"/>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marL="0" lvl="0" indent="0" algn="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27 March 2025</a:t>
          </a:r>
        </a:p>
        <a:p>
          <a:pPr marL="0" lvl="0" indent="0" algn="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Front end </a:t>
          </a:r>
        </a:p>
        <a:p>
          <a:pPr marL="0" lvl="0" indent="0" algn="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implantation of the project</a:t>
          </a:r>
        </a:p>
        <a:p>
          <a:pPr marL="0" lvl="0" indent="0" algn="r" defTabSz="977900">
            <a:lnSpc>
              <a:spcPct val="90000"/>
            </a:lnSpc>
            <a:spcBef>
              <a:spcPct val="0"/>
            </a:spcBef>
            <a:spcAft>
              <a:spcPct val="35000"/>
            </a:spcAft>
            <a:buNone/>
          </a:pPr>
          <a:endParaRPr lang="en-US" sz="2200" kern="1200" dirty="0">
            <a:latin typeface="Times New Roman" panose="02020603050405020304" pitchFamily="18" charset="0"/>
            <a:cs typeface="Times New Roman" panose="02020603050405020304" pitchFamily="18" charset="0"/>
          </a:endParaRPr>
        </a:p>
      </dsp:txBody>
      <dsp:txXfrm>
        <a:off x="4312638" y="846910"/>
        <a:ext cx="2657651" cy="2913042"/>
      </dsp:txXfrm>
    </dsp:sp>
    <dsp:sp modelId="{4C66D42D-7E6D-4563-AFDC-369C30B73F70}">
      <dsp:nvSpPr>
        <dsp:cNvPr id="0" name=""/>
        <dsp:cNvSpPr/>
      </dsp:nvSpPr>
      <dsp:spPr>
        <a:xfrm>
          <a:off x="4488482" y="249086"/>
          <a:ext cx="2460407" cy="618955"/>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4488482" y="249086"/>
        <a:ext cx="2460407" cy="618955"/>
      </dsp:txXfrm>
    </dsp:sp>
    <dsp:sp modelId="{06F8D57B-EDF4-4CF4-8700-DC2CA3E3028E}">
      <dsp:nvSpPr>
        <dsp:cNvPr id="0" name=""/>
        <dsp:cNvSpPr/>
      </dsp:nvSpPr>
      <dsp:spPr>
        <a:xfrm>
          <a:off x="2798646" y="1033117"/>
          <a:ext cx="1944002" cy="2370755"/>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675" tIns="66675" rIns="66675" bIns="66675" numCol="1" spcCol="1270" anchor="t" anchorCtr="0">
          <a:noAutofit/>
        </a:bodyPr>
        <a:lstStyle/>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20 Feb 2025</a:t>
          </a:r>
        </a:p>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Literature review about the project</a:t>
          </a:r>
        </a:p>
      </dsp:txBody>
      <dsp:txXfrm>
        <a:off x="3045146" y="1033117"/>
        <a:ext cx="1697502" cy="2370755"/>
      </dsp:txXfrm>
    </dsp:sp>
    <dsp:sp modelId="{00BB3360-A9BB-4051-A4B1-1216F82F642C}">
      <dsp:nvSpPr>
        <dsp:cNvPr id="0" name=""/>
        <dsp:cNvSpPr/>
      </dsp:nvSpPr>
      <dsp:spPr>
        <a:xfrm>
          <a:off x="2862731" y="394693"/>
          <a:ext cx="1728849" cy="67543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2862731" y="394693"/>
        <a:ext cx="1728849" cy="675431"/>
      </dsp:txXfrm>
    </dsp:sp>
    <dsp:sp modelId="{A134CDD1-D85F-44EF-8BEE-9F99A855C1E6}">
      <dsp:nvSpPr>
        <dsp:cNvPr id="0" name=""/>
        <dsp:cNvSpPr/>
      </dsp:nvSpPr>
      <dsp:spPr>
        <a:xfrm>
          <a:off x="1198836" y="1034841"/>
          <a:ext cx="1707234" cy="2044281"/>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6675" tIns="66675" rIns="66675" bIns="66675" numCol="1" spcCol="1270" anchor="t" anchorCtr="0">
          <a:noAutofit/>
        </a:bodyPr>
        <a:lstStyle/>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6 Feb 2025</a:t>
          </a:r>
        </a:p>
        <a:p>
          <a:pPr marL="0" lvl="0" indent="0" algn="r"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Topic Finalization</a:t>
          </a:r>
        </a:p>
        <a:p>
          <a:pPr marL="0" lvl="0" indent="0" algn="l" defTabSz="933450">
            <a:lnSpc>
              <a:spcPct val="90000"/>
            </a:lnSpc>
            <a:spcBef>
              <a:spcPct val="0"/>
            </a:spcBef>
            <a:spcAft>
              <a:spcPct val="35000"/>
            </a:spcAft>
            <a:buNone/>
          </a:pPr>
          <a:endParaRPr lang="en-US" sz="2100" kern="1200" dirty="0">
            <a:latin typeface="Times New Roman" panose="02020603050405020304" pitchFamily="18" charset="0"/>
            <a:cs typeface="Times New Roman" panose="02020603050405020304" pitchFamily="18" charset="0"/>
          </a:endParaRPr>
        </a:p>
        <a:p>
          <a:pPr marL="0" lvl="0" indent="0" algn="l" defTabSz="933450">
            <a:lnSpc>
              <a:spcPct val="90000"/>
            </a:lnSpc>
            <a:spcBef>
              <a:spcPct val="0"/>
            </a:spcBef>
            <a:spcAft>
              <a:spcPct val="35000"/>
            </a:spcAft>
            <a:buNone/>
          </a:pPr>
          <a:endParaRPr lang="en-US" sz="2100" kern="1200" dirty="0">
            <a:latin typeface="Times New Roman" panose="02020603050405020304" pitchFamily="18" charset="0"/>
            <a:cs typeface="Times New Roman" panose="02020603050405020304" pitchFamily="18" charset="0"/>
          </a:endParaRPr>
        </a:p>
      </dsp:txBody>
      <dsp:txXfrm>
        <a:off x="1415313" y="1034841"/>
        <a:ext cx="1490757" cy="2044281"/>
      </dsp:txXfrm>
    </dsp:sp>
    <dsp:sp modelId="{65257024-FAC0-4522-B139-1CC85B547BE8}">
      <dsp:nvSpPr>
        <dsp:cNvPr id="0" name=""/>
        <dsp:cNvSpPr/>
      </dsp:nvSpPr>
      <dsp:spPr>
        <a:xfrm>
          <a:off x="1151046" y="596313"/>
          <a:ext cx="1749027"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1151046" y="596313"/>
        <a:ext cx="1749027"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5/5/2025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5/5/2025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5/5/2025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5/5/2025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5/5/2025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5/5/2025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5/5/2025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5/5/2025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5/5/2025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5/5/2025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5/5/2025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5/5/2025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5/5/2025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PIP4004-Internship_Review-0%20Template.pptx"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farheen@thebrandstreet.i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dirty="0">
                <a:solidFill>
                  <a:srgbClr val="17365D"/>
                </a:solidFill>
                <a:latin typeface="Cambria" panose="02040503050406030204" pitchFamily="18" charset="0"/>
                <a:ea typeface="Cambria" panose="02040503050406030204" pitchFamily="18" charset="0"/>
                <a:sym typeface="Verdana"/>
              </a:rPr>
              <a:t>Saurabh Sarkar</a:t>
            </a:r>
          </a:p>
          <a:p>
            <a:pPr marL="0" marR="0" lvl="0" indent="0" algn="l" rtl="0">
              <a:spcBef>
                <a:spcPts val="340"/>
              </a:spcBef>
              <a:spcAft>
                <a:spcPts val="0"/>
              </a:spcAft>
              <a:buClr>
                <a:srgbClr val="17365D"/>
              </a:buClr>
              <a:buSzPts val="1700"/>
              <a:buFont typeface="Arial"/>
              <a:buNone/>
            </a:pPr>
            <a:endPar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2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CSE</a:t>
            </a:r>
          </a:p>
          <a:p>
            <a:pPr>
              <a:spcBef>
                <a:spcPts val="0"/>
              </a:spcBef>
              <a:spcAft>
                <a:spcPts val="0"/>
              </a:spcAft>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 Coordinators: </a:t>
            </a:r>
            <a:r>
              <a:rPr lang="en-US" sz="2000" b="1" dirty="0">
                <a:latin typeface="Cambria" panose="02040503050406030204" pitchFamily="18" charset="0"/>
                <a:ea typeface="Cambria" panose="02040503050406030204" pitchFamily="18" charset="0"/>
                <a:cs typeface="Verdana"/>
                <a:sym typeface="Verdana"/>
              </a:rPr>
              <a:t>Mr. Md Zia </a:t>
            </a:r>
            <a:r>
              <a:rPr lang="en-US" sz="2000" b="1" dirty="0" err="1">
                <a:latin typeface="Cambria" panose="02040503050406030204" pitchFamily="18" charset="0"/>
                <a:ea typeface="Cambria" panose="02040503050406030204" pitchFamily="18" charset="0"/>
                <a:cs typeface="Verdana"/>
                <a:sym typeface="Verdana"/>
              </a:rPr>
              <a:t>ur</a:t>
            </a:r>
            <a:r>
              <a:rPr lang="en-US" sz="2000" b="1" dirty="0">
                <a:latin typeface="Cambria" panose="02040503050406030204" pitchFamily="18" charset="0"/>
                <a:ea typeface="Cambria" panose="02040503050406030204" pitchFamily="18" charset="0"/>
                <a:cs typeface="Verdana"/>
                <a:sym typeface="Verdana"/>
              </a:rPr>
              <a:t>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Attendance Management System</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Ameena  Sardar</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20221LCS0036</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8CSE14</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118</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299545095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FCFA0-4211-C2FA-EF29-D763AB646DF6}"/>
              </a:ext>
            </a:extLst>
          </p:cNvPr>
          <p:cNvSpPr>
            <a:spLocks noGrp="1"/>
          </p:cNvSpPr>
          <p:nvPr>
            <p:ph type="title"/>
          </p:nvPr>
        </p:nvSpPr>
        <p:spPr>
          <a:xfrm>
            <a:off x="838200" y="136525"/>
            <a:ext cx="10515600" cy="1325563"/>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Process Flow</a:t>
            </a:r>
          </a:p>
        </p:txBody>
      </p:sp>
      <p:sp>
        <p:nvSpPr>
          <p:cNvPr id="3" name="Content Placeholder 2">
            <a:extLst>
              <a:ext uri="{FF2B5EF4-FFF2-40B4-BE49-F238E27FC236}">
                <a16:creationId xmlns:a16="http://schemas.microsoft.com/office/drawing/2014/main" id="{31EAC8A0-44AE-93B3-613A-0E630F665098}"/>
              </a:ext>
            </a:extLst>
          </p:cNvPr>
          <p:cNvSpPr>
            <a:spLocks noGrp="1"/>
          </p:cNvSpPr>
          <p:nvPr>
            <p:ph idx="1"/>
          </p:nvPr>
        </p:nvSpPr>
        <p:spPr>
          <a:xfrm>
            <a:off x="838200" y="1462088"/>
            <a:ext cx="10515600" cy="4351338"/>
          </a:xfrm>
        </p:spPr>
        <p:txBody>
          <a:bodyPr/>
          <a:lstStyle/>
          <a:p>
            <a:pPr marL="0" marR="0">
              <a:lnSpc>
                <a:spcPct val="100000"/>
              </a:lnSpc>
              <a:spcAft>
                <a:spcPts val="10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Step 1: Login Process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Users must enter their Username and Password.</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The system verifies credentials before granting access.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If incorrect, an error is displayed.</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nSpc>
                <a:spcPct val="100000"/>
              </a:lnSpc>
              <a:spcAft>
                <a:spcPts val="10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Step 2: Viewing Attendance Records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Once logged in, admins or teachers can access the Attendance Records Page.</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This page contains student registration numbers, attendance status, and timestamps.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The data can be exported as CSV or printed.</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00000"/>
              </a:lnSpc>
            </a:pPr>
            <a:endParaRPr lang="en-US"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AF247E-4E95-D7F3-B935-5D2097F7F049}"/>
              </a:ext>
            </a:extLst>
          </p:cNvPr>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1810703095"/>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C863E7-EDB5-07E3-8F32-11BB52899D31}"/>
              </a:ext>
            </a:extLst>
          </p:cNvPr>
          <p:cNvSpPr>
            <a:spLocks noGrp="1"/>
          </p:cNvSpPr>
          <p:nvPr>
            <p:ph idx="1"/>
          </p:nvPr>
        </p:nvSpPr>
        <p:spPr>
          <a:xfrm>
            <a:off x="690282" y="292660"/>
            <a:ext cx="10515600" cy="4351338"/>
          </a:xfrm>
        </p:spPr>
        <p:txBody>
          <a:bodyPr/>
          <a:lstStyle/>
          <a:p>
            <a:pPr marL="0" marR="0">
              <a:lnSpc>
                <a:spcPct val="115000"/>
              </a:lnSpc>
              <a:spcAft>
                <a:spcPts val="10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Step 3: Managing Courses/Units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The system allows users to view, add, and manage courses.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Attendance is linked to specific courses.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Admins can assign students to courses.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nSpc>
                <a:spcPct val="115000"/>
              </a:lnSpc>
              <a:spcAft>
                <a:spcPts val="10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Step 4: Managing Student Information</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Student details such as Name, Registration Number, Course, and Attendance Record can be updated.</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Upon successful update, a confirmation message is displayed.</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nSpc>
                <a:spcPct val="115000"/>
              </a:lnSpc>
              <a:spcAft>
                <a:spcPts val="1000"/>
              </a:spcAft>
              <a:buNone/>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Step 5: Exporting Reports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Attendance reports can be saved as CSV files.</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Print Preview allows direct hard copy printing.</a:t>
            </a:r>
            <a:endParaRPr lang="en-US" sz="1600" b="1" dirty="0">
              <a:effectLst/>
              <a:latin typeface="Times New Roman" panose="02020603050405020304" pitchFamily="18" charset="0"/>
              <a:ea typeface="SimSun" panose="02010600030101010101" pitchFamily="2" charset="-122"/>
              <a:cs typeface="Times New Roman" panose="02020603050405020304" pitchFamily="18" charset="0"/>
            </a:endParaRPr>
          </a:p>
          <a:p>
            <a:endParaRPr lang="en-US" sz="1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D61673-7B6D-6933-6B17-B0A854987F37}"/>
              </a:ext>
            </a:extLst>
          </p:cNvPr>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317111419"/>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0" marR="0">
              <a:lnSpc>
                <a:spcPct val="115000"/>
              </a:lnSpc>
              <a:spcAft>
                <a:spcPts val="1000"/>
              </a:spcAft>
              <a:buNone/>
            </a:pPr>
            <a:r>
              <a:rPr lang="en-US" sz="3200" b="1" dirty="0">
                <a:solidFill>
                  <a:schemeClr val="accent1">
                    <a:lumMod val="75000"/>
                  </a:schemeClr>
                </a:solidFill>
                <a:latin typeface="Times New Roman" panose="02020603050405020304" pitchFamily="18" charset="0"/>
                <a:cs typeface="Times New Roman" panose="02020603050405020304" pitchFamily="18" charset="0"/>
              </a:rPr>
              <a:t>Software &amp; Technologies Used</a:t>
            </a:r>
          </a:p>
        </p:txBody>
      </p:sp>
      <p:sp>
        <p:nvSpPr>
          <p:cNvPr id="3" name="Content Placeholder 2"/>
          <p:cNvSpPr>
            <a:spLocks noGrp="1"/>
          </p:cNvSpPr>
          <p:nvPr>
            <p:ph idx="1"/>
          </p:nvPr>
        </p:nvSpPr>
        <p:spPr>
          <a:xfrm>
            <a:off x="838200" y="1184367"/>
            <a:ext cx="10515600" cy="4058194"/>
          </a:xfrm>
        </p:spPr>
        <p:txBody>
          <a:bodyPr/>
          <a:lstStyle/>
          <a:p>
            <a:pPr marL="0" marR="0">
              <a:lnSpc>
                <a:spcPct val="100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Front-End:</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HTML, CSS, JavaScript – For UI design.</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Bootstrap – To enhance UI responsiveness.</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nSpc>
                <a:spcPct val="100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Back-End:</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PHP – For handling server-side logic and database operations.</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MySQL – Database for storing attendance records and user data.</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XAMPP – A local server solution that includes Apache, MySQL, and PHP for testing the system.</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nSpc>
                <a:spcPct val="100000"/>
              </a:lnSpc>
              <a:spcAft>
                <a:spcPts val="1000"/>
              </a:spcAft>
              <a:buNone/>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Development Tools:</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Visual Studio Code / Sublime Text – For code editing.</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a:p>
            <a:pPr marL="342900" marR="0" lvl="0" indent="-342900">
              <a:lnSpc>
                <a:spcPct val="100000"/>
              </a:lnSpc>
              <a:spcAft>
                <a:spcPts val="10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phpMyAdmin – For managing MySQL database.</a:t>
            </a:r>
            <a:endParaRPr lang="en-US" sz="1800" b="1"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r>
              <a:rPr lang="en-US" sz="2000" b="1" dirty="0"/>
              <a:t>Accurate data thereby helps to provide accurate performance and payroll data.</a:t>
            </a:r>
          </a:p>
          <a:p>
            <a:r>
              <a:rPr lang="en-US" sz="2000" b="1" dirty="0"/>
              <a:t>Control Cost, It saves money by putting an end to inaccurate time reporting, buddy punching,</a:t>
            </a:r>
          </a:p>
          <a:p>
            <a:r>
              <a:rPr lang="en-US" sz="2000" b="1" dirty="0"/>
              <a:t>absenteeism, tardiness, time abuse, and overpayment.</a:t>
            </a:r>
          </a:p>
          <a:p>
            <a:r>
              <a:rPr lang="en-US" sz="2000" b="1" dirty="0"/>
              <a:t>It takes time to process paper sheets and time cards, create schedules, authorize leave and</a:t>
            </a:r>
          </a:p>
          <a:p>
            <a:r>
              <a:rPr lang="en-US" sz="2000" b="1" dirty="0"/>
              <a:t>overtime, and create payroll manually.</a:t>
            </a:r>
          </a:p>
          <a:p>
            <a:r>
              <a:rPr lang="en-US" sz="2000" b="1" dirty="0"/>
              <a:t>Flexible to use.</a:t>
            </a:r>
          </a:p>
          <a:p>
            <a:r>
              <a:rPr lang="en-US" sz="2000" b="1" dirty="0"/>
              <a:t>Highly secure systems and architecture.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387666471"/>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200337388"/>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D48F8-5AF2-6280-264B-1C48A84AB65E}"/>
              </a:ext>
            </a:extLst>
          </p:cNvPr>
          <p:cNvSpPr>
            <a:spLocks noGrp="1"/>
          </p:cNvSpPr>
          <p:nvPr>
            <p:ph type="title"/>
          </p:nvPr>
        </p:nvSpPr>
        <p:spPr>
          <a:xfrm>
            <a:off x="838200" y="136525"/>
            <a:ext cx="10515600" cy="1325563"/>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4B17D71D-4C9D-BCA1-C773-618ADB05BDA4}"/>
              </a:ext>
            </a:extLst>
          </p:cNvPr>
          <p:cNvSpPr>
            <a:spLocks noGrp="1"/>
          </p:cNvSpPr>
          <p:nvPr>
            <p:ph idx="1"/>
          </p:nvPr>
        </p:nvSpPr>
        <p:spPr>
          <a:xfrm>
            <a:off x="838200" y="1462088"/>
            <a:ext cx="10515600" cy="4351338"/>
          </a:xfrm>
        </p:spPr>
        <p:txBody>
          <a:bodyPr/>
          <a:lstStyle/>
          <a:p>
            <a:pPr marL="0" marR="0">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Attendance Management System simplifies attendance tracking and reduces errors in manual record-keeping. Using PHP, MySQL, and HTML, the system enables easy management of attendance with features like CSV export, print preview, and course tracking. This system is ideal for educational institutions and organizations seeking efficient attendance tracking solutions.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0" marR="0">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Next Steps: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Further improvements can include biometric or RFID-based attendance tracking.</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Implementing mobile app integration for better accessibility.</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Adding email notifications for attendance alerts.</a:t>
            </a:r>
            <a:endParaRPr lang="en-US" sz="1800" dirty="0">
              <a:effectLst/>
              <a:latin typeface="Calibri" panose="020F0502020204030204" pitchFamily="34" charset="0"/>
              <a:ea typeface="SimSun" panose="02010600030101010101" pitchFamily="2" charset="-122"/>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A04F11D-9C99-E6B4-DCB0-57FF5A59A2F5}"/>
              </a:ext>
            </a:extLst>
          </p:cNvPr>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Tree>
    <p:extLst>
      <p:ext uri="{BB962C8B-B14F-4D97-AF65-F5344CB8AC3E}">
        <p14:creationId xmlns:p14="http://schemas.microsoft.com/office/powerpoint/2010/main" val="1337213206"/>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
        <p:nvSpPr>
          <p:cNvPr id="3" name="Content Placeholder 2"/>
          <p:cNvSpPr>
            <a:spLocks noGrp="1"/>
          </p:cNvSpPr>
          <p:nvPr>
            <p:ph idx="1"/>
          </p:nvPr>
        </p:nvSpPr>
        <p:spPr>
          <a:xfrm>
            <a:off x="838200" y="1250575"/>
            <a:ext cx="10123708" cy="4162059"/>
          </a:xfrm>
        </p:spPr>
        <p:txBody>
          <a:bodyPr/>
          <a:lstStyle/>
          <a:p>
            <a:pPr marL="0" indent="0">
              <a:buNone/>
            </a:pPr>
            <a:r>
              <a:rPr lang="en-US" dirty="0">
                <a:hlinkClick r:id="rId2" action="ppaction://hlinkpres?slideindex=1&amp;slidetitle="/>
              </a:rPr>
              <a:t>https://github.com/ameenasardar/Internship.git</a:t>
            </a:r>
            <a:endParaRPr lang="en-US" dirty="0"/>
          </a:p>
        </p:txBody>
      </p:sp>
    </p:spTree>
    <p:extLst>
      <p:ext uri="{BB962C8B-B14F-4D97-AF65-F5344CB8AC3E}">
        <p14:creationId xmlns:p14="http://schemas.microsoft.com/office/powerpoint/2010/main" val="1083385720"/>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17</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90DEF78C-A0C4-EB04-02C4-4052E05259EB}"/>
              </a:ext>
            </a:extLst>
          </p:cNvPr>
          <p:cNvPicPr>
            <a:picLocks noChangeAspect="1"/>
          </p:cNvPicPr>
          <p:nvPr/>
        </p:nvPicPr>
        <p:blipFill>
          <a:blip r:embed="rId3"/>
          <a:srcRect t="7447"/>
          <a:stretch/>
        </p:blipFill>
        <p:spPr>
          <a:xfrm>
            <a:off x="3295126" y="1024929"/>
            <a:ext cx="5877973" cy="5682258"/>
          </a:xfrm>
          <a:prstGeom prst="rect">
            <a:avLst/>
          </a:prstGeom>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Brand Street</a:t>
            </a:r>
          </a:p>
        </p:txBody>
      </p:sp>
      <p:sp>
        <p:nvSpPr>
          <p:cNvPr id="3" name="Content Placeholder 2"/>
          <p:cNvSpPr>
            <a:spLocks noGrp="1"/>
          </p:cNvSpPr>
          <p:nvPr>
            <p:ph idx="1"/>
          </p:nvPr>
        </p:nvSpPr>
        <p:spPr>
          <a:xfrm>
            <a:off x="838200" y="1045031"/>
            <a:ext cx="10515600" cy="4193176"/>
          </a:xfrm>
        </p:spPr>
        <p:txBody>
          <a:bodyPr/>
          <a:lstStyle/>
          <a:p>
            <a:pPr>
              <a:spcAft>
                <a:spcPts val="1875"/>
              </a:spcAft>
              <a:buFont typeface="Wingdings" panose="05000000000000000000" pitchFamily="2" charset="2"/>
              <a:buChar char="q"/>
            </a:pPr>
            <a:r>
              <a:rPr lang="en-US" sz="2400" b="1" i="0" dirty="0">
                <a:solidFill>
                  <a:srgbClr val="000000"/>
                </a:solidFill>
                <a:effectLst/>
                <a:latin typeface="Times New Roman" panose="02020603050405020304" pitchFamily="18" charset="0"/>
                <a:cs typeface="Times New Roman" panose="02020603050405020304" pitchFamily="18" charset="0"/>
              </a:rPr>
              <a:t>MISSION</a:t>
            </a:r>
          </a:p>
          <a:p>
            <a:pPr>
              <a:lnSpc>
                <a:spcPts val="1980"/>
              </a:lnSpc>
            </a:pPr>
            <a:r>
              <a:rPr lang="en-US" sz="2400" b="0" i="0" dirty="0">
                <a:solidFill>
                  <a:srgbClr val="000000"/>
                </a:solidFill>
                <a:effectLst/>
                <a:latin typeface="Times New Roman" panose="02020603050405020304" pitchFamily="18" charset="0"/>
                <a:cs typeface="Times New Roman" panose="02020603050405020304" pitchFamily="18" charset="0"/>
              </a:rPr>
              <a:t>Empowering brands to reach their full potential through innovative strategies, creative excellence, and unwavering dedication to client success.</a:t>
            </a:r>
          </a:p>
          <a:p>
            <a:pPr>
              <a:spcAft>
                <a:spcPts val="1875"/>
              </a:spcAft>
              <a:buFont typeface="Wingdings" panose="05000000000000000000" pitchFamily="2" charset="2"/>
              <a:buChar char="q"/>
            </a:pPr>
            <a:r>
              <a:rPr lang="en-US" sz="2400" b="1" i="0" dirty="0">
                <a:solidFill>
                  <a:srgbClr val="000000"/>
                </a:solidFill>
                <a:effectLst/>
                <a:latin typeface="Times New Roman" panose="02020603050405020304" pitchFamily="18" charset="0"/>
                <a:cs typeface="Times New Roman" panose="02020603050405020304" pitchFamily="18" charset="0"/>
              </a:rPr>
              <a:t>VISION</a:t>
            </a:r>
          </a:p>
          <a:p>
            <a:pPr>
              <a:lnSpc>
                <a:spcPts val="1980"/>
              </a:lnSpc>
            </a:pPr>
            <a:r>
              <a:rPr lang="en-US" sz="2400" b="0" i="0" dirty="0">
                <a:solidFill>
                  <a:srgbClr val="000000"/>
                </a:solidFill>
                <a:effectLst/>
                <a:latin typeface="Times New Roman" panose="02020603050405020304" pitchFamily="18" charset="0"/>
                <a:cs typeface="Times New Roman" panose="02020603050405020304" pitchFamily="18" charset="0"/>
              </a:rPr>
              <a:t>To be the catalyst for transformative growth, shaping brands that inspire and resonate with audiences worldwide.</a:t>
            </a:r>
          </a:p>
          <a:p>
            <a:pPr>
              <a:spcAft>
                <a:spcPts val="1875"/>
              </a:spcAft>
              <a:buFont typeface="Wingdings" panose="05000000000000000000" pitchFamily="2" charset="2"/>
              <a:buChar char="q"/>
            </a:pPr>
            <a:r>
              <a:rPr lang="en-US" sz="2400" b="1" i="0" dirty="0">
                <a:solidFill>
                  <a:srgbClr val="000000"/>
                </a:solidFill>
                <a:effectLst/>
                <a:latin typeface="Times New Roman" panose="02020603050405020304" pitchFamily="18" charset="0"/>
                <a:cs typeface="Times New Roman" panose="02020603050405020304" pitchFamily="18" charset="0"/>
              </a:rPr>
              <a:t>VALUE</a:t>
            </a:r>
          </a:p>
          <a:p>
            <a:pPr>
              <a:lnSpc>
                <a:spcPts val="1980"/>
              </a:lnSpc>
            </a:pPr>
            <a:r>
              <a:rPr lang="en-US" sz="2400" b="0" i="0" dirty="0">
                <a:solidFill>
                  <a:srgbClr val="000000"/>
                </a:solidFill>
                <a:effectLst/>
                <a:latin typeface="Times New Roman" panose="02020603050405020304" pitchFamily="18" charset="0"/>
                <a:cs typeface="Times New Roman" panose="02020603050405020304" pitchFamily="18" charset="0"/>
              </a:rPr>
              <a:t>We strive for excellence in all that we do, setting high standards and consistently delivering exceptional results.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a:t>
            </a:fld>
            <a:endParaRPr lang="en-US" altLang="en-US"/>
          </a:p>
        </p:txBody>
      </p:sp>
    </p:spTree>
    <p:extLst>
      <p:ext uri="{BB962C8B-B14F-4D97-AF65-F5344CB8AC3E}">
        <p14:creationId xmlns:p14="http://schemas.microsoft.com/office/powerpoint/2010/main" val="2780813320"/>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85F08-0F1C-8D4D-140F-F50296A897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AE7768-77FB-BCA9-7E56-7BA1EBA09BD4}"/>
              </a:ext>
            </a:extLst>
          </p:cNvPr>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Clients</a:t>
            </a:r>
          </a:p>
        </p:txBody>
      </p:sp>
      <p:pic>
        <p:nvPicPr>
          <p:cNvPr id="6" name="Content Placeholder 5">
            <a:extLst>
              <a:ext uri="{FF2B5EF4-FFF2-40B4-BE49-F238E27FC236}">
                <a16:creationId xmlns:a16="http://schemas.microsoft.com/office/drawing/2014/main" id="{0FFA422E-3C23-0AF1-0987-9440FE578D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8121" t="15812" r="8241" b="16539"/>
          <a:stretch/>
        </p:blipFill>
        <p:spPr>
          <a:xfrm>
            <a:off x="1818540" y="1183341"/>
            <a:ext cx="8930375" cy="4061012"/>
          </a:xfrm>
        </p:spPr>
      </p:pic>
      <p:sp>
        <p:nvSpPr>
          <p:cNvPr id="4" name="Slide Number Placeholder 3">
            <a:extLst>
              <a:ext uri="{FF2B5EF4-FFF2-40B4-BE49-F238E27FC236}">
                <a16:creationId xmlns:a16="http://schemas.microsoft.com/office/drawing/2014/main" id="{F8208EFF-3527-4078-4EAE-81531FB05F34}"/>
              </a:ext>
            </a:extLst>
          </p:cNvPr>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3649205322"/>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B88D6-83EA-A9EB-0F13-2F8CBEB85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C9FF5B-8B94-B78D-B474-0E4A24EE5EAA}"/>
              </a:ext>
            </a:extLst>
          </p:cNvPr>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Services</a:t>
            </a:r>
          </a:p>
        </p:txBody>
      </p:sp>
      <p:sp>
        <p:nvSpPr>
          <p:cNvPr id="3" name="Content Placeholder 2">
            <a:extLst>
              <a:ext uri="{FF2B5EF4-FFF2-40B4-BE49-F238E27FC236}">
                <a16:creationId xmlns:a16="http://schemas.microsoft.com/office/drawing/2014/main" id="{D2C6049E-A4A9-3F59-2FDF-B11F52E555AB}"/>
              </a:ext>
            </a:extLst>
          </p:cNvPr>
          <p:cNvSpPr>
            <a:spLocks noGrp="1"/>
          </p:cNvSpPr>
          <p:nvPr>
            <p:ph idx="1"/>
          </p:nvPr>
        </p:nvSpPr>
        <p:spPr>
          <a:xfrm>
            <a:off x="838200" y="1045031"/>
            <a:ext cx="10515600" cy="4193176"/>
          </a:xfrm>
        </p:spPr>
        <p:txBody>
          <a:bodyPr/>
          <a:lstStyle/>
          <a:p>
            <a:pPr algn="l"/>
            <a:r>
              <a:rPr lang="en-US" sz="2400" b="1" i="0" dirty="0">
                <a:solidFill>
                  <a:srgbClr val="000000"/>
                </a:solidFill>
                <a:effectLst/>
                <a:latin typeface="Times New Roman" panose="02020603050405020304" pitchFamily="18" charset="0"/>
                <a:cs typeface="Times New Roman" panose="02020603050405020304" pitchFamily="18" charset="0"/>
              </a:rPr>
              <a:t>Consumer Marketing </a:t>
            </a:r>
            <a:r>
              <a:rPr lang="en-US" sz="2400" b="0" i="0" dirty="0">
                <a:solidFill>
                  <a:srgbClr val="000000"/>
                </a:solidFill>
                <a:effectLst/>
                <a:latin typeface="Times New Roman" panose="02020603050405020304" pitchFamily="18" charset="0"/>
                <a:cs typeface="Times New Roman" panose="02020603050405020304" pitchFamily="18" charset="0"/>
              </a:rPr>
              <a:t>Cultivating enduring brand affinity through strategic consumer engagement</a:t>
            </a:r>
          </a:p>
          <a:p>
            <a:pPr algn="l"/>
            <a:r>
              <a:rPr lang="en-US" sz="2400" b="1" i="0" dirty="0">
                <a:solidFill>
                  <a:srgbClr val="000000"/>
                </a:solidFill>
                <a:effectLst/>
                <a:latin typeface="Times New Roman" panose="02020603050405020304" pitchFamily="18" charset="0"/>
                <a:cs typeface="Times New Roman" panose="02020603050405020304" pitchFamily="18" charset="0"/>
              </a:rPr>
              <a:t>Trade Marketing </a:t>
            </a:r>
            <a:r>
              <a:rPr lang="en-US" sz="2400" b="0" i="0" dirty="0">
                <a:solidFill>
                  <a:srgbClr val="000000"/>
                </a:solidFill>
                <a:effectLst/>
                <a:latin typeface="Times New Roman" panose="02020603050405020304" pitchFamily="18" charset="0"/>
                <a:cs typeface="Times New Roman" panose="02020603050405020304" pitchFamily="18" charset="0"/>
              </a:rPr>
              <a:t>Orchestrating market dominance, influencing trade dynamics with precision.</a:t>
            </a:r>
          </a:p>
          <a:p>
            <a:pPr algn="l"/>
            <a:r>
              <a:rPr lang="en-US" sz="2400" b="1" i="0" dirty="0">
                <a:solidFill>
                  <a:srgbClr val="000000"/>
                </a:solidFill>
                <a:effectLst/>
                <a:latin typeface="Times New Roman" panose="02020603050405020304" pitchFamily="18" charset="0"/>
                <a:cs typeface="Times New Roman" panose="02020603050405020304" pitchFamily="18" charset="0"/>
              </a:rPr>
              <a:t>Rural Marketing </a:t>
            </a:r>
            <a:r>
              <a:rPr lang="en-US" sz="2400" b="0" i="0" dirty="0">
                <a:solidFill>
                  <a:srgbClr val="000000"/>
                </a:solidFill>
                <a:effectLst/>
                <a:latin typeface="Times New Roman" panose="02020603050405020304" pitchFamily="18" charset="0"/>
                <a:cs typeface="Times New Roman" panose="02020603050405020304" pitchFamily="18" charset="0"/>
              </a:rPr>
              <a:t>Delving into rural landscapes, crafting resonant campaigns for heartland markets.</a:t>
            </a:r>
          </a:p>
          <a:p>
            <a:pPr algn="l"/>
            <a:r>
              <a:rPr lang="en-US" sz="2400" b="1" i="0" dirty="0">
                <a:solidFill>
                  <a:srgbClr val="000000"/>
                </a:solidFill>
                <a:effectLst/>
                <a:latin typeface="Times New Roman" panose="02020603050405020304" pitchFamily="18" charset="0"/>
                <a:cs typeface="Times New Roman" panose="02020603050405020304" pitchFamily="18" charset="0"/>
              </a:rPr>
              <a:t>Digital Marketing </a:t>
            </a:r>
            <a:r>
              <a:rPr lang="en-US" sz="2400" b="0" i="0" dirty="0">
                <a:solidFill>
                  <a:srgbClr val="000000"/>
                </a:solidFill>
                <a:effectLst/>
                <a:latin typeface="Times New Roman" panose="02020603050405020304" pitchFamily="18" charset="0"/>
                <a:cs typeface="Times New Roman" panose="02020603050405020304" pitchFamily="18" charset="0"/>
              </a:rPr>
              <a:t>Navigating the digital realm with strategic process, maximizing brand visibility and engagement.</a:t>
            </a:r>
          </a:p>
          <a:p>
            <a:pPr algn="l"/>
            <a:r>
              <a:rPr lang="en-US" sz="2400" b="1" i="0" dirty="0">
                <a:solidFill>
                  <a:srgbClr val="000000"/>
                </a:solidFill>
                <a:effectLst/>
                <a:latin typeface="Times New Roman" panose="02020603050405020304" pitchFamily="18" charset="0"/>
                <a:cs typeface="Times New Roman" panose="02020603050405020304" pitchFamily="18" charset="0"/>
              </a:rPr>
              <a:t>Creative Services </a:t>
            </a:r>
            <a:r>
              <a:rPr lang="en-US" sz="2400" b="0" i="0" dirty="0">
                <a:solidFill>
                  <a:srgbClr val="000000"/>
                </a:solidFill>
                <a:effectLst/>
                <a:latin typeface="Times New Roman" panose="02020603050405020304" pitchFamily="18" charset="0"/>
                <a:cs typeface="Times New Roman" panose="02020603050405020304" pitchFamily="18" charset="0"/>
              </a:rPr>
              <a:t>Architecting brand narratives with meticulous creativity and finesse.</a:t>
            </a:r>
          </a:p>
          <a:p>
            <a:pPr algn="l"/>
            <a:r>
              <a:rPr lang="en-US" sz="2400" b="1" i="0" dirty="0">
                <a:solidFill>
                  <a:srgbClr val="000000"/>
                </a:solidFill>
                <a:effectLst/>
                <a:latin typeface="Times New Roman" panose="02020603050405020304" pitchFamily="18" charset="0"/>
                <a:cs typeface="Times New Roman" panose="02020603050405020304" pitchFamily="18" charset="0"/>
              </a:rPr>
              <a:t>Merchandising </a:t>
            </a:r>
            <a:r>
              <a:rPr lang="en-US" sz="2400" b="0" i="0" dirty="0">
                <a:solidFill>
                  <a:srgbClr val="000000"/>
                </a:solidFill>
                <a:effectLst/>
                <a:latin typeface="Times New Roman" panose="02020603050405020304" pitchFamily="18" charset="0"/>
                <a:cs typeface="Times New Roman" panose="02020603050405020304" pitchFamily="18" charset="0"/>
              </a:rPr>
              <a:t>Elevating brand presence through meticulously curated merchandising solutions.</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a:spcAft>
                <a:spcPts val="1875"/>
              </a:spcAft>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309C66D-8ADE-4CF2-6B74-C63A144CA1BD}"/>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2787600576"/>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sz="2000" b="1" dirty="0">
                <a:latin typeface="Times New Roman" panose="02020603050405020304" pitchFamily="18" charset="0"/>
                <a:cs typeface="Times New Roman" panose="02020603050405020304" pitchFamily="18" charset="0"/>
              </a:rPr>
              <a:t>1. What Are Web Technologies?</a:t>
            </a:r>
          </a:p>
          <a:p>
            <a:r>
              <a:rPr lang="en-US" sz="2000" dirty="0">
                <a:latin typeface="Times New Roman" panose="02020603050405020304" pitchFamily="18" charset="0"/>
                <a:cs typeface="Times New Roman" panose="02020603050405020304" pitchFamily="18" charset="0"/>
              </a:rPr>
              <a:t>Web technologies refer to the tools, frameworks, and programming languages used to develop and maintain websites and web applications. These technologies enable web pages to be interactive, responsive, and dynamic.</a:t>
            </a:r>
          </a:p>
          <a:p>
            <a:pPr marL="0" indent="0">
              <a:buNone/>
            </a:pPr>
            <a:r>
              <a:rPr lang="en-US" sz="2000" b="1" dirty="0">
                <a:latin typeface="Times New Roman" panose="02020603050405020304" pitchFamily="18" charset="0"/>
                <a:cs typeface="Times New Roman" panose="02020603050405020304" pitchFamily="18" charset="0"/>
              </a:rPr>
              <a:t>2. Features of Web Technologies</a:t>
            </a:r>
          </a:p>
          <a:p>
            <a:r>
              <a:rPr lang="en-US" sz="2000" b="1" dirty="0">
                <a:latin typeface="Times New Roman" panose="02020603050405020304" pitchFamily="18" charset="0"/>
                <a:cs typeface="Times New Roman" panose="02020603050405020304" pitchFamily="18" charset="0"/>
              </a:rPr>
              <a:t>Cross-Platform Compatibility</a:t>
            </a:r>
            <a:r>
              <a:rPr lang="en-US" sz="2000" dirty="0">
                <a:latin typeface="Times New Roman" panose="02020603050405020304" pitchFamily="18" charset="0"/>
                <a:cs typeface="Times New Roman" panose="02020603050405020304" pitchFamily="18" charset="0"/>
              </a:rPr>
              <a:t> – Websites and apps work across devices (PCs, mobiles, tablets).</a:t>
            </a:r>
          </a:p>
          <a:p>
            <a:r>
              <a:rPr lang="en-US" sz="2000" b="1" dirty="0">
                <a:latin typeface="Times New Roman" panose="02020603050405020304" pitchFamily="18" charset="0"/>
                <a:cs typeface="Times New Roman" panose="02020603050405020304" pitchFamily="18" charset="0"/>
              </a:rPr>
              <a:t>Responsive Design</a:t>
            </a:r>
            <a:r>
              <a:rPr lang="en-US" sz="2000" dirty="0">
                <a:latin typeface="Times New Roman" panose="02020603050405020304" pitchFamily="18" charset="0"/>
                <a:cs typeface="Times New Roman" panose="02020603050405020304" pitchFamily="18" charset="0"/>
              </a:rPr>
              <a:t> – Ensures a smooth experience across different screen sizes.</a:t>
            </a:r>
          </a:p>
          <a:p>
            <a:r>
              <a:rPr lang="en-US" sz="2000" b="1" dirty="0">
                <a:latin typeface="Times New Roman" panose="02020603050405020304" pitchFamily="18" charset="0"/>
                <a:cs typeface="Times New Roman" panose="02020603050405020304" pitchFamily="18" charset="0"/>
              </a:rPr>
              <a:t>Interactivity</a:t>
            </a:r>
            <a:r>
              <a:rPr lang="en-US" sz="2000" dirty="0">
                <a:latin typeface="Times New Roman" panose="02020603050405020304" pitchFamily="18" charset="0"/>
                <a:cs typeface="Times New Roman" panose="02020603050405020304" pitchFamily="18" charset="0"/>
              </a:rPr>
              <a:t> – JavaScript enables animations, form validations, and real-time updates.</a:t>
            </a:r>
          </a:p>
          <a:p>
            <a:r>
              <a:rPr lang="en-US" sz="2000" b="1" dirty="0">
                <a:latin typeface="Times New Roman" panose="02020603050405020304" pitchFamily="18" charset="0"/>
                <a:cs typeface="Times New Roman" panose="02020603050405020304" pitchFamily="18" charset="0"/>
              </a:rPr>
              <a:t>Security</a:t>
            </a:r>
            <a:r>
              <a:rPr lang="en-US" sz="2000" dirty="0">
                <a:latin typeface="Times New Roman" panose="02020603050405020304" pitchFamily="18" charset="0"/>
                <a:cs typeface="Times New Roman" panose="02020603050405020304" pitchFamily="18" charset="0"/>
              </a:rPr>
              <a:t> – Secure authentication, encryption, and protection from cyber threats.</a:t>
            </a:r>
          </a:p>
          <a:p>
            <a:r>
              <a:rPr lang="en-US" sz="2000" b="1" dirty="0">
                <a:latin typeface="Times New Roman" panose="02020603050405020304" pitchFamily="18" charset="0"/>
                <a:cs typeface="Times New Roman" panose="02020603050405020304" pitchFamily="18" charset="0"/>
              </a:rPr>
              <a:t>SEO (Search Engine Optimization)</a:t>
            </a:r>
            <a:r>
              <a:rPr lang="en-US" sz="2000" dirty="0">
                <a:latin typeface="Times New Roman" panose="02020603050405020304" pitchFamily="18" charset="0"/>
                <a:cs typeface="Times New Roman" panose="02020603050405020304" pitchFamily="18" charset="0"/>
              </a:rPr>
              <a:t> – Helps websites rank higher in search engines.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685894156"/>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5263D-F04A-BFE3-79B8-6458B0760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43FB8A-3279-63B0-30FD-1404539B256C}"/>
              </a:ext>
            </a:extLst>
          </p:cNvPr>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a:extLst>
              <a:ext uri="{FF2B5EF4-FFF2-40B4-BE49-F238E27FC236}">
                <a16:creationId xmlns:a16="http://schemas.microsoft.com/office/drawing/2014/main" id="{748B73F8-91EC-4545-DCED-EDF7F6BCCE29}"/>
              </a:ext>
            </a:extLst>
          </p:cNvPr>
          <p:cNvSpPr>
            <a:spLocks noGrp="1"/>
          </p:cNvSpPr>
          <p:nvPr>
            <p:ph idx="1"/>
          </p:nvPr>
        </p:nvSpPr>
        <p:spPr>
          <a:xfrm>
            <a:off x="838200" y="1184367"/>
            <a:ext cx="10515600" cy="4058194"/>
          </a:xfrm>
        </p:spPr>
        <p:txBody>
          <a:bodyPr/>
          <a:lstStyle/>
          <a:p>
            <a:pPr marL="0" indent="0">
              <a:buNone/>
            </a:pPr>
            <a:r>
              <a:rPr lang="en-US" sz="2000" b="1" dirty="0">
                <a:latin typeface="Times New Roman" panose="02020603050405020304" pitchFamily="18" charset="0"/>
                <a:cs typeface="Times New Roman" panose="02020603050405020304" pitchFamily="18" charset="0"/>
              </a:rPr>
              <a:t>4. Importance of Web Technologies</a:t>
            </a:r>
          </a:p>
          <a:p>
            <a:r>
              <a:rPr lang="en-US" sz="2000" b="1" dirty="0">
                <a:latin typeface="Times New Roman" panose="02020603050405020304" pitchFamily="18" charset="0"/>
                <a:cs typeface="Times New Roman" panose="02020603050405020304" pitchFamily="18" charset="0"/>
              </a:rPr>
              <a:t>Global Connectivity</a:t>
            </a:r>
            <a:r>
              <a:rPr lang="en-US" sz="2000" dirty="0">
                <a:latin typeface="Times New Roman" panose="02020603050405020304" pitchFamily="18" charset="0"/>
                <a:cs typeface="Times New Roman" panose="02020603050405020304" pitchFamily="18" charset="0"/>
              </a:rPr>
              <a:t> – Businesses and individuals can reach a worldwide audience.</a:t>
            </a:r>
          </a:p>
          <a:p>
            <a:r>
              <a:rPr lang="en-US" sz="2000" b="1" dirty="0">
                <a:latin typeface="Times New Roman" panose="02020603050405020304" pitchFamily="18" charset="0"/>
                <a:cs typeface="Times New Roman" panose="02020603050405020304" pitchFamily="18" charset="0"/>
              </a:rPr>
              <a:t>E-Commerce &amp; Digital Transactions</a:t>
            </a:r>
            <a:r>
              <a:rPr lang="en-US" sz="2000" dirty="0">
                <a:latin typeface="Times New Roman" panose="02020603050405020304" pitchFamily="18" charset="0"/>
                <a:cs typeface="Times New Roman" panose="02020603050405020304" pitchFamily="18" charset="0"/>
              </a:rPr>
              <a:t> – Secure platforms for online shopping.</a:t>
            </a:r>
          </a:p>
          <a:p>
            <a:r>
              <a:rPr lang="en-US" sz="2000" b="1" dirty="0">
                <a:latin typeface="Times New Roman" panose="02020603050405020304" pitchFamily="18" charset="0"/>
                <a:cs typeface="Times New Roman" panose="02020603050405020304" pitchFamily="18" charset="0"/>
              </a:rPr>
              <a:t>Cloud Computing &amp; Web Apps</a:t>
            </a:r>
            <a:r>
              <a:rPr lang="en-US" sz="2000" dirty="0">
                <a:latin typeface="Times New Roman" panose="02020603050405020304" pitchFamily="18" charset="0"/>
                <a:cs typeface="Times New Roman" panose="02020603050405020304" pitchFamily="18" charset="0"/>
              </a:rPr>
              <a:t> – Web-based services like Google Docs, Netflix, etc.</a:t>
            </a:r>
          </a:p>
          <a:p>
            <a:r>
              <a:rPr lang="en-US" sz="2000" b="1" dirty="0">
                <a:latin typeface="Times New Roman" panose="02020603050405020304" pitchFamily="18" charset="0"/>
                <a:cs typeface="Times New Roman" panose="02020603050405020304" pitchFamily="18" charset="0"/>
              </a:rPr>
              <a:t>Automation &amp; AI Integration</a:t>
            </a:r>
            <a:r>
              <a:rPr lang="en-US" sz="2000" dirty="0">
                <a:latin typeface="Times New Roman" panose="02020603050405020304" pitchFamily="18" charset="0"/>
                <a:cs typeface="Times New Roman" panose="02020603050405020304" pitchFamily="18" charset="0"/>
              </a:rPr>
              <a:t> – Chatbots, recommendation systems, and analytics.</a:t>
            </a:r>
          </a:p>
          <a:p>
            <a:r>
              <a:rPr lang="en-US" sz="2000" b="1" dirty="0">
                <a:latin typeface="Times New Roman" panose="02020603050405020304" pitchFamily="18" charset="0"/>
                <a:cs typeface="Times New Roman" panose="02020603050405020304" pitchFamily="18" charset="0"/>
              </a:rPr>
              <a:t>Scalability</a:t>
            </a:r>
            <a:r>
              <a:rPr lang="en-US" sz="2000" dirty="0">
                <a:latin typeface="Times New Roman" panose="02020603050405020304" pitchFamily="18" charset="0"/>
                <a:cs typeface="Times New Roman" panose="02020603050405020304" pitchFamily="18" charset="0"/>
              </a:rPr>
              <a:t> – Websites and apps can handle increasing traffic and data efficiently.</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C927F96-AD80-A32F-8C16-C92290F21B84}"/>
              </a:ext>
            </a:extLst>
          </p:cNvPr>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1779786890"/>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IN" sz="2400" b="1" dirty="0">
                <a:latin typeface="Times New Roman" panose="02020603050405020304" pitchFamily="18" charset="0"/>
                <a:cs typeface="Times New Roman" panose="02020603050405020304" pitchFamily="18" charset="0"/>
              </a:rPr>
              <a:t>Team of 3</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Ameena Sardar</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Lakshmi M</a:t>
            </a:r>
          </a:p>
          <a:p>
            <a:pPr marL="514350" indent="-514350">
              <a:buFont typeface="+mj-lt"/>
              <a:buAutoNum type="arabicPeriod"/>
            </a:pPr>
            <a:r>
              <a:rPr lang="en-IN" sz="2400" dirty="0">
                <a:latin typeface="Times New Roman" panose="02020603050405020304" pitchFamily="18" charset="0"/>
                <a:cs typeface="Times New Roman" panose="02020603050405020304" pitchFamily="18" charset="0"/>
              </a:rPr>
              <a:t>Sravan</a:t>
            </a:r>
          </a:p>
          <a:p>
            <a:r>
              <a:rPr lang="en-IN" sz="2400" b="1" dirty="0">
                <a:latin typeface="Times New Roman" panose="02020603050405020304" pitchFamily="18" charset="0"/>
                <a:cs typeface="Times New Roman" panose="02020603050405020304" pitchFamily="18" charset="0"/>
              </a:rPr>
              <a:t>Reporting Manager</a:t>
            </a:r>
          </a:p>
          <a:p>
            <a:pPr marL="0" indent="0">
              <a:buNone/>
            </a:pPr>
            <a:r>
              <a:rPr lang="en-IN" sz="2400" dirty="0">
                <a:latin typeface="Times New Roman" panose="02020603050405020304" pitchFamily="18" charset="0"/>
                <a:cs typeface="Times New Roman" panose="02020603050405020304" pitchFamily="18" charset="0"/>
              </a:rPr>
              <a:t>Name: Farheen Naaz</a:t>
            </a:r>
          </a:p>
          <a:p>
            <a:pPr marL="0" indent="0">
              <a:buNone/>
            </a:pPr>
            <a:r>
              <a:rPr lang="en-IN" sz="2400" dirty="0">
                <a:latin typeface="Times New Roman" panose="02020603050405020304" pitchFamily="18" charset="0"/>
                <a:cs typeface="Times New Roman" panose="02020603050405020304" pitchFamily="18" charset="0"/>
              </a:rPr>
              <a:t>Email: </a:t>
            </a:r>
            <a:r>
              <a:rPr lang="en-IN" sz="2400" dirty="0">
                <a:latin typeface="Times New Roman" panose="02020603050405020304" pitchFamily="18" charset="0"/>
                <a:cs typeface="Times New Roman" panose="02020603050405020304" pitchFamily="18" charset="0"/>
                <a:hlinkClick r:id="rId2"/>
              </a:rPr>
              <a:t>farheen@thebrandstreet.in</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Phn No: 9900415630</a:t>
            </a:r>
          </a:p>
          <a:p>
            <a:pPr marL="0" indent="0">
              <a:buNone/>
            </a:pPr>
            <a:r>
              <a:rPr lang="en-IN" sz="2400" dirty="0">
                <a:latin typeface="Times New Roman" panose="02020603050405020304" pitchFamily="18" charset="0"/>
                <a:cs typeface="Times New Roman" panose="02020603050405020304" pitchFamily="18" charset="0"/>
              </a:rPr>
              <a:t>Brand Street India</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474722151"/>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838200" y="1184367"/>
            <a:ext cx="10515600" cy="4058194"/>
          </a:xfrm>
          <a:noFill/>
          <a:ln>
            <a:noFill/>
          </a:ln>
        </p:spPr>
        <p:style>
          <a:lnRef idx="0">
            <a:scrgbClr r="0" g="0" b="0"/>
          </a:lnRef>
          <a:fillRef idx="0">
            <a:scrgbClr r="0" g="0" b="0"/>
          </a:fillRef>
          <a:effectRef idx="0">
            <a:scrgbClr r="0" g="0" b="0"/>
          </a:effectRef>
          <a:fontRef idx="minor">
            <a:schemeClr val="dk1"/>
          </a:fontRef>
        </p:style>
        <p:txBody>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Attendance Management System is software developed for daily student attendance in schools, colleges and institutes. If facilitates to access the attendance information of a particular Employee in a particular industry. The information is sorted by the operators, which will be provided by the employee for a particular working day. This system will also help in evaluating attendance eligibility criteria of employee.</a:t>
            </a:r>
            <a:endParaRPr lang="en-IN" sz="20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B721-4CB1-0EE0-7369-0320FD24DD2D}"/>
              </a:ext>
            </a:extLst>
          </p:cNvPr>
          <p:cNvSpPr>
            <a:spLocks noGrp="1"/>
          </p:cNvSpPr>
          <p:nvPr>
            <p:ph type="title"/>
          </p:nvPr>
        </p:nvSpPr>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BA958181-353D-6FFB-0160-44B1AAD7A837}"/>
              </a:ext>
            </a:extLst>
          </p:cNvPr>
          <p:cNvSpPr>
            <a:spLocks noGrp="1"/>
          </p:cNvSpPr>
          <p:nvPr>
            <p:ph idx="1"/>
          </p:nvPr>
        </p:nvSpPr>
        <p:spPr/>
        <p:txBody>
          <a:bodyPr/>
          <a:lstStyle/>
          <a:p>
            <a:pPr>
              <a:lnSpc>
                <a:spcPct val="150000"/>
              </a:lnSpc>
            </a:pPr>
            <a:r>
              <a:rPr lang="en-US" sz="2000" b="1" dirty="0">
                <a:latin typeface="Times New Roman" panose="02020603050405020304" pitchFamily="18" charset="0"/>
                <a:cs typeface="Times New Roman" panose="02020603050405020304" pitchFamily="18" charset="0"/>
              </a:rPr>
              <a:t>The Main Objective of Attendance Management System is to go with computerized system, instead of old-fashioned manual process. As compared to manual process online system easily help management to analyze student’s attendance details as per requirement. </a:t>
            </a:r>
          </a:p>
          <a:p>
            <a:pPr>
              <a:lnSpc>
                <a:spcPct val="150000"/>
              </a:lnSpc>
            </a:pPr>
            <a:r>
              <a:rPr lang="en-US" sz="2000" b="1" dirty="0">
                <a:latin typeface="Times New Roman" panose="02020603050405020304" pitchFamily="18" charset="0"/>
                <a:cs typeface="Times New Roman" panose="02020603050405020304" pitchFamily="18" charset="0"/>
              </a:rPr>
              <a:t>Reports are easily generated: Various reports such as Student wise attendance, Day wise attendance, Class wise attendance, Month Wise Class Attendance </a:t>
            </a:r>
            <a:r>
              <a:rPr lang="en-US" sz="2000" b="1" dirty="0" err="1">
                <a:latin typeface="Times New Roman" panose="02020603050405020304" pitchFamily="18" charset="0"/>
                <a:cs typeface="Times New Roman" panose="02020603050405020304" pitchFamily="18" charset="0"/>
              </a:rPr>
              <a:t>etc</a:t>
            </a:r>
            <a:r>
              <a:rPr lang="en-US" sz="2000" b="1" dirty="0">
                <a:latin typeface="Times New Roman" panose="02020603050405020304" pitchFamily="18" charset="0"/>
                <a:cs typeface="Times New Roman" panose="02020603050405020304" pitchFamily="18" charset="0"/>
              </a:rPr>
              <a:t> can be easily generated. Current and back-dated reports can be available instantly.</a:t>
            </a:r>
          </a:p>
        </p:txBody>
      </p:sp>
      <p:sp>
        <p:nvSpPr>
          <p:cNvPr id="4" name="Slide Number Placeholder 3">
            <a:extLst>
              <a:ext uri="{FF2B5EF4-FFF2-40B4-BE49-F238E27FC236}">
                <a16:creationId xmlns:a16="http://schemas.microsoft.com/office/drawing/2014/main" id="{C8C117B7-9430-86AA-91C5-E1AB72225C17}"/>
              </a:ext>
            </a:extLst>
          </p:cNvPr>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785629418"/>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9470</TotalTime>
  <Words>1101</Words>
  <Application>Microsoft Office PowerPoint</Application>
  <PresentationFormat>Widescreen</PresentationFormat>
  <Paragraphs>144</Paragraphs>
  <Slides>18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Cambria</vt:lpstr>
      <vt:lpstr>Symbol</vt:lpstr>
      <vt:lpstr>Times New Roman</vt:lpstr>
      <vt:lpstr>Wingdings</vt:lpstr>
      <vt:lpstr>Office Theme</vt:lpstr>
      <vt:lpstr>PowerPoint Presentation</vt:lpstr>
      <vt:lpstr>About Brand Street</vt:lpstr>
      <vt:lpstr>About Company Clients</vt:lpstr>
      <vt:lpstr>About Company Services</vt:lpstr>
      <vt:lpstr>Working domain or the technology</vt:lpstr>
      <vt:lpstr>Working domain or the technology</vt:lpstr>
      <vt:lpstr>About your team and reporting Manager</vt:lpstr>
      <vt:lpstr>Introduction</vt:lpstr>
      <vt:lpstr>Objective</vt:lpstr>
      <vt:lpstr>Process Flow</vt:lpstr>
      <vt:lpstr>PowerPoint Presentation</vt:lpstr>
      <vt:lpstr>Software &amp; Technologies Used</vt:lpstr>
      <vt:lpstr>Advantages of Proposed System/Work</vt:lpstr>
      <vt:lpstr>Internship Road Map</vt:lpstr>
      <vt:lpstr>Conclusion</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LENOVO</cp:lastModifiedBy>
  <cp:revision>917</cp:revision>
  <cp:lastPrinted>2018-07-24T06:37:20Z</cp:lastPrinted>
  <dcterms:created xsi:type="dcterms:W3CDTF">2018-06-07T04:06:17Z</dcterms:created>
  <dcterms:modified xsi:type="dcterms:W3CDTF">2025-05-05T10:40:44Z</dcterms:modified>
</cp:coreProperties>
</file>