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58" r:id="rId4"/>
    <p:sldId id="281" r:id="rId5"/>
    <p:sldId id="280" r:id="rId6"/>
    <p:sldId id="276" r:id="rId7"/>
    <p:sldId id="259" r:id="rId8"/>
    <p:sldId id="260" r:id="rId9"/>
    <p:sldId id="261" r:id="rId10"/>
    <p:sldId id="279" r:id="rId11"/>
    <p:sldId id="275" r:id="rId12"/>
    <p:sldId id="277" r:id="rId13"/>
    <p:sldId id="263" r:id="rId14"/>
    <p:sldId id="264" r:id="rId15"/>
    <p:sldId id="262" r:id="rId16"/>
    <p:sldId id="265" r:id="rId17"/>
    <p:sldId id="268"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6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01321361340942"/>
          <c:y val="9.8097742489066039E-2"/>
          <c:w val="0.79920289410871159"/>
          <c:h val="0.77902277442035095"/>
        </c:manualLayout>
      </c:layout>
      <c:barChart>
        <c:barDir val="bar"/>
        <c:grouping val="stacked"/>
        <c:varyColors val="0"/>
        <c:ser>
          <c:idx val="0"/>
          <c:order val="0"/>
          <c:tx>
            <c:strRef>
              <c:f>Sheet1!$B$1</c:f>
              <c:strCache>
                <c:ptCount val="1"/>
                <c:pt idx="0">
                  <c:v>Start Date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Sheet1!$B$2:$B$6</c:f>
              <c:numCache>
                <c:formatCode>m/d/yyyy</c:formatCode>
                <c:ptCount val="5"/>
                <c:pt idx="0">
                  <c:v>45551</c:v>
                </c:pt>
                <c:pt idx="1">
                  <c:v>45554</c:v>
                </c:pt>
                <c:pt idx="2">
                  <c:v>45587</c:v>
                </c:pt>
                <c:pt idx="3">
                  <c:v>45607</c:v>
                </c:pt>
                <c:pt idx="4">
                  <c:v>45643</c:v>
                </c:pt>
              </c:numCache>
            </c:numRef>
          </c:val>
          <c:extLst>
            <c:ext xmlns:c16="http://schemas.microsoft.com/office/drawing/2014/chart" uri="{C3380CC4-5D6E-409C-BE32-E72D297353CC}">
              <c16:uniqueId val="{00000000-C6DB-4E39-AF0F-4CA54EA38828}"/>
            </c:ext>
          </c:extLst>
        </c:ser>
        <c:ser>
          <c:idx val="1"/>
          <c:order val="1"/>
          <c:tx>
            <c:strRef>
              <c:f>Sheet1!$C$1</c:f>
              <c:strCache>
                <c:ptCount val="1"/>
                <c:pt idx="0">
                  <c:v>Duration (days)</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Sheet1!$C$2:$C$6</c:f>
              <c:numCache>
                <c:formatCode>General</c:formatCode>
                <c:ptCount val="5"/>
                <c:pt idx="0">
                  <c:v>3</c:v>
                </c:pt>
                <c:pt idx="1">
                  <c:v>33</c:v>
                </c:pt>
                <c:pt idx="2">
                  <c:v>20</c:v>
                </c:pt>
                <c:pt idx="3">
                  <c:v>20</c:v>
                </c:pt>
                <c:pt idx="4">
                  <c:v>4</c:v>
                </c:pt>
              </c:numCache>
            </c:numRef>
          </c:val>
          <c:extLst>
            <c:ext xmlns:c16="http://schemas.microsoft.com/office/drawing/2014/chart" uri="{C3380CC4-5D6E-409C-BE32-E72D297353CC}">
              <c16:uniqueId val="{00000001-C6DB-4E39-AF0F-4CA54EA38828}"/>
            </c:ext>
          </c:extLst>
        </c:ser>
        <c:dLbls>
          <c:dLblPos val="ctr"/>
          <c:showLegendKey val="0"/>
          <c:showVal val="1"/>
          <c:showCatName val="0"/>
          <c:showSerName val="0"/>
          <c:showPercent val="0"/>
          <c:showBubbleSize val="0"/>
        </c:dLbls>
        <c:gapWidth val="150"/>
        <c:overlap val="100"/>
        <c:axId val="942638511"/>
        <c:axId val="942640431"/>
      </c:barChart>
      <c:catAx>
        <c:axId val="942638511"/>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640431"/>
        <c:crosses val="autoZero"/>
        <c:auto val="1"/>
        <c:lblAlgn val="ctr"/>
        <c:lblOffset val="100"/>
        <c:noMultiLvlLbl val="0"/>
      </c:catAx>
      <c:valAx>
        <c:axId val="942640431"/>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638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cholar.google.com/" TargetMode="External"/><Relationship Id="rId7" Type="http://schemas.openxmlformats.org/officeDocument/2006/relationships/hyperlink" Target="http://www.google.com/" TargetMode="External"/><Relationship Id="rId2" Type="http://schemas.openxmlformats.org/officeDocument/2006/relationships/hyperlink" Target="https://ieeexplore.ieee.org/document/5541170" TargetMode="External"/><Relationship Id="rId1" Type="http://schemas.openxmlformats.org/officeDocument/2006/relationships/slideLayout" Target="../slideLayouts/slideLayout2.xml"/><Relationship Id="rId6" Type="http://schemas.openxmlformats.org/officeDocument/2006/relationships/hyperlink" Target="https://openai.com/index/chatgpt/" TargetMode="External"/><Relationship Id="rId5" Type="http://schemas.openxmlformats.org/officeDocument/2006/relationships/hyperlink" Target="https://docs.google.com/drawings/d/1oUBQts9HkAlZq_5HntegzMiVlsxz74v5OZOsEgqZVOc/edit" TargetMode="External"/><Relationship Id="rId4" Type="http://schemas.openxmlformats.org/officeDocument/2006/relationships/hyperlink" Target="https://www.researchgate.n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mdpi.com/2078-2489/13/1/41" TargetMode="External"/><Relationship Id="rId3" Type="http://schemas.openxmlformats.org/officeDocument/2006/relationships/hyperlink" Target="https://www.irjmets.com/uploadedfiles/paper/issue_10_october_2023/45644/final/fin_irjmets1698841142.pdf" TargetMode="External"/><Relationship Id="rId7" Type="http://schemas.openxmlformats.org/officeDocument/2006/relationships/hyperlink" Target="https://www.researchgate.net/publication/380860112_Natural_Language_Processing_in_Chatbots_A_Review" TargetMode="External"/><Relationship Id="rId2" Type="http://schemas.openxmlformats.org/officeDocument/2006/relationships/hyperlink" Target="https://www.ripublication.com/ijaer18/ijaerv13n17_20.pdf" TargetMode="External"/><Relationship Id="rId1" Type="http://schemas.openxmlformats.org/officeDocument/2006/relationships/slideLayout" Target="../slideLayouts/slideLayout2.xml"/><Relationship Id="rId6" Type="http://schemas.openxmlformats.org/officeDocument/2006/relationships/hyperlink" Target="https://library.imaging.org/admin/apis/public/api/ist/website/downloadArticle/ei/33/3/art00004" TargetMode="External"/><Relationship Id="rId5" Type="http://schemas.openxmlformats.org/officeDocument/2006/relationships/hyperlink" Target="https://www.researchgate.net/publication/367369151_Chatbots_Development_Using_Natural_Language_Processing_A_Review" TargetMode="External"/><Relationship Id="rId10" Type="http://schemas.openxmlformats.org/officeDocument/2006/relationships/image" Target="../media/image3.png"/><Relationship Id="rId4" Type="http://schemas.openxmlformats.org/officeDocument/2006/relationships/hyperlink" Target="https://www.researchgate.net/publication/357839467_A_Literature_Survey_of_Recent_Advances_in_Chatbots" TargetMode="External"/><Relationship Id="rId9" Type="http://schemas.openxmlformats.org/officeDocument/2006/relationships/hyperlink" Target="https://www.researchgate.net/publication/352384737_A_Literature_Review_on_chatbots_in_education_An_intelligent_chat_agen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google.com/url?sa=t&amp;source=web&amp;rct=j&amp;opi=89978449&amp;url=https://www.ripublication.com/ijaer18/ijaerv13n17_20.pdf&amp;ved=2ahUKEwiZ-YuWlJOJAxUM4zgGHTmdLYIQFnoECBMQAQ&amp;usg=AOvVaw2h6YmmFIYkwSEykO_2xk1x" TargetMode="External"/><Relationship Id="rId3" Type="http://schemas.openxmlformats.org/officeDocument/2006/relationships/hyperlink" Target="https://www.ripublication.com/ijaer18/ijaerv13n17_20.pdf" TargetMode="External"/><Relationship Id="rId7" Type="http://schemas.openxmlformats.org/officeDocument/2006/relationships/hyperlink" Target="https://www.researchgate.net/publication/341730184_An_Overview_of_Chatbot_Technology" TargetMode="External"/><Relationship Id="rId2" Type="http://schemas.openxmlformats.org/officeDocument/2006/relationships/hyperlink" Target="https://www.researchgate.net/publication/380860112_Natural_Language_Processing_in_Chatbots_A_Review" TargetMode="External"/><Relationship Id="rId1" Type="http://schemas.openxmlformats.org/officeDocument/2006/relationships/slideLayout" Target="../slideLayouts/slideLayout2.xml"/><Relationship Id="rId6" Type="http://schemas.openxmlformats.org/officeDocument/2006/relationships/hyperlink" Target="https://www.google.com/url?sa=t&amp;source=web&amp;rct=j&amp;opi=89978449&amp;url=https://ijarst.in/public/uploads/paper/599981706780184.pdf&amp;ved=2ahUKEwiuhtrPlZOJAxW22DgGHXoGORgQFnoECB8QAQ&amp;usg=AOvVaw3hPKPYTgKc-z2JaRJR8QCA" TargetMode="External"/><Relationship Id="rId5" Type="http://schemas.openxmlformats.org/officeDocument/2006/relationships/hyperlink" Target="https://www.irjmets.com/uploadedfiles/paper/issue_10_october_2023/45644/final/fin_irjmets1698841142.pdf" TargetMode="External"/><Relationship Id="rId10" Type="http://schemas.openxmlformats.org/officeDocument/2006/relationships/image" Target="../media/image3.png"/><Relationship Id="rId4" Type="http://schemas.openxmlformats.org/officeDocument/2006/relationships/hyperlink" Target="https://www.mdpi.com/2078-2489/13/1/41" TargetMode="External"/><Relationship Id="rId9" Type="http://schemas.openxmlformats.org/officeDocument/2006/relationships/hyperlink" Target="https://www.researchgate.net/publication/367369151_Chatbots_Development_Using_Natural_Language_Processing_A_Revie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27440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Voice/Textual Bot Mobile App</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a:t>
            </a:r>
            <a:r>
              <a:rPr lang="en-US" dirty="0">
                <a:latin typeface="Times New Roman" panose="02020603050405020304" pitchFamily="18" charset="0"/>
                <a:ea typeface="Cambria" panose="02040503050406030204" pitchFamily="18" charset="0"/>
                <a:cs typeface="Times New Roman" panose="02020603050405020304" pitchFamily="18" charset="0"/>
              </a:rPr>
              <a:t> 118</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721840"/>
          <a:ext cx="5418675" cy="35662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p>
                    <a:p>
                      <a:pPr marL="0" marR="0" lvl="1" indent="0" algn="l" rtl="0">
                        <a:spcBef>
                          <a:spcPts val="0"/>
                        </a:spcBef>
                        <a:spcAft>
                          <a:spcPts val="0"/>
                        </a:spcAft>
                        <a:buNone/>
                      </a:pPr>
                      <a:r>
                        <a:rPr lang="en-GB" sz="1800" b="1" u="none" strike="noStrike" cap="none" dirty="0">
                          <a:solidFill>
                            <a:srgbClr val="17365D"/>
                          </a:solidFill>
                        </a:rPr>
                        <a:t>20221LCS0036</a:t>
                      </a:r>
                    </a:p>
                    <a:p>
                      <a:pPr marL="0" marR="0" lvl="1" indent="0" algn="l" rtl="0">
                        <a:spcBef>
                          <a:spcPts val="0"/>
                        </a:spcBef>
                        <a:spcAft>
                          <a:spcPts val="0"/>
                        </a:spcAft>
                        <a:buNone/>
                      </a:pPr>
                      <a:r>
                        <a:rPr lang="en-GB" sz="1800" b="1" u="none" strike="noStrike" cap="none" dirty="0">
                          <a:solidFill>
                            <a:srgbClr val="17365D"/>
                          </a:solidFill>
                        </a:rPr>
                        <a:t>20221LCS0033</a:t>
                      </a:r>
                    </a:p>
                    <a:p>
                      <a:pPr marL="0" marR="0" lvl="1" indent="0" algn="l" rtl="0">
                        <a:spcBef>
                          <a:spcPts val="0"/>
                        </a:spcBef>
                        <a:spcAft>
                          <a:spcPts val="0"/>
                        </a:spcAft>
                        <a:buNone/>
                      </a:pPr>
                      <a:r>
                        <a:rPr lang="en-GB" sz="1800" b="1" u="none" strike="noStrike" cap="none" dirty="0">
                          <a:solidFill>
                            <a:srgbClr val="17365D"/>
                          </a:solidFill>
                        </a:rPr>
                        <a:t>20211CSE0658</a:t>
                      </a:r>
                    </a:p>
                    <a:p>
                      <a:pPr marL="0" marR="0" lvl="1" indent="0" algn="l" rtl="0">
                        <a:spcBef>
                          <a:spcPts val="0"/>
                        </a:spcBef>
                        <a:spcAft>
                          <a:spcPts val="0"/>
                        </a:spcAft>
                        <a:buNone/>
                      </a:pPr>
                      <a:r>
                        <a:rPr lang="en-GB" sz="1800" b="1" u="none" strike="noStrike" cap="none" dirty="0">
                          <a:solidFill>
                            <a:srgbClr val="17365D"/>
                          </a:solidFill>
                        </a:rPr>
                        <a:t>20211CSE0636</a:t>
                      </a:r>
                    </a:p>
                    <a:p>
                      <a:pPr marL="0" marR="0" lvl="1" indent="0" algn="l" rtl="0">
                        <a:spcBef>
                          <a:spcPts val="0"/>
                        </a:spcBef>
                        <a:spcAft>
                          <a:spcPts val="0"/>
                        </a:spcAft>
                        <a:buNone/>
                      </a:pPr>
                      <a:r>
                        <a:rPr lang="en-GB" sz="1800" b="1" u="none" strike="noStrike" cap="none" dirty="0">
                          <a:solidFill>
                            <a:srgbClr val="17365D"/>
                          </a:solidFill>
                        </a:rPr>
                        <a:t>20211CSE0699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p>
                    <a:p>
                      <a:pPr marL="0" marR="0" lvl="0" indent="0" algn="l" rtl="0">
                        <a:spcBef>
                          <a:spcPts val="0"/>
                        </a:spcBef>
                        <a:spcAft>
                          <a:spcPts val="0"/>
                        </a:spcAft>
                        <a:buNone/>
                      </a:pPr>
                      <a:r>
                        <a:rPr lang="en-GB" sz="1800" b="1" u="none" strike="noStrike" cap="none" dirty="0">
                          <a:solidFill>
                            <a:srgbClr val="17365D"/>
                          </a:solidFill>
                        </a:rPr>
                        <a:t>Ameena Sardar</a:t>
                      </a:r>
                    </a:p>
                    <a:p>
                      <a:pPr marL="0" marR="0" lvl="0" indent="0" algn="l" rtl="0">
                        <a:spcBef>
                          <a:spcPts val="0"/>
                        </a:spcBef>
                        <a:spcAft>
                          <a:spcPts val="0"/>
                        </a:spcAft>
                        <a:buNone/>
                      </a:pPr>
                      <a:r>
                        <a:rPr lang="en-GB" sz="1800" b="1" u="none" strike="noStrike" cap="none" dirty="0">
                          <a:solidFill>
                            <a:srgbClr val="17365D"/>
                          </a:solidFill>
                        </a:rPr>
                        <a:t>Lakshmi M</a:t>
                      </a:r>
                    </a:p>
                    <a:p>
                      <a:pPr marL="0" marR="0" lvl="0" indent="0" algn="l" rtl="0">
                        <a:spcBef>
                          <a:spcPts val="0"/>
                        </a:spcBef>
                        <a:spcAft>
                          <a:spcPts val="0"/>
                        </a:spcAft>
                        <a:buNone/>
                      </a:pPr>
                      <a:r>
                        <a:rPr lang="en-GB" sz="1800" b="1" u="none" strike="noStrike" cap="none" dirty="0">
                          <a:solidFill>
                            <a:srgbClr val="17365D"/>
                          </a:solidFill>
                        </a:rPr>
                        <a:t>Nirmala </a:t>
                      </a:r>
                      <a:r>
                        <a:rPr lang="en-US" sz="1800" b="1" u="none" strike="noStrike" cap="none" dirty="0">
                          <a:solidFill>
                            <a:srgbClr val="17365D"/>
                          </a:solidFill>
                        </a:rPr>
                        <a:t>r</a:t>
                      </a:r>
                    </a:p>
                    <a:p>
                      <a:pPr marL="0" marR="0" lvl="0" indent="0" algn="l" rtl="0">
                        <a:spcBef>
                          <a:spcPts val="0"/>
                        </a:spcBef>
                        <a:spcAft>
                          <a:spcPts val="0"/>
                        </a:spcAft>
                        <a:buNone/>
                      </a:pPr>
                      <a:r>
                        <a:rPr lang="en-US" sz="1800" b="1" u="none" strike="noStrike" cap="none" dirty="0" err="1">
                          <a:solidFill>
                            <a:srgbClr val="17365D"/>
                          </a:solidFill>
                        </a:rPr>
                        <a:t>Soujanya</a:t>
                      </a:r>
                      <a:r>
                        <a:rPr lang="en-US" sz="1800" b="1" u="none" strike="noStrike" cap="none" dirty="0">
                          <a:solidFill>
                            <a:srgbClr val="17365D"/>
                          </a:solidFill>
                        </a:rPr>
                        <a:t> </a:t>
                      </a:r>
                      <a:r>
                        <a:rPr lang="en-US" sz="1800" b="1" u="none" strike="noStrike" cap="none" dirty="0" err="1">
                          <a:solidFill>
                            <a:srgbClr val="17365D"/>
                          </a:solidFill>
                        </a:rPr>
                        <a:t>Badawadagi</a:t>
                      </a:r>
                      <a:endParaRPr lang="en-US" sz="1800" b="1" u="none" strike="noStrike" cap="none" dirty="0">
                        <a:solidFill>
                          <a:srgbClr val="17365D"/>
                        </a:solidFill>
                      </a:endParaRPr>
                    </a:p>
                    <a:p>
                      <a:pPr marL="0" marR="0" lvl="0" indent="0" algn="l" rtl="0">
                        <a:spcBef>
                          <a:spcPts val="0"/>
                        </a:spcBef>
                        <a:spcAft>
                          <a:spcPts val="0"/>
                        </a:spcAft>
                        <a:buNone/>
                      </a:pPr>
                      <a:r>
                        <a:rPr lang="en-US" sz="1800" b="1" u="none" strike="noStrike" cap="none" dirty="0" err="1">
                          <a:solidFill>
                            <a:srgbClr val="17365D"/>
                          </a:solidFill>
                        </a:rPr>
                        <a:t>Bugga</a:t>
                      </a:r>
                      <a:r>
                        <a:rPr lang="en-US" sz="1800" b="1" u="none" strike="noStrike" cap="none" dirty="0">
                          <a:solidFill>
                            <a:srgbClr val="17365D"/>
                          </a:solidFill>
                        </a:rPr>
                        <a:t> </a:t>
                      </a:r>
                      <a:r>
                        <a:rPr lang="en-US" sz="1800" b="1" u="none" strike="noStrike" cap="none" dirty="0" err="1">
                          <a:solidFill>
                            <a:srgbClr val="17365D"/>
                          </a:solidFill>
                        </a:rPr>
                        <a:t>Ishwarya</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 Abdul Khadar A </a:t>
            </a:r>
            <a:endParaRPr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4110750" y="998251"/>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68529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Blessed Prince P/Dr. Robin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Rohit</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Dr.Asif</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J.L &amp; Dr.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pic>
        <p:nvPicPr>
          <p:cNvPr id="3" name="Picture 2">
            <a:extLst>
              <a:ext uri="{FF2B5EF4-FFF2-40B4-BE49-F238E27FC236}">
                <a16:creationId xmlns:a16="http://schemas.microsoft.com/office/drawing/2014/main" id="{6315F18E-2C8F-7733-17CC-810E7D540A1D}"/>
              </a:ext>
            </a:extLst>
          </p:cNvPr>
          <p:cNvPicPr>
            <a:picLocks noChangeAspect="1"/>
          </p:cNvPicPr>
          <p:nvPr/>
        </p:nvPicPr>
        <p:blipFill>
          <a:blip r:embed="rId3"/>
          <a:srcRect l="66168" t="72402" r="16607"/>
          <a:stretch/>
        </p:blipFill>
        <p:spPr>
          <a:xfrm>
            <a:off x="11351174" y="0"/>
            <a:ext cx="840826" cy="820551"/>
          </a:xfrm>
          <a:prstGeom prst="rect">
            <a:avLst/>
          </a:prstGeom>
        </p:spPr>
      </p:pic>
      <p:pic>
        <p:nvPicPr>
          <p:cNvPr id="5" name="Picture 4">
            <a:extLst>
              <a:ext uri="{FF2B5EF4-FFF2-40B4-BE49-F238E27FC236}">
                <a16:creationId xmlns:a16="http://schemas.microsoft.com/office/drawing/2014/main" id="{245841F7-084B-FB2C-529A-3B60094E5206}"/>
              </a:ext>
            </a:extLst>
          </p:cNvPr>
          <p:cNvPicPr>
            <a:picLocks noChangeAspect="1"/>
          </p:cNvPicPr>
          <p:nvPr/>
        </p:nvPicPr>
        <p:blipFill>
          <a:blip r:embed="rId4"/>
          <a:stretch>
            <a:fillRect/>
          </a:stretch>
        </p:blipFill>
        <p:spPr>
          <a:xfrm>
            <a:off x="35081" y="56571"/>
            <a:ext cx="1036532" cy="975559"/>
          </a:xfrm>
          <a:prstGeom prst="rect">
            <a:avLst/>
          </a:prstGeom>
        </p:spPr>
      </p:pic>
      <p:sp>
        <p:nvSpPr>
          <p:cNvPr id="6" name="TextBox 5">
            <a:extLst>
              <a:ext uri="{FF2B5EF4-FFF2-40B4-BE49-F238E27FC236}">
                <a16:creationId xmlns:a16="http://schemas.microsoft.com/office/drawing/2014/main" id="{98A3F05F-35E9-13BF-4135-9F2D406346BE}"/>
              </a:ext>
            </a:extLst>
          </p:cNvPr>
          <p:cNvSpPr txBox="1"/>
          <p:nvPr/>
        </p:nvSpPr>
        <p:spPr>
          <a:xfrm>
            <a:off x="2715018" y="43286"/>
            <a:ext cx="753035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Presidency University</a:t>
            </a:r>
          </a:p>
        </p:txBody>
      </p:sp>
      <p:sp>
        <p:nvSpPr>
          <p:cNvPr id="10" name="Date Placeholder 4">
            <a:extLst>
              <a:ext uri="{FF2B5EF4-FFF2-40B4-BE49-F238E27FC236}">
                <a16:creationId xmlns:a16="http://schemas.microsoft.com/office/drawing/2014/main" id="{528ADD73-377B-6818-388C-AB370B9423EF}"/>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C2A8F-6E8F-5940-A177-2AAA77CE0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9257A-E5F3-FAEE-6C92-C8B5458330BA}"/>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6A2734B0-583F-A960-E3C1-F55559ABF27A}"/>
              </a:ext>
            </a:extLst>
          </p:cNvPr>
          <p:cNvPicPr>
            <a:picLocks noChangeAspect="1"/>
          </p:cNvPicPr>
          <p:nvPr/>
        </p:nvPicPr>
        <p:blipFill>
          <a:blip r:embed="rId2"/>
          <a:srcRect l="66168" t="72402" r="16607"/>
          <a:stretch/>
        </p:blipFill>
        <p:spPr>
          <a:xfrm>
            <a:off x="11351174" y="0"/>
            <a:ext cx="840826" cy="820551"/>
          </a:xfrm>
          <a:prstGeom prst="rect">
            <a:avLst/>
          </a:prstGeom>
        </p:spPr>
      </p:pic>
      <p:pic>
        <p:nvPicPr>
          <p:cNvPr id="8" name="Content Placeholder 7">
            <a:extLst>
              <a:ext uri="{FF2B5EF4-FFF2-40B4-BE49-F238E27FC236}">
                <a16:creationId xmlns:a16="http://schemas.microsoft.com/office/drawing/2014/main" id="{ADE36706-2421-A6AD-8006-408268BBDB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850" y="1143000"/>
            <a:ext cx="7988300" cy="4953000"/>
          </a:xfrm>
        </p:spPr>
      </p:pic>
      <p:sp>
        <p:nvSpPr>
          <p:cNvPr id="3" name="Date Placeholder 4">
            <a:extLst>
              <a:ext uri="{FF2B5EF4-FFF2-40B4-BE49-F238E27FC236}">
                <a16:creationId xmlns:a16="http://schemas.microsoft.com/office/drawing/2014/main" id="{2BFA36D6-5E8E-8578-346E-C0F0E3D31E60}"/>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402579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Architecture Diagram:</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(Mobile App)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is the user interface, where users interact with the BOT. They can input queries using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user speaks a query, this module converts their voice into text so the BOT can process it.</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 (Dialog flow/Rasa)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Natural Language Processing engine processes the user’s input (whether it’s structured or unstructured). It determines the intent and extracts any necessary entities (like an order number).</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Backend/API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layer sends API requests to the backend (e.g., a database) to retrieve relevant data (like order status, delivery information, etc.).</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(Firebase, MySQL, MongoDB)</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information, order data, payment statuses, and other relevant information.</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BOT is responding to a voice query, this module converts the text response back into speech for the user.</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CAF5B5-DF71-070C-AA0D-B6EAD751C8D1}"/>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11BFD547-36C2-789C-06DF-0E0CD9D2CCF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036638"/>
            <a:ext cx="10668000" cy="495299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Processor: </a:t>
            </a:r>
            <a:r>
              <a:rPr lang="en-US" sz="2000" b="1" dirty="0">
                <a:latin typeface="Times New Roman" panose="02020603050405020304" pitchFamily="18" charset="0"/>
                <a:cs typeface="Times New Roman" panose="02020603050405020304" pitchFamily="18" charset="0"/>
              </a:rPr>
              <a:t>I5 </a:t>
            </a:r>
            <a:r>
              <a:rPr lang="en-US" sz="2000" dirty="0">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I7</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8GB</a:t>
            </a:r>
            <a:r>
              <a:rPr lang="en-US" sz="2000" dirty="0">
                <a:latin typeface="Times New Roman" panose="02020603050405020304" pitchFamily="18" charset="0"/>
                <a:cs typeface="Times New Roman" panose="02020603050405020304" pitchFamily="18" charset="0"/>
              </a:rPr>
              <a:t> 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Hard disk: </a:t>
            </a:r>
            <a:r>
              <a:rPr lang="en-US" sz="2000" b="1" dirty="0">
                <a:latin typeface="Times New Roman" panose="02020603050405020304" pitchFamily="18" charset="0"/>
                <a:cs typeface="Times New Roman" panose="02020603050405020304" pitchFamily="18" charset="0"/>
              </a:rPr>
              <a:t>16 GB </a:t>
            </a:r>
            <a:r>
              <a:rPr lang="en-US" sz="2000" dirty="0">
                <a:latin typeface="Times New Roman" panose="02020603050405020304" pitchFamily="18" charset="0"/>
                <a:cs typeface="Times New Roman" panose="02020603050405020304" pitchFamily="18" charset="0"/>
              </a:rPr>
              <a:t>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Android Device. </a:t>
            </a:r>
          </a:p>
          <a:p>
            <a:pPr marL="0" indent="0">
              <a:buNone/>
            </a:pPr>
            <a:r>
              <a:rPr lang="en-US"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Mobile Framework</a:t>
            </a:r>
            <a:r>
              <a:rPr lang="en-US" sz="2000" dirty="0">
                <a:latin typeface="Times New Roman" panose="02020603050405020304" pitchFamily="18" charset="0"/>
                <a:cs typeface="Times New Roman" panose="02020603050405020304" pitchFamily="18" charset="0"/>
              </a:rPr>
              <a:t>: Choose </a:t>
            </a:r>
            <a:r>
              <a:rPr lang="en-US" sz="2000" b="1" dirty="0">
                <a:latin typeface="Times New Roman" panose="02020603050405020304" pitchFamily="18" charset="0"/>
                <a:cs typeface="Times New Roman" panose="02020603050405020304" pitchFamily="18" charset="0"/>
              </a:rPr>
              <a:t>Flutter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for cross-platform development.</a:t>
            </a:r>
          </a:p>
          <a:p>
            <a:r>
              <a:rPr lang="en-US" sz="2000" b="1" dirty="0">
                <a:latin typeface="Times New Roman" panose="02020603050405020304" pitchFamily="18" charset="0"/>
                <a:cs typeface="Times New Roman" panose="02020603050405020304" pitchFamily="18" charset="0"/>
              </a:rPr>
              <a:t>Backend Server</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for a JavaScript-based backend or </a:t>
            </a:r>
            <a:r>
              <a:rPr lang="en-US" sz="2000" b="1" dirty="0">
                <a:latin typeface="Times New Roman" panose="02020603050405020304" pitchFamily="18" charset="0"/>
                <a:cs typeface="Times New Roman" panose="02020603050405020304" pitchFamily="18" charset="0"/>
              </a:rPr>
              <a:t>Python Django</a:t>
            </a:r>
            <a:r>
              <a:rPr lang="en-US" sz="2000" dirty="0">
                <a:latin typeface="Times New Roman" panose="02020603050405020304" pitchFamily="18" charset="0"/>
                <a:cs typeface="Times New Roman" panose="02020603050405020304" pitchFamily="18" charset="0"/>
              </a:rPr>
              <a:t> for a robust web framework.</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Dialog flow</a:t>
            </a:r>
            <a:r>
              <a:rPr lang="en-US" sz="2000" dirty="0">
                <a:latin typeface="Times New Roman" panose="02020603050405020304" pitchFamily="18" charset="0"/>
                <a:cs typeface="Times New Roman" panose="02020603050405020304" pitchFamily="18" charset="0"/>
              </a:rPr>
              <a:t> for an easy-to-use, cloud-based solution or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for a customizable open-source option.</a:t>
            </a: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for real-time capabilities, or opt for </a:t>
            </a:r>
            <a:r>
              <a:rPr lang="en-US" sz="2000" b="1" dirty="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for structured or unstructured data storage.</a:t>
            </a:r>
          </a:p>
          <a:p>
            <a:r>
              <a:rPr lang="en-US" sz="2000" dirty="0">
                <a:latin typeface="Times New Roman" panose="02020603050405020304" pitchFamily="18" charset="0"/>
                <a:cs typeface="Times New Roman" panose="02020603050405020304" pitchFamily="18" charset="0"/>
              </a:rPr>
              <a:t>This combination of hardware and software will provide a solid foundation for building your BOT, ensuring it’s responsive, scalable, and capable of handling various user interactions.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0B829C-72B2-8023-778E-35E3FFBA4D89}"/>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A835409A-9EAF-7DDE-1AAC-1C6A782C9F4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Picture 3">
            <a:extLst>
              <a:ext uri="{FF2B5EF4-FFF2-40B4-BE49-F238E27FC236}">
                <a16:creationId xmlns:a16="http://schemas.microsoft.com/office/drawing/2014/main" id="{2F79B5E9-01A3-0F85-B84F-531C061F47FF}"/>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57AFAA8B-B04F-7916-0B56-CA848CFE8990}"/>
              </a:ext>
            </a:extLst>
          </p:cNvPr>
          <p:cNvSpPr>
            <a:spLocks noGrp="1" noChangeArrowheads="1"/>
          </p:cNvSpPr>
          <p:nvPr>
            <p:ph idx="1"/>
          </p:nvPr>
        </p:nvSpPr>
        <p:spPr bwMode="auto">
          <a:xfrm>
            <a:off x="812800" y="1204111"/>
            <a:ext cx="10668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Backend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Open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for Future Development</a:t>
            </a:r>
          </a:p>
        </p:txBody>
      </p:sp>
      <p:sp>
        <p:nvSpPr>
          <p:cNvPr id="3" name="Date Placeholder 4">
            <a:extLst>
              <a:ext uri="{FF2B5EF4-FFF2-40B4-BE49-F238E27FC236}">
                <a16:creationId xmlns:a16="http://schemas.microsoft.com/office/drawing/2014/main" id="{DA4D0ABA-3323-97D0-56BC-1659DF528B3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development of the </a:t>
            </a:r>
            <a:r>
              <a:rPr lang="en-US" sz="2000" b="1" dirty="0">
                <a:latin typeface="Times New Roman" panose="02020603050405020304" pitchFamily="18" charset="0"/>
                <a:cs typeface="Times New Roman" panose="02020603050405020304" pitchFamily="18" charset="0"/>
              </a:rPr>
              <a:t>Voice/Textual BOT mobile application</a:t>
            </a:r>
            <a:r>
              <a:rPr lang="en-US" sz="2000" dirty="0">
                <a:latin typeface="Times New Roman" panose="02020603050405020304" pitchFamily="18" charset="0"/>
                <a:cs typeface="Times New Roman" panose="02020603050405020304" pitchFamily="18" charset="0"/>
              </a:rPr>
              <a:t> represents a significant advancement in enhancing user interaction through modern technology. </a:t>
            </a:r>
          </a:p>
          <a:p>
            <a:r>
              <a:rPr lang="en-US" sz="2000" dirty="0">
                <a:latin typeface="Times New Roman" panose="02020603050405020304" pitchFamily="18" charset="0"/>
                <a:cs typeface="Times New Roman" panose="02020603050405020304" pitchFamily="18" charset="0"/>
              </a:rPr>
              <a:t>By leveraging Natural Language Processing (NLP) and cross-platform capabilities, this project aims to create an intuitive and efficient communication tool that meets the diverse needs of users.</a:t>
            </a:r>
          </a:p>
          <a:p>
            <a:r>
              <a:rPr lang="en-US" sz="2000" dirty="0">
                <a:latin typeface="Times New Roman" panose="02020603050405020304" pitchFamily="18" charset="0"/>
                <a:cs typeface="Times New Roman" panose="02020603050405020304" pitchFamily="18" charset="0"/>
              </a:rPr>
              <a:t>Through the integration of both voice and text-based interactions, the BOT will provide a seamless user experience, allowing for easy and natural communication. </a:t>
            </a:r>
          </a:p>
          <a:p>
            <a:r>
              <a:rPr lang="en-US" sz="2000" dirty="0">
                <a:latin typeface="Times New Roman" panose="02020603050405020304" pitchFamily="18" charset="0"/>
                <a:cs typeface="Times New Roman" panose="02020603050405020304" pitchFamily="18" charset="0"/>
              </a:rPr>
              <a:t>The ability to accurately interpret both structured and unstructured queries ensures that users receive timely and relevant responses, significantly improving user satisfaction and engagement. </a:t>
            </a:r>
          </a:p>
          <a:p>
            <a:r>
              <a:rPr lang="en-US" sz="2000" dirty="0">
                <a:latin typeface="Times New Roman" panose="02020603050405020304" pitchFamily="18" charset="0"/>
                <a:cs typeface="Times New Roman" panose="02020603050405020304" pitchFamily="18" charset="0"/>
              </a:rPr>
              <a:t>The application’s open architecture and robust backend integration allow for scalability, making it adaptable to various use cases and industries. </a:t>
            </a:r>
          </a:p>
          <a:p>
            <a:r>
              <a:rPr lang="en-US" sz="2000" dirty="0">
                <a:latin typeface="Times New Roman" panose="02020603050405020304" pitchFamily="18" charset="0"/>
                <a:cs typeface="Times New Roman" panose="02020603050405020304" pitchFamily="18" charset="0"/>
              </a:rPr>
              <a:t>This adaptability positions the BOT not only as a practical solution for order inquiries and customer support but also as a foundation for future enhancements, including the incorporation of advanced AI features and additional integrations.</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33540C-64B9-6461-3D21-2A8A9D8CFB86}"/>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7FBD330C-9AB1-AB81-3024-DE08AE4A8039}"/>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id="{FF72F106-A6E4-293B-54E6-0FC5257BBC3F}"/>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7061BD0B-2C6D-5B42-582D-1DE0D00CCBC6}"/>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graphicFrame>
        <p:nvGraphicFramePr>
          <p:cNvPr id="8" name="Chart 7">
            <a:extLst>
              <a:ext uri="{FF2B5EF4-FFF2-40B4-BE49-F238E27FC236}">
                <a16:creationId xmlns:a16="http://schemas.microsoft.com/office/drawing/2014/main" id="{2CF4C854-8735-EB7B-36ED-4436600E2EED}"/>
              </a:ext>
            </a:extLst>
          </p:cNvPr>
          <p:cNvGraphicFramePr/>
          <p:nvPr>
            <p:extLst>
              <p:ext uri="{D42A27DB-BD31-4B8C-83A1-F6EECF244321}">
                <p14:modId xmlns:p14="http://schemas.microsoft.com/office/powerpoint/2010/main" val="1157734145"/>
              </p:ext>
            </p:extLst>
          </p:nvPr>
        </p:nvGraphicFramePr>
        <p:xfrm>
          <a:off x="812800" y="960710"/>
          <a:ext cx="10538374"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IEEE Xplore: </a:t>
            </a:r>
            <a:r>
              <a:rPr lang="en-GB" sz="2000" dirty="0">
                <a:latin typeface="Times New Roman" panose="02020603050405020304" pitchFamily="18" charset="0"/>
                <a:cs typeface="Times New Roman" panose="02020603050405020304" pitchFamily="18" charset="0"/>
                <a:hlinkClick r:id="rId2"/>
              </a:rPr>
              <a:t>https://ieeexplore.ieee.org/document/5541170</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Google Scholar</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3"/>
              </a:rPr>
              <a:t>https://scholar.google.com/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ResearchGate</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4"/>
              </a:rPr>
              <a:t>https://www.researchgate.net/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5"/>
              </a:rPr>
              <a:t>https://docs.google.com/drawings/d/1oUBQts9HkAlZq_5HntegzMiVlsxz74v5OZOsEgqZVOc/edit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6"/>
              </a:rPr>
              <a:t>https://openai.com/index/chatgpt/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7"/>
              </a:rPr>
              <a:t>www.google.com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E83032-C627-1B47-9124-A468219F1586}"/>
              </a:ext>
            </a:extLst>
          </p:cNvPr>
          <p:cNvPicPr>
            <a:picLocks noChangeAspect="1"/>
          </p:cNvPicPr>
          <p:nvPr/>
        </p:nvPicPr>
        <p:blipFill>
          <a:blip r:embed="rId8"/>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84E19FB8-0065-8662-92D1-ABC0B4A2B76E}"/>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https://github.com/Ameena-Sardar/Voice-Textual-BOT-mobile-app.git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6EA86E21-B94A-4429-3E9F-8043411EA8EA}"/>
              </a:ext>
            </a:extLst>
          </p:cNvPr>
          <p:cNvPicPr>
            <a:picLocks noChangeAspect="1"/>
          </p:cNvPicPr>
          <p:nvPr/>
        </p:nvPicPr>
        <p:blipFill>
          <a:blip r:embed="rId3"/>
          <a:srcRect l="66168" t="72402" r="16607"/>
          <a:stretch/>
        </p:blipFill>
        <p:spPr>
          <a:xfrm>
            <a:off x="11351174" y="0"/>
            <a:ext cx="840826" cy="820551"/>
          </a:xfrm>
          <a:prstGeom prst="rect">
            <a:avLst/>
          </a:prstGeom>
        </p:spPr>
      </p:pic>
      <p:sp>
        <p:nvSpPr>
          <p:cNvPr id="2" name="Date Placeholder 4">
            <a:extLst>
              <a:ext uri="{FF2B5EF4-FFF2-40B4-BE49-F238E27FC236}">
                <a16:creationId xmlns:a16="http://schemas.microsoft.com/office/drawing/2014/main" id="{FC40E782-483D-C752-6088-AF6CC21C46F8}"/>
              </a:ext>
            </a:extLst>
          </p:cNvPr>
          <p:cNvSpPr>
            <a:spLocks noGrp="1"/>
          </p:cNvSpPr>
          <p:nvPr>
            <p:ph type="dt" idx="10"/>
          </p:nvPr>
        </p:nvSpPr>
        <p:spPr>
          <a:xfrm>
            <a:off x="8926687" y="6218262"/>
            <a:ext cx="2844900" cy="365100"/>
          </a:xfrm>
        </p:spPr>
        <p:txBody>
          <a:bodyPr/>
          <a:lstStyle/>
          <a:p>
            <a:pPr algn="r"/>
            <a:r>
              <a:rPr lang="en-US" dirty="0">
                <a:solidFill>
                  <a:schemeClr val="tx1"/>
                </a:solidFill>
              </a:rPr>
              <a:t>18/09/2024</a:t>
            </a:r>
          </a:p>
        </p:txBody>
      </p:sp>
      <p:sp>
        <p:nvSpPr>
          <p:cNvPr id="3" name="Date Placeholder 4">
            <a:extLst>
              <a:ext uri="{FF2B5EF4-FFF2-40B4-BE49-F238E27FC236}">
                <a16:creationId xmlns:a16="http://schemas.microsoft.com/office/drawing/2014/main" id="{DAA0630C-5EB6-85DC-20CF-C5AF5AA86FB1}"/>
              </a:ext>
            </a:extLst>
          </p:cNvPr>
          <p:cNvSpPr txBox="1">
            <a:spLocks/>
          </p:cNvSpPr>
          <p:nvPr/>
        </p:nvSpPr>
        <p:spPr>
          <a:xfrm>
            <a:off x="9149595" y="6398794"/>
            <a:ext cx="2844900" cy="3651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solidFill>
                  <a:schemeClr val="tx1"/>
                </a:solidFill>
                <a:latin typeface="Times New Roman" panose="02020603050405020304" pitchFamily="18" charset="0"/>
                <a:cs typeface="Times New Roman" panose="02020603050405020304" pitchFamily="18" charset="0"/>
              </a:rPr>
              <a:t>17/10/2024</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pic>
        <p:nvPicPr>
          <p:cNvPr id="3" name="Picture 2">
            <a:extLst>
              <a:ext uri="{FF2B5EF4-FFF2-40B4-BE49-F238E27FC236}">
                <a16:creationId xmlns:a16="http://schemas.microsoft.com/office/drawing/2014/main" id="{352F4E6D-E807-A049-9C37-FB05AB1BE77B}"/>
              </a:ext>
            </a:extLst>
          </p:cNvPr>
          <p:cNvPicPr>
            <a:picLocks noChangeAspect="1"/>
          </p:cNvPicPr>
          <p:nvPr/>
        </p:nvPicPr>
        <p:blipFill>
          <a:blip r:embed="rId3"/>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562489E5-639D-CC9A-F72D-07E447B0B6E3}"/>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
        <p:nvSpPr>
          <p:cNvPr id="4" name="Date Placeholder 4">
            <a:extLst>
              <a:ext uri="{FF2B5EF4-FFF2-40B4-BE49-F238E27FC236}">
                <a16:creationId xmlns:a16="http://schemas.microsoft.com/office/drawing/2014/main" id="{2C141950-776B-01D0-7450-5E027BF780A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pic>
        <p:nvPicPr>
          <p:cNvPr id="5" name="Picture 4">
            <a:extLst>
              <a:ext uri="{FF2B5EF4-FFF2-40B4-BE49-F238E27FC236}">
                <a16:creationId xmlns:a16="http://schemas.microsoft.com/office/drawing/2014/main" id="{72FC478E-65EE-A03D-EDC9-1D123EBD4077}"/>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65F43F1C-2F87-DA48-8288-C4B0324C0CFA}"/>
              </a:ext>
            </a:extLst>
          </p:cNvPr>
          <p:cNvSpPr>
            <a:spLocks noGrp="1"/>
          </p:cNvSpPr>
          <p:nvPr>
            <p:ph idx="1"/>
          </p:nvPr>
        </p:nvSpPr>
        <p:spPr>
          <a:xfrm>
            <a:off x="812800" y="1143000"/>
            <a:ext cx="10668000" cy="508298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Title : </a:t>
            </a:r>
          </a:p>
          <a:p>
            <a:pPr marL="0" indent="0">
              <a:buNone/>
            </a:pPr>
            <a:r>
              <a:rPr lang="en-US" sz="2000" dirty="0">
                <a:latin typeface="Times New Roman" panose="02020603050405020304" pitchFamily="18" charset="0"/>
                <a:cs typeface="Times New Roman" panose="02020603050405020304" pitchFamily="18" charset="0"/>
              </a:rPr>
              <a:t>Cross-Platform Voice/Textual BOT for Structured and Unstructured Interactions</a:t>
            </a:r>
          </a:p>
          <a:p>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This project aims to develop a cross-platform mobile BOT application for Android and iOS that allows users to interact using voice and text. </a:t>
            </a:r>
          </a:p>
          <a:p>
            <a:r>
              <a:rPr lang="en-US" sz="2000" dirty="0">
                <a:latin typeface="Times New Roman" panose="02020603050405020304" pitchFamily="18" charset="0"/>
                <a:cs typeface="Times New Roman" panose="02020603050405020304" pitchFamily="18" charset="0"/>
              </a:rPr>
              <a:t>The BOT can handle structured queries (e.g., "What is my order status?") and unstructured queries (e.g., "status"), responding by fetching relevant data from a backend database. </a:t>
            </a:r>
          </a:p>
          <a:p>
            <a:r>
              <a:rPr lang="en-US" sz="2000" dirty="0">
                <a:latin typeface="Times New Roman" panose="02020603050405020304" pitchFamily="18" charset="0"/>
                <a:cs typeface="Times New Roman" panose="02020603050405020304" pitchFamily="18" charset="0"/>
              </a:rPr>
              <a:t>It utilizes Natural Language Processing (NLP) for understanding unstructured queries and Google Cloud Speech API for voice processing. </a:t>
            </a:r>
          </a:p>
          <a:p>
            <a:r>
              <a:rPr lang="en-US" sz="2000" dirty="0">
                <a:latin typeface="Times New Roman" panose="02020603050405020304" pitchFamily="18" charset="0"/>
                <a:cs typeface="Times New Roman" panose="02020603050405020304" pitchFamily="18" charset="0"/>
              </a:rPr>
              <a:t>The app will feature an open architecture, enabling it to integrate with multiple databases and systems for various applications.</a:t>
            </a:r>
          </a:p>
        </p:txBody>
      </p:sp>
      <p:pic>
        <p:nvPicPr>
          <p:cNvPr id="3" name="Picture 2">
            <a:extLst>
              <a:ext uri="{FF2B5EF4-FFF2-40B4-BE49-F238E27FC236}">
                <a16:creationId xmlns:a16="http://schemas.microsoft.com/office/drawing/2014/main" id="{78686D43-AB7C-A6D4-F643-3B11528B5023}"/>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4" name="Date Placeholder 4">
            <a:extLst>
              <a:ext uri="{FF2B5EF4-FFF2-40B4-BE49-F238E27FC236}">
                <a16:creationId xmlns:a16="http://schemas.microsoft.com/office/drawing/2014/main" id="{1136D73A-3A59-A8E5-A8DC-F1022BA0AD8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p>
        </p:txBody>
      </p:sp>
      <p:sp>
        <p:nvSpPr>
          <p:cNvPr id="4" name="Rectangle 1">
            <a:extLst>
              <a:ext uri="{FF2B5EF4-FFF2-40B4-BE49-F238E27FC236}">
                <a16:creationId xmlns:a16="http://schemas.microsoft.com/office/drawing/2014/main" id="{4069731A-BE3F-EE25-B051-92C25B1B4090}"/>
              </a:ext>
            </a:extLst>
          </p:cNvPr>
          <p:cNvSpPr>
            <a:spLocks noGrp="1" noChangeArrowheads="1"/>
          </p:cNvSpPr>
          <p:nvPr>
            <p:ph idx="1"/>
          </p:nvPr>
        </p:nvSpPr>
        <p:spPr bwMode="auto">
          <a:xfrm>
            <a:off x="711200" y="1182231"/>
            <a:ext cx="10769600" cy="2246769"/>
          </a:xfrm>
          <a:noFill/>
          <a:ln>
            <a:noFill/>
          </a:ln>
        </p:spPr>
        <p:txBody>
          <a:bodyPr vert="horz" wrap="square" lIns="91440" tIns="45720" rIns="91440" bIns="45720" numCol="1" anchor="ctr" anchorCtr="0" compatLnSpc="1">
            <a:prstTxWarp prst="textNoShape">
              <a:avLst/>
            </a:prstTxWarp>
            <a:spAutoFit/>
          </a:bodyPr>
          <a:lstStyle/>
          <a:p>
            <a:pPr lvl="0" algn="just"/>
            <a:r>
              <a:rPr lang="en-US" altLang="en-US" sz="2000" dirty="0">
                <a:latin typeface="Times New Roman" panose="02020603050405020304" pitchFamily="18" charset="0"/>
                <a:cs typeface="Times New Roman" panose="02020603050405020304" pitchFamily="18" charset="0"/>
              </a:rPr>
              <a:t>BOTs and AI: Research on voice and textual chatbots.</a:t>
            </a:r>
          </a:p>
          <a:p>
            <a:pPr lvl="0" algn="just"/>
            <a:r>
              <a:rPr lang="en-US" altLang="en-US" sz="2000" dirty="0">
                <a:latin typeface="Times New Roman" panose="02020603050405020304" pitchFamily="18" charset="0"/>
                <a:cs typeface="Times New Roman" panose="02020603050405020304" pitchFamily="18" charset="0"/>
              </a:rPr>
              <a:t>Cross-platform development: Studies comparing frameworks like Flutter and React Native.</a:t>
            </a:r>
          </a:p>
          <a:p>
            <a:pPr lvl="0" algn="just"/>
            <a:r>
              <a:rPr lang="en-US" altLang="en-US" sz="2000" dirty="0">
                <a:latin typeface="Times New Roman" panose="02020603050405020304" pitchFamily="18" charset="0"/>
                <a:cs typeface="Times New Roman" panose="02020603050405020304" pitchFamily="18" charset="0"/>
              </a:rPr>
              <a:t>NLP: Papers that discuss Natural Language Processing, especially in handling unstructured queries.</a:t>
            </a:r>
          </a:p>
          <a:p>
            <a:pPr lvl="0" algn="just"/>
            <a:r>
              <a:rPr lang="en-US" altLang="en-US" sz="2000" dirty="0">
                <a:latin typeface="Times New Roman" panose="02020603050405020304" pitchFamily="18" charset="0"/>
                <a:cs typeface="Times New Roman" panose="02020603050405020304" pitchFamily="18" charset="0"/>
              </a:rPr>
              <a:t>Voice interaction: Technologies like Google Cloud Speech API or Amazon Polly.</a:t>
            </a:r>
          </a:p>
          <a:p>
            <a:pPr lvl="0" algn="just"/>
            <a:r>
              <a:rPr lang="en-US" altLang="en-US" sz="2000" dirty="0">
                <a:latin typeface="Times New Roman" panose="02020603050405020304" pitchFamily="18" charset="0"/>
                <a:cs typeface="Times New Roman" panose="02020603050405020304" pitchFamily="18" charset="0"/>
              </a:rPr>
              <a:t>Backend integration: How modern apps integrate with backend systems and databases. </a:t>
            </a:r>
          </a:p>
          <a:p>
            <a:pPr lvl="0" algn="just"/>
            <a:endParaRPr lang="en-US" alt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6300EA-8AED-7093-3D2F-A143F0CD19E4}"/>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190BC678-A22C-FF9F-4298-B1F84A44D997}"/>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B1741-70F2-F55E-17E4-99EF73BB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7F83A-35CE-6DC8-4303-32616743ADDC}"/>
              </a:ext>
            </a:extLst>
          </p:cNvPr>
          <p:cNvSpPr>
            <a:spLocks noGrp="1"/>
          </p:cNvSpPr>
          <p:nvPr>
            <p:ph type="title"/>
          </p:nvPr>
        </p:nvSpPr>
        <p:spPr>
          <a:xfrm>
            <a:off x="812800" y="274638"/>
            <a:ext cx="10668000" cy="487362"/>
          </a:xfrm>
        </p:spPr>
        <p:txBody>
          <a:bodyPr/>
          <a:lstStyle/>
          <a:p>
            <a:r>
              <a:rPr lang="en-GB" dirty="0"/>
              <a:t>Literature Review</a:t>
            </a:r>
          </a:p>
        </p:txBody>
      </p:sp>
      <p:sp>
        <p:nvSpPr>
          <p:cNvPr id="4" name="Rectangle 1">
            <a:extLst>
              <a:ext uri="{FF2B5EF4-FFF2-40B4-BE49-F238E27FC236}">
                <a16:creationId xmlns:a16="http://schemas.microsoft.com/office/drawing/2014/main" id="{827525EC-A220-1E11-12DC-B7211CC5CF5E}"/>
              </a:ext>
            </a:extLst>
          </p:cNvPr>
          <p:cNvSpPr>
            <a:spLocks noGrp="1" noChangeArrowheads="1"/>
          </p:cNvSpPr>
          <p:nvPr>
            <p:ph idx="1"/>
          </p:nvPr>
        </p:nvSpPr>
        <p:spPr bwMode="auto">
          <a:xfrm>
            <a:off x="812800" y="1095189"/>
            <a:ext cx="10668000" cy="6370975"/>
          </a:xfrm>
          <a:noFill/>
          <a:ln>
            <a:noFill/>
          </a:ln>
        </p:spPr>
        <p:txBody>
          <a:bodyPr vert="horz" wrap="square" lIns="91440" tIns="45720" rIns="91440" bIns="45720" numCol="1" anchor="ctr" anchorCtr="0" compatLnSpc="1">
            <a:prstTxWarp prst="textNoShape">
              <a:avLst/>
            </a:prstTxWarp>
            <a:spAutoFit/>
          </a:bodyPr>
          <a:lstStyle/>
          <a:p>
            <a:pPr marL="0" lvl="0" indent="0">
              <a:buNone/>
            </a:pPr>
            <a:r>
              <a:rPr lang="en-US" altLang="en-US" sz="2000" dirty="0">
                <a:latin typeface="Times New Roman" panose="02020603050405020304" pitchFamily="18" charset="0"/>
                <a:cs typeface="Times New Roman" panose="02020603050405020304" pitchFamily="18" charset="0"/>
              </a:rPr>
              <a:t>Research Papers:</a:t>
            </a: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2"/>
              </a:rPr>
              <a:t>https://www.ripublication.com/ijaer18/ijaerv13n17_20.pdf</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3"/>
              </a:rPr>
              <a:t>https://www.irjmets.com/uploadedfiles/paper//issue_10_october_2023/45644/final/fin_irjmets1698841142.pdf</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4"/>
              </a:rPr>
              <a:t>https://www.researchgate.net/publication/357839467_A_Literature_Survey_of_Recent_Advances_in_Chatbots</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5"/>
              </a:rPr>
              <a:t>https://www.researchgate.net/publication/367369151_Chatbots_Development_Using_Natural_Language_Processing_A_Review</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6"/>
              </a:rPr>
              <a:t>https://library.imaging.org/admin/apis/public/api/ist/website/downloadArticle/ei/33/3/art00004</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7"/>
              </a:rPr>
              <a:t>https://www.researchgate.net/publication/380860112_Natural_Language_Processing_in_Chatbots_A_Review</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8"/>
              </a:rPr>
              <a:t>https://www.mdpi.com/2078-2489/13/1/41</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altLang="en-US" sz="2000" dirty="0">
                <a:latin typeface="Times New Roman" panose="02020603050405020304" pitchFamily="18" charset="0"/>
                <a:cs typeface="Times New Roman" panose="02020603050405020304" pitchFamily="18" charset="0"/>
                <a:hlinkClick r:id="rId9"/>
              </a:rPr>
              <a:t>https://www.researchgate.net/publication/352384737_A_Literature_Review_on_chatbots_in_education_An_intelligent_chat_agent</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endParaRPr lang="en-US" altLang="en-US" sz="2000" dirty="0">
              <a:latin typeface="Times New Roman" panose="02020603050405020304" pitchFamily="18" charset="0"/>
              <a:cs typeface="Times New Roman" panose="02020603050405020304" pitchFamily="18" charset="0"/>
            </a:endParaRPr>
          </a:p>
          <a:p>
            <a:pPr lvl="0"/>
            <a:endParaRPr lang="en-US" alt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789E528-FC43-1C25-16D3-B778D3845EB4}"/>
              </a:ext>
            </a:extLst>
          </p:cNvPr>
          <p:cNvPicPr>
            <a:picLocks noChangeAspect="1"/>
          </p:cNvPicPr>
          <p:nvPr/>
        </p:nvPicPr>
        <p:blipFill>
          <a:blip r:embed="rId10"/>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DBB86D1E-2F8C-F329-068E-6AA32FA6BAEC}"/>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33958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EA8F1-6D77-F44E-BF15-B35CF0846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5A49D-8593-102D-C7D9-835E7DC79F47}"/>
              </a:ext>
            </a:extLst>
          </p:cNvPr>
          <p:cNvSpPr>
            <a:spLocks noGrp="1"/>
          </p:cNvSpPr>
          <p:nvPr>
            <p:ph type="title"/>
          </p:nvPr>
        </p:nvSpPr>
        <p:spPr>
          <a:xfrm>
            <a:off x="812800" y="274638"/>
            <a:ext cx="10668000" cy="487362"/>
          </a:xfrm>
        </p:spPr>
        <p:txBody>
          <a:bodyPr/>
          <a:lstStyle/>
          <a:p>
            <a:r>
              <a:rPr lang="en-GB" dirty="0"/>
              <a:t>Literature Review</a:t>
            </a:r>
          </a:p>
        </p:txBody>
      </p:sp>
      <p:sp>
        <p:nvSpPr>
          <p:cNvPr id="4" name="Rectangle 1">
            <a:extLst>
              <a:ext uri="{FF2B5EF4-FFF2-40B4-BE49-F238E27FC236}">
                <a16:creationId xmlns:a16="http://schemas.microsoft.com/office/drawing/2014/main" id="{8C64AC21-C13D-BEE2-4A30-FC32EB97DE99}"/>
              </a:ext>
            </a:extLst>
          </p:cNvPr>
          <p:cNvSpPr>
            <a:spLocks noGrp="1" noChangeArrowheads="1"/>
          </p:cNvSpPr>
          <p:nvPr>
            <p:ph idx="1"/>
          </p:nvPr>
        </p:nvSpPr>
        <p:spPr bwMode="auto">
          <a:xfrm>
            <a:off x="812800" y="1036638"/>
            <a:ext cx="10668000" cy="5509200"/>
          </a:xfrm>
          <a:noFill/>
          <a:ln>
            <a:noFill/>
          </a:ln>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2"/>
              </a:rPr>
              <a:t>https://www.researchgate.net/publication/380860112_Natural_Language_Processing_in_Chatbots_A_Review</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3"/>
              </a:rPr>
              <a:t>https://www.ripublication.com/ijaer18/ijaerv13n17_20.pdf</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4"/>
              </a:rPr>
              <a:t>https://www.mdpi.com/2078-2489/13/1/41</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5"/>
              </a:rPr>
              <a:t>https://www.irjmets.com/uploadedfiles/paper//issue_10_october_2023/45644/final/fin_irjmets1698841142.pdf</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6"/>
              </a:rPr>
              <a:t>https://www.google.com/url?sa=t&amp;source=web&amp;rct=j&amp;opi=89978449&amp;url=https://ijarst.in/public/uploads/paper/599981706780184.pdf&amp;ved=2ahUKEwiuhtrPlZOJAxW22DgGHXoGORgQFnoECB8QAQ&amp;usg=AOvVaw3hPKPYTgKc-z2JaRJR8QCA</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7"/>
              </a:rPr>
              <a:t>https://www.researchgate.net/publication/341730184_An_Overview_of_Chatbot_Technology</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8"/>
              </a:rPr>
              <a:t>https://www.google.com/url?sa=t&amp;source=web&amp;rct=j&amp;opi=89978449&amp;url=https://www.ripublication.com/ijaer18/ijaerv13n17_20.pdf&amp;ved=2ahUKEwiZ-YuWlJOJAxUM4zgGHTmdLYIQFnoECBMQAQ&amp;usg=AOvVaw2h6YmmFIYkwSEykO_2xk1x</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r>
              <a:rPr lang="en-US" altLang="en-US" sz="2000" dirty="0">
                <a:latin typeface="Times New Roman" panose="02020603050405020304" pitchFamily="18" charset="0"/>
                <a:cs typeface="Times New Roman" panose="02020603050405020304" pitchFamily="18" charset="0"/>
                <a:hlinkClick r:id="rId9"/>
              </a:rPr>
              <a:t>https://www.researchgate.net/publication/367369151_Chatbots_Development_Using_Natural_Language_Processing_A_Review</a:t>
            </a:r>
            <a:endParaRPr lang="en-US" alt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startAt="9"/>
            </a:pPr>
            <a:endParaRPr lang="en-US" alt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66E339-3DE9-5668-677B-7807E46600B7}"/>
              </a:ext>
            </a:extLst>
          </p:cNvPr>
          <p:cNvPicPr>
            <a:picLocks noChangeAspect="1"/>
          </p:cNvPicPr>
          <p:nvPr/>
        </p:nvPicPr>
        <p:blipFill>
          <a:blip r:embed="rId10"/>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52D643A2-01B2-5801-E83C-8B27EA15429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182717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Research existing BOT solutions (like Siri, Alexa, etc.), or BOT platforms such as </a:t>
            </a:r>
            <a:r>
              <a:rPr lang="en-US" sz="2000" b="1"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Focus on identifying their shortcomings: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might not handle unstructured queries well.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integration with various backend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BOTs are locked into specific ecosystems (e.g., only for Android/iOS).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Unstructured Queries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solutions may struggle with vague, unstructured inputs. Your project should use well-trained NLP models and handle fallback gracefully.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BOTs (especially Siri, Alexa) have limited backend integration capabilities due to being locked into their ecosystems. Your project’s open architecture will allow for greater flexibility in connecting to multiple backends.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Ecosystem Lock-in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current BOTs are tied to specific platforms, limiting their reach. Your cross-platform approach (using Flutter/React Native) ensures that the BOT can be deployed across different devices and platforms without ecosystem restrictions.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E699DB-8CEE-8BF8-A86E-65534F1AEB5E}"/>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id="{DCF82F87-8E55-E757-5C32-6B1A0B0E787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4" name="Picture 3">
            <a:extLst>
              <a:ext uri="{FF2B5EF4-FFF2-40B4-BE49-F238E27FC236}">
                <a16:creationId xmlns:a16="http://schemas.microsoft.com/office/drawing/2014/main" id="{15F92658-ACF0-7F2C-466D-C14F7F9DB9CA}"/>
              </a:ext>
            </a:extLst>
          </p:cNvPr>
          <p:cNvPicPr>
            <a:picLocks noChangeAspect="1"/>
          </p:cNvPicPr>
          <p:nvPr/>
        </p:nvPicPr>
        <p:blipFill>
          <a:blip r:embed="rId2"/>
          <a:srcRect l="66168" t="72402" r="16607"/>
          <a:stretch/>
        </p:blipFill>
        <p:spPr>
          <a:xfrm>
            <a:off x="11365462" y="0"/>
            <a:ext cx="840826" cy="820551"/>
          </a:xfrm>
          <a:prstGeom prst="rect">
            <a:avLst/>
          </a:prstGeom>
        </p:spPr>
      </p:pic>
      <p:sp>
        <p:nvSpPr>
          <p:cNvPr id="5" name="Rectangle 1">
            <a:extLst>
              <a:ext uri="{FF2B5EF4-FFF2-40B4-BE49-F238E27FC236}">
                <a16:creationId xmlns:a16="http://schemas.microsoft.com/office/drawing/2014/main" id="{666F7B5D-661D-49CF-163A-419D1C20F382}"/>
              </a:ext>
            </a:extLst>
          </p:cNvPr>
          <p:cNvSpPr>
            <a:spLocks noGrp="1" noChangeArrowheads="1"/>
          </p:cNvSpPr>
          <p:nvPr>
            <p:ph idx="1"/>
          </p:nvPr>
        </p:nvSpPr>
        <p:spPr bwMode="auto">
          <a:xfrm>
            <a:off x="812800" y="1062038"/>
            <a:ext cx="1041399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panose="02020603050405020304" pitchFamily="18" charset="0"/>
                <a:cs typeface="Times New Roman" panose="02020603050405020304" pitchFamily="18" charset="0"/>
              </a:rPr>
              <a:t>User Interaction Flow</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The user interacts with the BOT through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(via Google Cloud Speech API) or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Processing</a:t>
            </a:r>
            <a:r>
              <a:rPr lang="en-US" dirty="0">
                <a:latin typeface="Times New Roman" panose="02020603050405020304" pitchFamily="18" charset="0"/>
                <a:cs typeface="Times New Roman" panose="02020603050405020304" pitchFamily="18" charset="0"/>
              </a:rPr>
              <a:t>: The input (whether structured or unstructured) is sent to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/Rasa</a:t>
            </a:r>
            <a:r>
              <a:rPr lang="en-US" dirty="0">
                <a:latin typeface="Times New Roman" panose="02020603050405020304" pitchFamily="18" charset="0"/>
                <a:cs typeface="Times New Roman" panose="02020603050405020304" pitchFamily="18" charset="0"/>
              </a:rPr>
              <a:t>, which interprets the user’s intent and extracts key information.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Query</a:t>
            </a:r>
            <a:r>
              <a:rPr lang="en-US" dirty="0">
                <a:latin typeface="Times New Roman" panose="02020603050405020304" pitchFamily="18" charset="0"/>
                <a:cs typeface="Times New Roman" panose="02020603050405020304" pitchFamily="18" charset="0"/>
              </a:rPr>
              <a:t>: Based on the user’s request, the BOT communicates with the backend database (e.g., Firebase, MySQL) via </a:t>
            </a:r>
            <a:r>
              <a:rPr lang="en-US" b="1" dirty="0">
                <a:latin typeface="Times New Roman" panose="02020603050405020304" pitchFamily="18" charset="0"/>
                <a:cs typeface="Times New Roman" panose="02020603050405020304" pitchFamily="18" charset="0"/>
              </a:rPr>
              <a:t>APIs</a:t>
            </a:r>
            <a:r>
              <a:rPr lang="en-US" dirty="0">
                <a:latin typeface="Times New Roman" panose="02020603050405020304" pitchFamily="18" charset="0"/>
                <a:cs typeface="Times New Roman" panose="02020603050405020304" pitchFamily="18" charset="0"/>
              </a:rPr>
              <a:t> to fetch the required information (e.g., order status).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a:t>
            </a:r>
            <a:r>
              <a:rPr lang="en-US" dirty="0">
                <a:latin typeface="Times New Roman" panose="02020603050405020304" pitchFamily="18" charset="0"/>
                <a:cs typeface="Times New Roman" panose="02020603050405020304" pitchFamily="18" charset="0"/>
              </a:rPr>
              <a:t>: The BOT sends back a response, which can either be in </a:t>
            </a:r>
            <a:r>
              <a:rPr lang="en-US" b="1" dirty="0">
                <a:latin typeface="Times New Roman" panose="02020603050405020304" pitchFamily="18" charset="0"/>
                <a:cs typeface="Times New Roman" panose="02020603050405020304" pitchFamily="18" charset="0"/>
              </a:rPr>
              <a:t>text form</a:t>
            </a:r>
            <a:r>
              <a:rPr lang="en-US" dirty="0">
                <a:latin typeface="Times New Roman" panose="02020603050405020304" pitchFamily="18" charset="0"/>
                <a:cs typeface="Times New Roman" panose="02020603050405020304" pitchFamily="18" charset="0"/>
              </a:rPr>
              <a:t> (for textual inputs) or converted to </a:t>
            </a:r>
            <a:r>
              <a:rPr lang="en-US" b="1" dirty="0">
                <a:latin typeface="Times New Roman" panose="02020603050405020304" pitchFamily="18" charset="0"/>
                <a:cs typeface="Times New Roman" panose="02020603050405020304" pitchFamily="18" charset="0"/>
              </a:rPr>
              <a:t>speech</a:t>
            </a:r>
            <a:r>
              <a:rPr lang="en-US" dirty="0">
                <a:latin typeface="Times New Roman" panose="02020603050405020304" pitchFamily="18" charset="0"/>
                <a:cs typeface="Times New Roman" panose="02020603050405020304" pitchFamily="18" charset="0"/>
              </a:rPr>
              <a:t> (using Google Cloud Text-to-Speech) for voice interactions.</a:t>
            </a:r>
          </a:p>
          <a:p>
            <a:pPr marL="0" indent="0">
              <a:buNone/>
            </a:pPr>
            <a:r>
              <a:rPr lang="en-US" sz="2000" dirty="0">
                <a:latin typeface="Times New Roman" panose="02020603050405020304" pitchFamily="18" charset="0"/>
                <a:cs typeface="Times New Roman" panose="02020603050405020304" pitchFamily="18" charset="0"/>
              </a:rPr>
              <a:t>This setup ensures that the BOT can handle </a:t>
            </a:r>
            <a:r>
              <a:rPr lang="en-US" sz="2000" b="1" dirty="0">
                <a:latin typeface="Times New Roman" panose="02020603050405020304" pitchFamily="18" charset="0"/>
                <a:cs typeface="Times New Roman" panose="02020603050405020304" pitchFamily="18" charset="0"/>
              </a:rPr>
              <a:t>structured and unstructured queries</a:t>
            </a:r>
            <a:r>
              <a:rPr lang="en-US" sz="2000" dirty="0">
                <a:latin typeface="Times New Roman" panose="02020603050405020304" pitchFamily="18" charset="0"/>
                <a:cs typeface="Times New Roman" panose="02020603050405020304" pitchFamily="18" charset="0"/>
              </a:rPr>
              <a:t> efficiently, operate on multiple platforms, and integrate smoothly with various backend systems, all while offering real-time, dynamic voice and text interactions.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id="{1522BC12-94F6-18E7-B1BB-D63726A5AAB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pic>
        <p:nvPicPr>
          <p:cNvPr id="4" name="Picture 3">
            <a:extLst>
              <a:ext uri="{FF2B5EF4-FFF2-40B4-BE49-F238E27FC236}">
                <a16:creationId xmlns:a16="http://schemas.microsoft.com/office/drawing/2014/main" id="{A6BAC8DB-F45B-16BF-C104-0EDAFB0397F1}"/>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757D0703-61A0-EB48-BAE3-47018303188B}"/>
              </a:ext>
            </a:extLst>
          </p:cNvPr>
          <p:cNvSpPr>
            <a:spLocks noGrp="1" noChangeArrowheads="1"/>
          </p:cNvSpPr>
          <p:nvPr>
            <p:ph idx="1"/>
          </p:nvPr>
        </p:nvSpPr>
        <p:spPr bwMode="auto">
          <a:xfrm>
            <a:off x="812800" y="1095189"/>
            <a:ext cx="10668000" cy="510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cross-platform mobile app for voice and text interaction.</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structured query handling to provide precise responses.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Natural Language Processing for unstructured query handling.</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open architecture that can connect to various backend systems.</a:t>
            </a:r>
          </a:p>
          <a:p>
            <a:pPr marL="0" indent="0">
              <a:buNone/>
            </a:pPr>
            <a:r>
              <a:rPr lang="en-US" sz="2000" b="1" dirty="0">
                <a:latin typeface="Times New Roman" panose="02020603050405020304" pitchFamily="18" charset="0"/>
                <a:cs typeface="Times New Roman" panose="02020603050405020304" pitchFamily="18" charset="0"/>
              </a:rPr>
              <a:t>How to Achieve Open Architecture:</a:t>
            </a:r>
          </a:p>
          <a:p>
            <a:pPr>
              <a:buFont typeface="+mj-lt"/>
              <a:buAutoNum type="arabicPeriod"/>
            </a:pPr>
            <a:r>
              <a:rPr lang="en-US" sz="1800" b="1" dirty="0">
                <a:latin typeface="Times New Roman" panose="02020603050405020304" pitchFamily="18" charset="0"/>
                <a:cs typeface="Times New Roman" panose="02020603050405020304" pitchFamily="18" charset="0"/>
              </a:rPr>
              <a:t>API-Driven Design</a:t>
            </a:r>
            <a:r>
              <a:rPr lang="en-US" sz="1800" dirty="0">
                <a:latin typeface="Times New Roman" panose="02020603050405020304" pitchFamily="18" charset="0"/>
                <a:cs typeface="Times New Roman" panose="02020603050405020304" pitchFamily="18" charset="0"/>
              </a:rPr>
              <a:t>: Your BOT will use </a:t>
            </a:r>
            <a:r>
              <a:rPr lang="en-US" sz="1800" b="1" dirty="0">
                <a:latin typeface="Times New Roman" panose="02020603050405020304" pitchFamily="18" charset="0"/>
                <a:cs typeface="Times New Roman" panose="02020603050405020304" pitchFamily="18" charset="0"/>
              </a:rPr>
              <a:t>RESTful APIs</a:t>
            </a:r>
            <a:r>
              <a:rPr lang="en-US" sz="1800" dirty="0">
                <a:latin typeface="Times New Roman" panose="02020603050405020304" pitchFamily="18" charset="0"/>
                <a:cs typeface="Times New Roman" panose="02020603050405020304" pitchFamily="18" charset="0"/>
              </a:rPr>
              <a:t> to communicate with different backend systems.</a:t>
            </a:r>
          </a:p>
          <a:p>
            <a:pPr>
              <a:buFont typeface="+mj-lt"/>
              <a:buAutoNum type="arabicPeriod"/>
            </a:pPr>
            <a:r>
              <a:rPr lang="en-US" sz="1800" b="1" dirty="0">
                <a:latin typeface="Times New Roman" panose="02020603050405020304" pitchFamily="18" charset="0"/>
                <a:cs typeface="Times New Roman" panose="02020603050405020304" pitchFamily="18" charset="0"/>
              </a:rPr>
              <a:t>Middleware Layer</a:t>
            </a:r>
            <a:r>
              <a:rPr lang="en-US" sz="1800" dirty="0">
                <a:latin typeface="Times New Roman" panose="02020603050405020304" pitchFamily="18" charset="0"/>
                <a:cs typeface="Times New Roman" panose="02020603050405020304" pitchFamily="18" charset="0"/>
              </a:rPr>
              <a:t>: Acts as the intermediary between the BOT and backend, handling requests, processing data, and ensuring security.</a:t>
            </a:r>
          </a:p>
          <a:p>
            <a:pPr>
              <a:buFont typeface="+mj-lt"/>
              <a:buAutoNum type="arabicPeriod"/>
            </a:pPr>
            <a:r>
              <a:rPr lang="en-US" sz="1800" b="1" dirty="0">
                <a:latin typeface="Times New Roman" panose="02020603050405020304" pitchFamily="18" charset="0"/>
                <a:cs typeface="Times New Roman" panose="02020603050405020304" pitchFamily="18" charset="0"/>
              </a:rPr>
              <a:t>Backend Flexibility</a:t>
            </a:r>
            <a:r>
              <a:rPr lang="en-US" sz="1800" dirty="0">
                <a:latin typeface="Times New Roman" panose="02020603050405020304" pitchFamily="18" charset="0"/>
                <a:cs typeface="Times New Roman" panose="02020603050405020304" pitchFamily="18" charset="0"/>
              </a:rPr>
              <a:t>: Your BOT can integrate with various databases (Firebase, MySQL, etc.) and services (shipping, payments, etc.) to fetch data dynamically.</a:t>
            </a:r>
          </a:p>
          <a:p>
            <a:pPr>
              <a:buFont typeface="+mj-lt"/>
              <a:buAutoNum type="arabicPeriod"/>
            </a:pPr>
            <a:r>
              <a:rPr lang="en-US" sz="1800" b="1" dirty="0">
                <a:latin typeface="Times New Roman" panose="02020603050405020304" pitchFamily="18" charset="0"/>
                <a:cs typeface="Times New Roman" panose="02020603050405020304" pitchFamily="18" charset="0"/>
              </a:rPr>
              <a:t>NLP Integration</a:t>
            </a:r>
            <a:r>
              <a:rPr lang="en-US" sz="1800" dirty="0">
                <a:latin typeface="Times New Roman" panose="02020603050405020304" pitchFamily="18" charset="0"/>
                <a:cs typeface="Times New Roman" panose="02020603050405020304" pitchFamily="18" charset="0"/>
              </a:rPr>
              <a:t>: NLP (</a:t>
            </a:r>
            <a:r>
              <a:rPr lang="en-US" sz="1800" dirty="0" err="1">
                <a:latin typeface="Times New Roman" panose="02020603050405020304" pitchFamily="18" charset="0"/>
                <a:cs typeface="Times New Roman" panose="02020603050405020304" pitchFamily="18" charset="0"/>
              </a:rPr>
              <a:t>Dialogflow</a:t>
            </a:r>
            <a:r>
              <a:rPr lang="en-US" sz="1800" dirty="0">
                <a:latin typeface="Times New Roman" panose="02020603050405020304" pitchFamily="18" charset="0"/>
                <a:cs typeface="Times New Roman" panose="02020603050405020304" pitchFamily="18" charset="0"/>
              </a:rPr>
              <a:t> or Rasa) helps handle unstructured queries, converting them into actionable requests to the backend.</a:t>
            </a:r>
          </a:p>
          <a:p>
            <a:pPr>
              <a:buFont typeface="+mj-lt"/>
              <a:buAutoNum type="arabicPeriod"/>
            </a:pPr>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The architecture can be extended to support additional services, databases, or third-party systems.</a:t>
            </a:r>
          </a:p>
          <a:p>
            <a:pPr marL="0" indent="0">
              <a:buNone/>
            </a:pPr>
            <a:r>
              <a:rPr lang="en-US" sz="1800" dirty="0">
                <a:latin typeface="Times New Roman" panose="02020603050405020304" pitchFamily="18" charset="0"/>
                <a:cs typeface="Times New Roman" panose="02020603050405020304" pitchFamily="18" charset="0"/>
              </a:rPr>
              <a:t>This setup ensures that the BOT is </a:t>
            </a:r>
            <a:r>
              <a:rPr lang="en-US" sz="1800" b="1" dirty="0">
                <a:latin typeface="Times New Roman" panose="02020603050405020304" pitchFamily="18" charset="0"/>
                <a:cs typeface="Times New Roman" panose="02020603050405020304" pitchFamily="18" charset="0"/>
              </a:rPr>
              <a:t>modular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adaptable</a:t>
            </a:r>
            <a:r>
              <a:rPr lang="en-US" sz="1800" dirty="0">
                <a:latin typeface="Times New Roman" panose="02020603050405020304" pitchFamily="18" charset="0"/>
                <a:cs typeface="Times New Roman" panose="02020603050405020304" pitchFamily="18" charset="0"/>
              </a:rPr>
              <a:t>, and capable of integrating with various backend systems, making it flexible and scalable for future needs.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id="{2F2BAF3A-EAEA-36C4-3FED-35874A421A6A}"/>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4" name="Picture 3">
            <a:extLst>
              <a:ext uri="{FF2B5EF4-FFF2-40B4-BE49-F238E27FC236}">
                <a16:creationId xmlns:a16="http://schemas.microsoft.com/office/drawing/2014/main" id="{1E3B2861-0F43-FAA3-1280-000428035778}"/>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4E4C641D-AD31-A240-FF7C-88FEBEED4340}"/>
              </a:ext>
            </a:extLst>
          </p:cNvPr>
          <p:cNvSpPr>
            <a:spLocks noGrp="1" noChangeArrowheads="1"/>
          </p:cNvSpPr>
          <p:nvPr>
            <p:ph idx="1"/>
          </p:nvPr>
        </p:nvSpPr>
        <p:spPr bwMode="auto">
          <a:xfrm>
            <a:off x="812800" y="1036638"/>
            <a:ext cx="10668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input queries and receive responses via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spoken queries to text and text responses to speech.</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Understands user queries (both structured and unstructured) and decides what action to take.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Communication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Fetches data from the database (e.g., order status) and processes it to provide real-time responses.</a:t>
            </a:r>
          </a:p>
          <a:p>
            <a:pPr marL="0" indent="0">
              <a:buNone/>
            </a:pPr>
            <a:r>
              <a:rPr lang="en-US" sz="2000" b="1" dirty="0">
                <a:latin typeface="Times New Roman" panose="02020603050405020304" pitchFamily="18" charset="0"/>
                <a:cs typeface="Times New Roman" panose="02020603050405020304" pitchFamily="18" charset="0"/>
              </a:rPr>
              <a:t>Example Scenario:</a:t>
            </a:r>
          </a:p>
          <a:p>
            <a:r>
              <a:rPr lang="en-US" sz="2000" b="1" dirty="0">
                <a:latin typeface="Times New Roman" panose="02020603050405020304" pitchFamily="18" charset="0"/>
                <a:cs typeface="Times New Roman" panose="02020603050405020304" pitchFamily="18" charset="0"/>
              </a:rPr>
              <a:t>User Input via UI</a:t>
            </a:r>
            <a:r>
              <a:rPr lang="en-US" sz="2000" dirty="0">
                <a:latin typeface="Times New Roman" panose="02020603050405020304" pitchFamily="18" charset="0"/>
                <a:cs typeface="Times New Roman" panose="02020603050405020304" pitchFamily="18" charset="0"/>
              </a:rPr>
              <a:t>: The user types, "What’s my order status?" or speaks the command.</a:t>
            </a:r>
          </a:p>
          <a:p>
            <a:r>
              <a:rPr lang="en-US" sz="2000" b="1" dirty="0">
                <a:latin typeface="Times New Roman" panose="02020603050405020304" pitchFamily="18" charset="0"/>
                <a:cs typeface="Times New Roman" panose="02020603050405020304" pitchFamily="18" charset="0"/>
              </a:rPr>
              <a:t>Voice Processing (if voice)</a:t>
            </a:r>
            <a:r>
              <a:rPr lang="en-US" sz="2000" dirty="0">
                <a:latin typeface="Times New Roman" panose="02020603050405020304" pitchFamily="18" charset="0"/>
                <a:cs typeface="Times New Roman" panose="02020603050405020304" pitchFamily="18" charset="0"/>
              </a:rPr>
              <a:t>: The Speech-to-Text system converts the spoken query into text.</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The query goes to the NLP engine (e.g.,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which detects the </a:t>
            </a:r>
            <a:r>
              <a:rPr lang="en-US" sz="2000" b="1" dirty="0">
                <a:latin typeface="Times New Roman" panose="02020603050405020304" pitchFamily="18" charset="0"/>
                <a:cs typeface="Times New Roman" panose="02020603050405020304" pitchFamily="18" charset="0"/>
              </a:rPr>
              <a:t>intent</a:t>
            </a:r>
            <a:r>
              <a:rPr lang="en-US" sz="2000" dirty="0">
                <a:latin typeface="Times New Roman" panose="02020603050405020304" pitchFamily="18" charset="0"/>
                <a:cs typeface="Times New Roman" panose="02020603050405020304" pitchFamily="18" charset="0"/>
              </a:rPr>
              <a:t> (checking order status) and extracts the </a:t>
            </a:r>
            <a:r>
              <a:rPr lang="en-US" sz="2000" b="1" dirty="0">
                <a:latin typeface="Times New Roman" panose="02020603050405020304" pitchFamily="18" charset="0"/>
                <a:cs typeface="Times New Roman" panose="02020603050405020304" pitchFamily="18" charset="0"/>
              </a:rPr>
              <a:t>order number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user ID</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Backend Communication</a:t>
            </a:r>
            <a:r>
              <a:rPr lang="en-US" sz="2000" dirty="0">
                <a:latin typeface="Times New Roman" panose="02020603050405020304" pitchFamily="18" charset="0"/>
                <a:cs typeface="Times New Roman" panose="02020603050405020304" pitchFamily="18" charset="0"/>
              </a:rPr>
              <a:t>: The BOT sends an API request to the backend database to fetch the user’s order status from the server (Firebase or MySQL).</a:t>
            </a:r>
          </a:p>
          <a:p>
            <a:r>
              <a:rPr lang="en-US" sz="2000" b="1" dirty="0">
                <a:latin typeface="Times New Roman" panose="02020603050405020304" pitchFamily="18" charset="0"/>
                <a:cs typeface="Times New Roman" panose="02020603050405020304" pitchFamily="18" charset="0"/>
              </a:rPr>
              <a:t>Response to User</a:t>
            </a:r>
            <a:r>
              <a:rPr lang="en-US" sz="2000" dirty="0">
                <a:latin typeface="Times New Roman" panose="02020603050405020304" pitchFamily="18" charset="0"/>
                <a:cs typeface="Times New Roman" panose="02020603050405020304" pitchFamily="18" charset="0"/>
              </a:rPr>
              <a:t>: The BOT receives the order status from the database and responds to the user through the </a:t>
            </a:r>
            <a:r>
              <a:rPr lang="en-US" sz="2000" b="1" dirty="0">
                <a:latin typeface="Times New Roman" panose="02020603050405020304" pitchFamily="18" charset="0"/>
                <a:cs typeface="Times New Roman" panose="02020603050405020304" pitchFamily="18" charset="0"/>
              </a:rPr>
              <a:t>UI</a:t>
            </a:r>
            <a:r>
              <a:rPr lang="en-US" sz="2000" dirty="0">
                <a:latin typeface="Times New Roman" panose="02020603050405020304" pitchFamily="18" charset="0"/>
                <a:cs typeface="Times New Roman" panose="02020603050405020304" pitchFamily="18" charset="0"/>
              </a:rPr>
              <a:t>. If the interaction is voice-based, the response is converted into speech using </a:t>
            </a:r>
            <a:r>
              <a:rPr lang="en-US" sz="2000" b="1" dirty="0">
                <a:latin typeface="Times New Roman" panose="02020603050405020304" pitchFamily="18" charset="0"/>
                <a:cs typeface="Times New Roman" panose="02020603050405020304" pitchFamily="18" charset="0"/>
              </a:rPr>
              <a:t>Text-to-Speech</a:t>
            </a:r>
            <a:r>
              <a:rPr lang="en-US" sz="2000"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id="{55C31852-95AE-62E8-D7AF-89112680B3C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444</TotalTime>
  <Words>2094</Words>
  <Application>Microsoft Office PowerPoint</Application>
  <PresentationFormat>Widescreen</PresentationFormat>
  <Paragraphs>190</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Voice/Textual Bot Mobile App</vt:lpstr>
      <vt:lpstr>Introduction</vt:lpstr>
      <vt:lpstr>Literature Review</vt:lpstr>
      <vt:lpstr>Literature Review</vt:lpstr>
      <vt:lpstr>Literature Review</vt:lpstr>
      <vt:lpstr>Existing method Drawback</vt:lpstr>
      <vt:lpstr>Proposed Method</vt:lpstr>
      <vt:lpstr>Objectives</vt:lpstr>
      <vt:lpstr>Methodology/Modules</vt:lpstr>
      <vt:lpstr>Architecture</vt:lpstr>
      <vt:lpstr>Architecture</vt:lpstr>
      <vt:lpstr>Hardware/software components</vt:lpstr>
      <vt:lpstr>Expected Outcomes</vt:lpstr>
      <vt:lpstr>Conclusion</vt:lpstr>
      <vt:lpstr>Timeline of Project</vt:lpstr>
      <vt:lpstr>References</vt:lpstr>
      <vt:lpstr>Github Link</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25</cp:revision>
  <dcterms:created xsi:type="dcterms:W3CDTF">2023-03-16T03:26:27Z</dcterms:created>
  <dcterms:modified xsi:type="dcterms:W3CDTF">2024-10-17T06:28:38Z</dcterms:modified>
</cp:coreProperties>
</file>