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02739-8719-46D6-8977-0258293AF43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9F1A8-DC56-4910-B9F8-0A7A659A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74" y="6380227"/>
            <a:ext cx="243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4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3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5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8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3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18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D73815-2707-4475-8F1A-B873CB631BB4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83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74" y="6380227"/>
            <a:ext cx="243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16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2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7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7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 rot="20104466">
            <a:off x="1968739" y="2904537"/>
            <a:ext cx="926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2"/>
                </a:solidFill>
              </a:rPr>
              <a:t>Cloud Institution</a:t>
            </a:r>
            <a:endParaRPr lang="en-US" sz="7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5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3" y="491724"/>
            <a:ext cx="11256181" cy="59090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96154" y="5469704"/>
            <a:ext cx="8825658" cy="931095"/>
          </a:xfrm>
        </p:spPr>
        <p:txBody>
          <a:bodyPr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to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AWS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8390"/>
          <a:stretch/>
        </p:blipFill>
        <p:spPr>
          <a:xfrm>
            <a:off x="480893" y="274661"/>
            <a:ext cx="1426566" cy="13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AWS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4897" y="2951842"/>
            <a:ext cx="8825659" cy="192495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AWS </a:t>
            </a:r>
            <a:r>
              <a:rPr lang="en-US" sz="2400" dirty="0"/>
              <a:t>is a pioneer and leader in the cloud computing space, offering a broad range of services that cater to virtually any IT need, from basic compute and storage to advanced AI and machine learning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24129" y="2355344"/>
            <a:ext cx="10781184" cy="4393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Definition:</a:t>
            </a:r>
          </a:p>
          <a:p>
            <a:r>
              <a:rPr lang="en-US" dirty="0"/>
              <a:t>Amazon Web Services (AWS) is a secure cloud services platform offering computing power, database storage, content delivery, and other functionality to help businesses scale and grow.</a:t>
            </a:r>
          </a:p>
          <a:p>
            <a:r>
              <a:rPr lang="en-US" dirty="0"/>
              <a:t>AWS allows customers to run web and application servers, store data, and perform various tasks using a vast array of services on a global scale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AWS Global Market Reach</a:t>
            </a:r>
          </a:p>
          <a:p>
            <a:r>
              <a:rPr lang="en-US" dirty="0"/>
              <a:t>AWS serves millions of active customers, including startups, large enterprises, and leading government agencies.</a:t>
            </a:r>
          </a:p>
          <a:p>
            <a:r>
              <a:rPr lang="en-US" dirty="0"/>
              <a:t>AWS dominates the cloud market with over 30% market share as of the latest reports.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66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24127" y="2215460"/>
            <a:ext cx="10822129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Early Beginnings:</a:t>
            </a:r>
          </a:p>
          <a:p>
            <a:pPr marL="0" indent="0">
              <a:buNone/>
            </a:pPr>
            <a:r>
              <a:rPr lang="en-US" dirty="0"/>
              <a:t>AWS was officially launched in 2006, though the development began years earlier as Amazon worked on infrastructure solutions for its e-commerce platform.</a:t>
            </a:r>
          </a:p>
          <a:p>
            <a:pPr marL="0" indent="0">
              <a:buNone/>
            </a:pPr>
            <a:r>
              <a:rPr lang="en-US" b="1" dirty="0"/>
              <a:t>Milestones:</a:t>
            </a:r>
          </a:p>
          <a:p>
            <a:pPr marL="363538" indent="-261938">
              <a:buFont typeface="Wingdings" panose="05000000000000000000" pitchFamily="2" charset="2"/>
              <a:buChar char="§"/>
            </a:pPr>
            <a:r>
              <a:rPr lang="en-US" dirty="0"/>
              <a:t>2006: AWS launches EC2 and S3, revolutionizing cloud computing.</a:t>
            </a:r>
          </a:p>
          <a:p>
            <a:pPr marL="363538" indent="-261938">
              <a:buFont typeface="Wingdings" panose="05000000000000000000" pitchFamily="2" charset="2"/>
              <a:buChar char="§"/>
            </a:pPr>
            <a:r>
              <a:rPr lang="en-US" dirty="0"/>
              <a:t>2011: AWS expands with major services like RDS and </a:t>
            </a:r>
            <a:r>
              <a:rPr lang="en-US" dirty="0" err="1"/>
              <a:t>CloudFront</a:t>
            </a:r>
            <a:r>
              <a:rPr lang="en-US" dirty="0"/>
              <a:t>.</a:t>
            </a:r>
          </a:p>
          <a:p>
            <a:pPr marL="363538" indent="-261938">
              <a:buFont typeface="Wingdings" panose="05000000000000000000" pitchFamily="2" charset="2"/>
              <a:buChar char="§"/>
            </a:pPr>
            <a:r>
              <a:rPr lang="en-US" dirty="0"/>
              <a:t>2014: Launch of Lambda introduced </a:t>
            </a:r>
            <a:r>
              <a:rPr lang="en-US" dirty="0" err="1"/>
              <a:t>serverless</a:t>
            </a:r>
            <a:r>
              <a:rPr lang="en-US" dirty="0"/>
              <a:t> computing.</a:t>
            </a:r>
          </a:p>
          <a:p>
            <a:pPr marL="363538" indent="-261938">
              <a:buFont typeface="Wingdings" panose="05000000000000000000" pitchFamily="2" charset="2"/>
              <a:buChar char="§"/>
            </a:pPr>
            <a:r>
              <a:rPr lang="en-US" dirty="0"/>
              <a:t>2018: AWS hits $25 billion in annual revenue.</a:t>
            </a:r>
          </a:p>
          <a:p>
            <a:pPr marL="0" indent="0">
              <a:buNone/>
            </a:pPr>
            <a:r>
              <a:rPr lang="en-US" b="1" dirty="0"/>
              <a:t>Growth Trajectory:</a:t>
            </a:r>
          </a:p>
          <a:p>
            <a:pPr marL="0" indent="0">
              <a:buNone/>
            </a:pPr>
            <a:r>
              <a:rPr lang="en-US" dirty="0"/>
              <a:t>AWS has consistently expanded its services, infrastructure, and global reach, now offering over 200 fully-featured services.</a:t>
            </a:r>
          </a:p>
        </p:txBody>
      </p:sp>
    </p:spTree>
    <p:extLst>
      <p:ext uri="{BB962C8B-B14F-4D97-AF65-F5344CB8AC3E}">
        <p14:creationId xmlns:p14="http://schemas.microsoft.com/office/powerpoint/2010/main" val="42765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4954" y="2330545"/>
            <a:ext cx="10369389" cy="4254500"/>
          </a:xfrm>
        </p:spPr>
        <p:txBody>
          <a:bodyPr>
            <a:normAutofit/>
          </a:bodyPr>
          <a:lstStyle/>
          <a:p>
            <a:r>
              <a:rPr lang="en-US" b="1" dirty="0"/>
              <a:t>Regions and Availability Zones:</a:t>
            </a:r>
          </a:p>
          <a:p>
            <a:pPr marL="0" indent="0">
              <a:buNone/>
            </a:pPr>
            <a:r>
              <a:rPr lang="en-US" dirty="0" smtClean="0"/>
              <a:t>	AWS </a:t>
            </a:r>
            <a:r>
              <a:rPr lang="en-US" dirty="0"/>
              <a:t>operates 26 geographic regions globally, each consisting of multiple Availability </a:t>
            </a:r>
            <a:r>
              <a:rPr lang="en-US" dirty="0" smtClean="0"/>
              <a:t>	Zones </a:t>
            </a:r>
            <a:r>
              <a:rPr lang="en-US" dirty="0"/>
              <a:t>(AZs). These AZs are distinct data centers that ensure high availability and </a:t>
            </a:r>
            <a:r>
              <a:rPr lang="en-US" dirty="0" smtClean="0"/>
              <a:t>	redundancy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AWS </a:t>
            </a:r>
            <a:r>
              <a:rPr lang="en-US" dirty="0"/>
              <a:t>has over 84 Availability Zones, allowing customers to deploy applications close to </a:t>
            </a:r>
            <a:r>
              <a:rPr lang="en-US" dirty="0" smtClean="0"/>
              <a:t>	their </a:t>
            </a:r>
            <a:r>
              <a:rPr lang="en-US" dirty="0"/>
              <a:t>users, reducing latency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Edge Locations:</a:t>
            </a:r>
          </a:p>
          <a:p>
            <a:pPr marL="0" indent="0">
              <a:buNone/>
            </a:pPr>
            <a:r>
              <a:rPr lang="en-US" dirty="0" smtClean="0"/>
              <a:t>	Over </a:t>
            </a:r>
            <a:r>
              <a:rPr lang="en-US" dirty="0"/>
              <a:t>400 Edge Locations globally for content delivery and DNS services through </a:t>
            </a:r>
            <a:r>
              <a:rPr lang="en-US" dirty="0" smtClean="0"/>
              <a:t>AWS 	</a:t>
            </a:r>
            <a:r>
              <a:rPr lang="en-US" dirty="0" err="1" smtClean="0"/>
              <a:t>CloudFront</a:t>
            </a:r>
            <a:r>
              <a:rPr lang="en-US" dirty="0" smtClean="0"/>
              <a:t> </a:t>
            </a:r>
            <a:r>
              <a:rPr lang="en-US" dirty="0"/>
              <a:t>and Route 53.</a:t>
            </a:r>
          </a:p>
          <a:p>
            <a:pPr marL="0" indent="0">
              <a:buNone/>
            </a:pPr>
            <a:r>
              <a:rPr lang="en-US" dirty="0" smtClean="0"/>
              <a:t>	These </a:t>
            </a:r>
            <a:r>
              <a:rPr lang="en-US" dirty="0"/>
              <a:t>Edge Locations ensure fast content delivery by caching copies of content closer </a:t>
            </a:r>
            <a:r>
              <a:rPr lang="en-US" dirty="0" smtClean="0"/>
              <a:t>	to </a:t>
            </a:r>
            <a:r>
              <a:rPr lang="en-US" dirty="0"/>
              <a:t>end-users.</a:t>
            </a:r>
          </a:p>
        </p:txBody>
      </p:sp>
    </p:spTree>
    <p:extLst>
      <p:ext uri="{BB962C8B-B14F-4D97-AF65-F5344CB8AC3E}">
        <p14:creationId xmlns:p14="http://schemas.microsoft.com/office/powerpoint/2010/main" val="31330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 of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4954" y="2603499"/>
            <a:ext cx="9992017" cy="4029529"/>
          </a:xfrm>
        </p:spPr>
        <p:txBody>
          <a:bodyPr/>
          <a:lstStyle/>
          <a:p>
            <a:r>
              <a:rPr lang="en-US" b="1" dirty="0"/>
              <a:t>Scalability and </a:t>
            </a:r>
            <a:r>
              <a:rPr lang="en-US" b="1" dirty="0" smtClean="0"/>
              <a:t>Flexibility: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AWS </a:t>
            </a:r>
            <a:r>
              <a:rPr lang="en-US" dirty="0"/>
              <a:t>provides the ability to scale IT resources up or down as needed, without upfront commitments. Auto-scaling and Elastic Load Balancing automatically distribute incoming application traffic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Cost-Effectiveness:</a:t>
            </a:r>
          </a:p>
          <a:p>
            <a:pPr marL="0" indent="0">
              <a:buNone/>
            </a:pPr>
            <a:r>
              <a:rPr lang="en-US" dirty="0" smtClean="0"/>
              <a:t>	With </a:t>
            </a:r>
            <a:r>
              <a:rPr lang="en-US" dirty="0"/>
              <a:t>a pay-as-you-go model, AWS helps businesses reduce </a:t>
            </a:r>
            <a:r>
              <a:rPr lang="en-US" dirty="0" err="1"/>
              <a:t>CapEx</a:t>
            </a:r>
            <a:r>
              <a:rPr lang="en-US" dirty="0"/>
              <a:t>. Customers only pay for the resources they use, and there are multiple pricing models (e.g., Reserved Instances, Savings Plans) to optimize costs.</a:t>
            </a:r>
          </a:p>
        </p:txBody>
      </p:sp>
    </p:spTree>
    <p:extLst>
      <p:ext uri="{BB962C8B-B14F-4D97-AF65-F5344CB8AC3E}">
        <p14:creationId xmlns:p14="http://schemas.microsoft.com/office/powerpoint/2010/main" val="22523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4953" y="2240641"/>
            <a:ext cx="9759789" cy="4392387"/>
          </a:xfrm>
        </p:spPr>
        <p:txBody>
          <a:bodyPr>
            <a:normAutofit/>
          </a:bodyPr>
          <a:lstStyle/>
          <a:p>
            <a:r>
              <a:rPr lang="en-US" b="1" dirty="0" smtClean="0"/>
              <a:t>Security:</a:t>
            </a:r>
          </a:p>
          <a:p>
            <a:pPr marL="0" indent="0">
              <a:buNone/>
            </a:pPr>
            <a:r>
              <a:rPr lang="en-US" dirty="0" smtClean="0"/>
              <a:t>	AWS offers state-of-the-art security features, including encryption, firewalls, and Identity and Access Management (IAM).</a:t>
            </a:r>
          </a:p>
          <a:p>
            <a:pPr marL="0" indent="0">
              <a:buNone/>
            </a:pPr>
            <a:r>
              <a:rPr lang="en-US" dirty="0" smtClean="0"/>
              <a:t>	AWS </a:t>
            </a:r>
            <a:r>
              <a:rPr lang="en-US" dirty="0"/>
              <a:t>complies with major standards and certifications, such as ISO 27001, SOC 1/2/3, PCI DSS, and GDPR.</a:t>
            </a:r>
          </a:p>
          <a:p>
            <a:r>
              <a:rPr lang="en-US" b="1" dirty="0"/>
              <a:t>Innovation:</a:t>
            </a:r>
          </a:p>
          <a:p>
            <a:pPr marL="0" indent="0">
              <a:buNone/>
            </a:pPr>
            <a:r>
              <a:rPr lang="en-US" dirty="0" smtClean="0"/>
              <a:t>	AWS </a:t>
            </a:r>
            <a:r>
              <a:rPr lang="en-US" dirty="0"/>
              <a:t>is at the forefront of technological innovation, offering cutting-edge services in areas like Artificial Intelligence, Machine Learning, Internet of Things (</a:t>
            </a:r>
            <a:r>
              <a:rPr lang="en-US" dirty="0" err="1"/>
              <a:t>IoT</a:t>
            </a:r>
            <a:r>
              <a:rPr lang="en-US" dirty="0"/>
              <a:t>), and Big Data.</a:t>
            </a:r>
          </a:p>
          <a:p>
            <a:r>
              <a:rPr lang="en-US" b="1" dirty="0"/>
              <a:t>Global Customer Base:</a:t>
            </a:r>
          </a:p>
          <a:p>
            <a:pPr marL="0" indent="0">
              <a:buNone/>
            </a:pPr>
            <a:r>
              <a:rPr lang="en-US" dirty="0" smtClean="0"/>
              <a:t>	AWS’s </a:t>
            </a:r>
            <a:r>
              <a:rPr lang="en-US" dirty="0"/>
              <a:t>customer base includes organizations of all sizes, from startups to Fortune 500 companies. Notable customers include Netflix, Airbnb, NASA, and the CIA.</a:t>
            </a:r>
          </a:p>
        </p:txBody>
      </p:sp>
    </p:spTree>
    <p:extLst>
      <p:ext uri="{BB962C8B-B14F-4D97-AF65-F5344CB8AC3E}">
        <p14:creationId xmlns:p14="http://schemas.microsoft.com/office/powerpoint/2010/main" val="32090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Market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8211" y="2153556"/>
            <a:ext cx="10180703" cy="4363358"/>
          </a:xfrm>
        </p:spPr>
        <p:txBody>
          <a:bodyPr>
            <a:normAutofit/>
          </a:bodyPr>
          <a:lstStyle/>
          <a:p>
            <a:r>
              <a:rPr lang="en-US" b="1" dirty="0"/>
              <a:t>Market Share:</a:t>
            </a:r>
          </a:p>
          <a:p>
            <a:pPr marL="0" indent="0">
              <a:buNone/>
            </a:pPr>
            <a:r>
              <a:rPr lang="en-US" dirty="0" smtClean="0"/>
              <a:t>	AWS </a:t>
            </a:r>
            <a:r>
              <a:rPr lang="en-US" dirty="0"/>
              <a:t>consistently holds the largest share of the cloud market, with a 32% market share as </a:t>
            </a:r>
            <a:r>
              <a:rPr lang="en-US" dirty="0" smtClean="0"/>
              <a:t>	of </a:t>
            </a:r>
            <a:r>
              <a:rPr lang="en-US" dirty="0"/>
              <a:t>2023, ahead of competitors like Microsoft Azure and Google Cloud.</a:t>
            </a:r>
          </a:p>
          <a:p>
            <a:r>
              <a:rPr lang="en-US" b="1" dirty="0"/>
              <a:t>Revenue Growth:</a:t>
            </a:r>
          </a:p>
          <a:p>
            <a:pPr marL="0" indent="0">
              <a:buNone/>
            </a:pPr>
            <a:r>
              <a:rPr lang="en-US" dirty="0" smtClean="0"/>
              <a:t>	AWS’s </a:t>
            </a:r>
            <a:r>
              <a:rPr lang="en-US" dirty="0"/>
              <a:t>revenue has shown remarkable growth, contributing over $80 billion to Amazon’s </a:t>
            </a:r>
            <a:r>
              <a:rPr lang="en-US" dirty="0" smtClean="0"/>
              <a:t>	overall </a:t>
            </a:r>
            <a:r>
              <a:rPr lang="en-US" dirty="0"/>
              <a:t>revenue in 2023.</a:t>
            </a:r>
          </a:p>
          <a:p>
            <a:r>
              <a:rPr lang="en-US" b="1" dirty="0"/>
              <a:t>Innovation and Customer Trust:</a:t>
            </a:r>
          </a:p>
          <a:p>
            <a:pPr marL="0" indent="0">
              <a:buNone/>
            </a:pPr>
            <a:r>
              <a:rPr lang="en-US" dirty="0" smtClean="0"/>
              <a:t>	AWS’s </a:t>
            </a:r>
            <a:r>
              <a:rPr lang="en-US" dirty="0"/>
              <a:t>rapid development and release of new services keep it ahead of the </a:t>
            </a:r>
            <a:r>
              <a:rPr lang="en-US" dirty="0" smtClean="0"/>
              <a:t>	competition</a:t>
            </a:r>
            <a:r>
              <a:rPr lang="en-US" dirty="0"/>
              <a:t>, earning trust from businesses for its reliability, innovation, and security.</a:t>
            </a:r>
          </a:p>
          <a:p>
            <a:r>
              <a:rPr lang="en-US" b="1" dirty="0"/>
              <a:t>Competitive Edge:</a:t>
            </a:r>
          </a:p>
          <a:p>
            <a:pPr marL="0" indent="0">
              <a:buNone/>
            </a:pPr>
            <a:r>
              <a:rPr lang="en-US" dirty="0" smtClean="0"/>
              <a:t>	AWS’s </a:t>
            </a:r>
            <a:r>
              <a:rPr lang="en-US" dirty="0"/>
              <a:t>extensive range of services, combined with its global reach, makes it the go-to </a:t>
            </a:r>
            <a:r>
              <a:rPr lang="en-US" dirty="0" smtClean="0"/>
              <a:t>	cloud </a:t>
            </a:r>
            <a:r>
              <a:rPr lang="en-US" dirty="0"/>
              <a:t>provider for enterprises needing highly reliable and scalable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5944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Range of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4954" y="2110015"/>
            <a:ext cx="10325846" cy="4523014"/>
          </a:xfrm>
        </p:spPr>
        <p:txBody>
          <a:bodyPr>
            <a:normAutofit/>
          </a:bodyPr>
          <a:lstStyle/>
          <a:p>
            <a:r>
              <a:rPr lang="en-US" b="1" dirty="0"/>
              <a:t>Compute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EC2</a:t>
            </a:r>
            <a:r>
              <a:rPr lang="en-US" dirty="0"/>
              <a:t>: Virtual servers in the cloud with a wide variety of instance types.</a:t>
            </a:r>
          </a:p>
          <a:p>
            <a:pPr marL="0" indent="0">
              <a:buNone/>
            </a:pPr>
            <a:r>
              <a:rPr lang="en-US" dirty="0" smtClean="0"/>
              <a:t>	Lambda</a:t>
            </a:r>
            <a:r>
              <a:rPr lang="en-US" dirty="0"/>
              <a:t>: </a:t>
            </a:r>
            <a:r>
              <a:rPr lang="en-US" dirty="0" err="1"/>
              <a:t>Serverless</a:t>
            </a:r>
            <a:r>
              <a:rPr lang="en-US" dirty="0"/>
              <a:t> computing, where you pay only for execution time.</a:t>
            </a:r>
          </a:p>
          <a:p>
            <a:pPr marL="0" indent="0">
              <a:buNone/>
            </a:pPr>
            <a:r>
              <a:rPr lang="en-US" dirty="0" smtClean="0"/>
              <a:t>	Storage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S3</a:t>
            </a:r>
            <a:r>
              <a:rPr lang="en-US" dirty="0"/>
              <a:t>: Object storage service with industry-leading scalability, data availability, security, </a:t>
            </a:r>
            <a:r>
              <a:rPr lang="en-US" dirty="0" smtClean="0"/>
              <a:t>	and performance.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EBS</a:t>
            </a:r>
            <a:r>
              <a:rPr lang="en-US" dirty="0"/>
              <a:t>: Block storage service for use with EC2 instances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Databases:</a:t>
            </a:r>
          </a:p>
          <a:p>
            <a:pPr marL="0" indent="0">
              <a:buNone/>
            </a:pPr>
            <a:r>
              <a:rPr lang="en-US" dirty="0" smtClean="0"/>
              <a:t>	RDS</a:t>
            </a:r>
            <a:r>
              <a:rPr lang="en-US" dirty="0"/>
              <a:t>: Managed relational databases (MySQL, PostgreSQL, Oracle, SQL Server).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DynamoDB</a:t>
            </a:r>
            <a:r>
              <a:rPr lang="en-US" dirty="0"/>
              <a:t>: NoSQL database service for high-performance applications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4954" y="2240642"/>
            <a:ext cx="9875903" cy="4479471"/>
          </a:xfrm>
        </p:spPr>
        <p:txBody>
          <a:bodyPr>
            <a:normAutofit/>
          </a:bodyPr>
          <a:lstStyle/>
          <a:p>
            <a:r>
              <a:rPr lang="en-US" b="1" dirty="0"/>
              <a:t>Networking:</a:t>
            </a:r>
          </a:p>
          <a:p>
            <a:pPr marL="0" indent="0">
              <a:buNone/>
            </a:pPr>
            <a:r>
              <a:rPr lang="en-US" dirty="0" smtClean="0"/>
              <a:t>	VPC</a:t>
            </a:r>
            <a:r>
              <a:rPr lang="en-US" dirty="0"/>
              <a:t>: Virtual networks for resource </a:t>
            </a:r>
            <a:r>
              <a:rPr lang="en-US" dirty="0" smtClean="0"/>
              <a:t>isolation.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Route </a:t>
            </a:r>
            <a:r>
              <a:rPr lang="en-US" dirty="0"/>
              <a:t>53: Domain Name System (DNS) web service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AI/ML: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SageMaker</a:t>
            </a:r>
            <a:r>
              <a:rPr lang="en-US" dirty="0"/>
              <a:t>: Build, train, and deploy machine learning models quickly.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Rekognition</a:t>
            </a:r>
            <a:r>
              <a:rPr lang="en-US" dirty="0"/>
              <a:t>: Service for image and video analysis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Security:</a:t>
            </a:r>
          </a:p>
          <a:p>
            <a:pPr marL="0" indent="0">
              <a:buNone/>
            </a:pPr>
            <a:r>
              <a:rPr lang="en-US" dirty="0" smtClean="0"/>
              <a:t>	IAM</a:t>
            </a:r>
            <a:r>
              <a:rPr lang="en-US" dirty="0"/>
              <a:t>: Manage access to AWS services and resources securely.</a:t>
            </a:r>
          </a:p>
          <a:p>
            <a:pPr marL="0" indent="0">
              <a:buNone/>
            </a:pPr>
            <a:r>
              <a:rPr lang="en-US" dirty="0" smtClean="0"/>
              <a:t>	WAF</a:t>
            </a:r>
            <a:r>
              <a:rPr lang="en-US" dirty="0"/>
              <a:t>: Web Application Firewall to protect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1115</TotalTime>
  <Words>243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Introduction to AWS</vt:lpstr>
      <vt:lpstr>What is AWS?</vt:lpstr>
      <vt:lpstr>The Evolution of AWS</vt:lpstr>
      <vt:lpstr>Global Infrastructure</vt:lpstr>
      <vt:lpstr>Key Benefits of AWS</vt:lpstr>
      <vt:lpstr>PowerPoint Presentation</vt:lpstr>
      <vt:lpstr>AWS Market Leadership</vt:lpstr>
      <vt:lpstr>Wide Range of Services</vt:lpstr>
      <vt:lpstr>PowerPoint Presentation</vt:lpstr>
      <vt:lpstr>Summary of AWS: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</dc:title>
  <dc:creator>Administrator</dc:creator>
  <cp:lastModifiedBy>Administrator</cp:lastModifiedBy>
  <cp:revision>14</cp:revision>
  <dcterms:created xsi:type="dcterms:W3CDTF">2024-08-23T10:40:55Z</dcterms:created>
  <dcterms:modified xsi:type="dcterms:W3CDTF">2024-08-27T11:39:59Z</dcterms:modified>
</cp:coreProperties>
</file>