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9F91C21-616F-44ED-8DAB-93053F525A87}" type="datetimeFigureOut">
              <a:rPr lang="en-US" smtClean="0"/>
              <a:t>8/27/2024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7145E490-EADB-49A7-8A23-54065E1D6785}"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8280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9F91C21-616F-44ED-8DAB-93053F525A87}"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5E490-EADB-49A7-8A23-54065E1D6785}" type="slidenum">
              <a:rPr lang="en-US" smtClean="0"/>
              <a:t>‹#›</a:t>
            </a:fld>
            <a:endParaRPr lang="en-US"/>
          </a:p>
        </p:txBody>
      </p:sp>
    </p:spTree>
    <p:extLst>
      <p:ext uri="{BB962C8B-B14F-4D97-AF65-F5344CB8AC3E}">
        <p14:creationId xmlns:p14="http://schemas.microsoft.com/office/powerpoint/2010/main" val="383260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9F91C21-616F-44ED-8DAB-93053F525A87}"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5E490-EADB-49A7-8A23-54065E1D6785}"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6244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9F91C21-616F-44ED-8DAB-93053F525A87}"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5E490-EADB-49A7-8A23-54065E1D6785}"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5177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9F91C21-616F-44ED-8DAB-93053F525A87}"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5E490-EADB-49A7-8A23-54065E1D6785}" type="slidenum">
              <a:rPr lang="en-US" smtClean="0"/>
              <a:t>‹#›</a:t>
            </a:fld>
            <a:endParaRPr lang="en-US"/>
          </a:p>
        </p:txBody>
      </p:sp>
    </p:spTree>
    <p:extLst>
      <p:ext uri="{BB962C8B-B14F-4D97-AF65-F5344CB8AC3E}">
        <p14:creationId xmlns:p14="http://schemas.microsoft.com/office/powerpoint/2010/main" val="1333958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9F91C21-616F-44ED-8DAB-93053F525A87}"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5E490-EADB-49A7-8A23-54065E1D6785}"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4581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9F91C21-616F-44ED-8DAB-93053F525A87}"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5E490-EADB-49A7-8A23-54065E1D6785}"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4303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F91C21-616F-44ED-8DAB-93053F525A87}"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5E490-EADB-49A7-8A23-54065E1D6785}"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31506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F91C21-616F-44ED-8DAB-93053F525A87}"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5E490-EADB-49A7-8A23-54065E1D6785}"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6050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F91C21-616F-44ED-8DAB-93053F525A87}"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5E490-EADB-49A7-8A23-54065E1D6785}" type="slidenum">
              <a:rPr lang="en-US" smtClean="0"/>
              <a:t>‹#›</a:t>
            </a:fld>
            <a:endParaRPr lang="en-US"/>
          </a:p>
        </p:txBody>
      </p:sp>
    </p:spTree>
    <p:extLst>
      <p:ext uri="{BB962C8B-B14F-4D97-AF65-F5344CB8AC3E}">
        <p14:creationId xmlns:p14="http://schemas.microsoft.com/office/powerpoint/2010/main" val="3126055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9F91C21-616F-44ED-8DAB-93053F525A87}"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5E490-EADB-49A7-8A23-54065E1D6785}"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4025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F91C21-616F-44ED-8DAB-93053F525A87}"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5E490-EADB-49A7-8A23-54065E1D6785}"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0503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9F91C21-616F-44ED-8DAB-93053F525A87}" type="datetimeFigureOut">
              <a:rPr lang="en-US" smtClean="0"/>
              <a:t>8/27/2024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45E490-EADB-49A7-8A23-54065E1D6785}"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7986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F91C21-616F-44ED-8DAB-93053F525A87}" type="datetimeFigureOut">
              <a:rPr lang="en-US" smtClean="0"/>
              <a:t>8/27/2024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45E490-EADB-49A7-8A23-54065E1D6785}"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0906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F91C21-616F-44ED-8DAB-93053F525A87}" type="datetimeFigureOut">
              <a:rPr lang="en-US" smtClean="0"/>
              <a:t>8/27/2024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45E490-EADB-49A7-8A23-54065E1D6785}" type="slidenum">
              <a:rPr lang="en-US" smtClean="0"/>
              <a:t>‹#›</a:t>
            </a:fld>
            <a:endParaRPr lang="en-US"/>
          </a:p>
        </p:txBody>
      </p:sp>
    </p:spTree>
    <p:extLst>
      <p:ext uri="{BB962C8B-B14F-4D97-AF65-F5344CB8AC3E}">
        <p14:creationId xmlns:p14="http://schemas.microsoft.com/office/powerpoint/2010/main" val="2825614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9F91C21-616F-44ED-8DAB-93053F525A87}"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5E490-EADB-49A7-8A23-54065E1D6785}"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1847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9F91C21-616F-44ED-8DAB-93053F525A87}"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5E490-EADB-49A7-8A23-54065E1D6785}" type="slidenum">
              <a:rPr lang="en-US" smtClean="0"/>
              <a:t>‹#›</a:t>
            </a:fld>
            <a:endParaRPr lang="en-US"/>
          </a:p>
        </p:txBody>
      </p:sp>
    </p:spTree>
    <p:extLst>
      <p:ext uri="{BB962C8B-B14F-4D97-AF65-F5344CB8AC3E}">
        <p14:creationId xmlns:p14="http://schemas.microsoft.com/office/powerpoint/2010/main" val="698642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9F91C21-616F-44ED-8DAB-93053F525A87}" type="datetimeFigureOut">
              <a:rPr lang="en-US" smtClean="0"/>
              <a:t>8/27/2024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45E490-EADB-49A7-8A23-54065E1D6785}" type="slidenum">
              <a:rPr lang="en-US" smtClean="0"/>
              <a:t>‹#›</a:t>
            </a:fld>
            <a:endParaRPr lang="en-US"/>
          </a:p>
        </p:txBody>
      </p:sp>
      <p:pic>
        <p:nvPicPr>
          <p:cNvPr id="13" name="Picture 12"/>
          <p:cNvPicPr>
            <a:picLocks noChangeAspect="1"/>
          </p:cNvPicPr>
          <p:nvPr userDrawn="1"/>
        </p:nvPicPr>
        <p:blipFill>
          <a:blip r:embed="rId21">
            <a:extLst>
              <a:ext uri="{BEBA8EAE-BF5A-486C-A8C5-ECC9F3942E4B}">
                <a14:imgProps xmlns:a14="http://schemas.microsoft.com/office/drawing/2010/main">
                  <a14:imgLayer r:embed="rId22">
                    <a14:imgEffect>
                      <a14:saturation sat="400000"/>
                    </a14:imgEffect>
                  </a14:imgLayer>
                </a14:imgProps>
              </a:ext>
              <a:ext uri="{28A0092B-C50C-407E-A947-70E740481C1C}">
                <a14:useLocalDpi xmlns:a14="http://schemas.microsoft.com/office/drawing/2010/main" val="0"/>
              </a:ext>
            </a:extLst>
          </a:blip>
          <a:stretch>
            <a:fillRect/>
          </a:stretch>
        </p:blipFill>
        <p:spPr>
          <a:xfrm>
            <a:off x="9890172" y="6373282"/>
            <a:ext cx="2438400" cy="495300"/>
          </a:xfrm>
          <a:prstGeom prst="rect">
            <a:avLst/>
          </a:prstGeom>
        </p:spPr>
      </p:pic>
    </p:spTree>
    <p:extLst>
      <p:ext uri="{BB962C8B-B14F-4D97-AF65-F5344CB8AC3E}">
        <p14:creationId xmlns:p14="http://schemas.microsoft.com/office/powerpoint/2010/main" val="228731305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2285" y="1538514"/>
            <a:ext cx="7561943" cy="386079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7314" y="-68948"/>
            <a:ext cx="4059535" cy="824593"/>
          </a:xfrm>
          <a:prstGeom prst="rect">
            <a:avLst/>
          </a:prstGeom>
        </p:spPr>
      </p:pic>
    </p:spTree>
    <p:extLst>
      <p:ext uri="{BB962C8B-B14F-4D97-AF65-F5344CB8AC3E}">
        <p14:creationId xmlns:p14="http://schemas.microsoft.com/office/powerpoint/2010/main" val="39177067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AWS CLI</a:t>
            </a:r>
            <a:r>
              <a:rPr lang="en-US" dirty="0" smtClean="0"/>
              <a:t>?</a:t>
            </a:r>
            <a:endParaRPr lang="en-US" dirty="0"/>
          </a:p>
        </p:txBody>
      </p:sp>
      <p:sp>
        <p:nvSpPr>
          <p:cNvPr id="3" name="Content Placeholder 2"/>
          <p:cNvSpPr>
            <a:spLocks noGrp="1"/>
          </p:cNvSpPr>
          <p:nvPr>
            <p:ph idx="1"/>
          </p:nvPr>
        </p:nvSpPr>
        <p:spPr>
          <a:xfrm>
            <a:off x="1295402" y="2716589"/>
            <a:ext cx="9601196" cy="3060097"/>
          </a:xfrm>
        </p:spPr>
        <p:txBody>
          <a:bodyPr>
            <a:normAutofit/>
          </a:bodyPr>
          <a:lstStyle/>
          <a:p>
            <a:r>
              <a:rPr lang="en-US" dirty="0" smtClean="0"/>
              <a:t>AWS </a:t>
            </a:r>
            <a:r>
              <a:rPr lang="en-US" dirty="0"/>
              <a:t>Command Line Interface (CLI) is a powerful tool that enables users to interact with AWS services using a command-line shell.</a:t>
            </a:r>
          </a:p>
          <a:p>
            <a:r>
              <a:rPr lang="en-US" dirty="0"/>
              <a:t>It provides a uniform way to manage various AWS services, offering greater control and flexibility over the AWS environment.</a:t>
            </a:r>
          </a:p>
          <a:p>
            <a:r>
              <a:rPr lang="en-US" dirty="0"/>
              <a:t>With AWS CLI, users can perform almost all tasks available in the AWS Management Console, but with the added benefits of automation, scripting, and quicker execution of repetitive tasks.</a:t>
            </a:r>
          </a:p>
        </p:txBody>
      </p:sp>
    </p:spTree>
    <p:extLst>
      <p:ext uri="{BB962C8B-B14F-4D97-AF65-F5344CB8AC3E}">
        <p14:creationId xmlns:p14="http://schemas.microsoft.com/office/powerpoint/2010/main" val="1400233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Benefits of Using AWS </a:t>
            </a:r>
            <a:r>
              <a:rPr lang="en-US" dirty="0" smtClean="0"/>
              <a:t>CLI</a:t>
            </a:r>
            <a:endParaRPr lang="en-US" dirty="0"/>
          </a:p>
        </p:txBody>
      </p:sp>
      <p:sp>
        <p:nvSpPr>
          <p:cNvPr id="3" name="Content Placeholder 2"/>
          <p:cNvSpPr>
            <a:spLocks noGrp="1"/>
          </p:cNvSpPr>
          <p:nvPr>
            <p:ph idx="1"/>
          </p:nvPr>
        </p:nvSpPr>
        <p:spPr/>
        <p:txBody>
          <a:bodyPr>
            <a:normAutofit lnSpcReduction="10000"/>
          </a:bodyPr>
          <a:lstStyle/>
          <a:p>
            <a:r>
              <a:rPr lang="en-US" b="1" dirty="0" smtClean="0"/>
              <a:t>Efficiency:</a:t>
            </a:r>
          </a:p>
          <a:p>
            <a:pPr marL="0" indent="0">
              <a:buNone/>
            </a:pPr>
            <a:r>
              <a:rPr lang="en-US" dirty="0" smtClean="0"/>
              <a:t>	AWS </a:t>
            </a:r>
            <a:r>
              <a:rPr lang="en-US" dirty="0"/>
              <a:t>CLI allows for the rapid execution of tasks by using commands rather </a:t>
            </a:r>
            <a:r>
              <a:rPr lang="en-US" dirty="0" smtClean="0"/>
              <a:t>	than </a:t>
            </a:r>
            <a:r>
              <a:rPr lang="en-US" dirty="0"/>
              <a:t>navigating through the web interface. This leads to faster setup and </a:t>
            </a:r>
            <a:r>
              <a:rPr lang="en-US" dirty="0" smtClean="0"/>
              <a:t>	management </a:t>
            </a:r>
            <a:r>
              <a:rPr lang="en-US" dirty="0"/>
              <a:t>of AWS resources.</a:t>
            </a:r>
          </a:p>
          <a:p>
            <a:r>
              <a:rPr lang="en-US" b="1" dirty="0"/>
              <a:t>Automation:</a:t>
            </a:r>
          </a:p>
          <a:p>
            <a:pPr marL="0" indent="0">
              <a:buNone/>
            </a:pPr>
            <a:r>
              <a:rPr lang="en-US" dirty="0" smtClean="0"/>
              <a:t>	AWS </a:t>
            </a:r>
            <a:r>
              <a:rPr lang="en-US" dirty="0"/>
              <a:t>CLI is essential for automating complex workflows. By scripting AWS </a:t>
            </a:r>
            <a:r>
              <a:rPr lang="en-US" dirty="0" smtClean="0"/>
              <a:t>	CLI </a:t>
            </a:r>
            <a:r>
              <a:rPr lang="en-US" dirty="0"/>
              <a:t>commands, users can automate routine tasks such as creating and </a:t>
            </a:r>
            <a:r>
              <a:rPr lang="en-US" dirty="0" smtClean="0"/>
              <a:t>	terminating </a:t>
            </a:r>
            <a:r>
              <a:rPr lang="en-US" dirty="0"/>
              <a:t>instances, managing S3 buckets, and deploying applications</a:t>
            </a:r>
            <a:r>
              <a:rPr lang="en-US" dirty="0" smtClean="0"/>
              <a:t>.</a:t>
            </a:r>
            <a:endParaRPr lang="en-US" dirty="0"/>
          </a:p>
        </p:txBody>
      </p:sp>
    </p:spTree>
    <p:extLst>
      <p:ext uri="{BB962C8B-B14F-4D97-AF65-F5344CB8AC3E}">
        <p14:creationId xmlns:p14="http://schemas.microsoft.com/office/powerpoint/2010/main" val="20814178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77255" y="827315"/>
            <a:ext cx="9593943" cy="5632311"/>
          </a:xfrm>
          <a:prstGeom prst="rect">
            <a:avLst/>
          </a:prstGeom>
          <a:noFill/>
        </p:spPr>
        <p:txBody>
          <a:bodyPr wrap="square" rtlCol="0">
            <a:spAutoFit/>
          </a:bodyPr>
          <a:lstStyle/>
          <a:p>
            <a:pPr marL="342900" indent="-342900">
              <a:buFont typeface="Arial" panose="020B0604020202020204" pitchFamily="34" charset="0"/>
              <a:buChar char="•"/>
            </a:pPr>
            <a:r>
              <a:rPr lang="en-US" sz="2400" b="1" dirty="0" smtClean="0"/>
              <a:t>Scalability:</a:t>
            </a:r>
          </a:p>
          <a:p>
            <a:r>
              <a:rPr lang="en-US" sz="2400" dirty="0" smtClean="0"/>
              <a:t>	AWS CLI is designed to handle large-scale operations. Whether managing a single resource or hundreds, CLI commands can easily scale to meet the demands of large environments.</a:t>
            </a:r>
          </a:p>
          <a:p>
            <a:endParaRPr lang="en-US" sz="2400" dirty="0" smtClean="0"/>
          </a:p>
          <a:p>
            <a:pPr marL="342900" indent="-342900">
              <a:buFont typeface="Arial" panose="020B0604020202020204" pitchFamily="34" charset="0"/>
              <a:buChar char="•"/>
            </a:pPr>
            <a:r>
              <a:rPr lang="en-US" sz="2400" b="1" dirty="0" smtClean="0"/>
              <a:t>Flexibility:</a:t>
            </a:r>
          </a:p>
          <a:p>
            <a:r>
              <a:rPr lang="en-US" sz="2400" dirty="0" smtClean="0"/>
              <a:t>	With AWS CLI, users can combine multiple commands in scripts to perform intricate operations. This flexibility is particularly useful for DevOps practices, continuous 	integration, and deployment pipelines.</a:t>
            </a:r>
          </a:p>
          <a:p>
            <a:endParaRPr lang="en-US" sz="2400" dirty="0" smtClean="0"/>
          </a:p>
          <a:p>
            <a:pPr marL="342900" indent="-342900">
              <a:buFont typeface="Arial" panose="020B0604020202020204" pitchFamily="34" charset="0"/>
              <a:buChar char="•"/>
            </a:pPr>
            <a:r>
              <a:rPr lang="en-US" sz="2400" b="1" dirty="0" smtClean="0"/>
              <a:t>Consistency Across Platforms:</a:t>
            </a:r>
          </a:p>
          <a:p>
            <a:r>
              <a:rPr lang="en-US" sz="2400" dirty="0" smtClean="0"/>
              <a:t>	AWS CLI provides a consistent experience across different operating systems, including Windows, </a:t>
            </a:r>
            <a:r>
              <a:rPr lang="en-US" sz="2400" dirty="0" err="1" smtClean="0"/>
              <a:t>macOS</a:t>
            </a:r>
            <a:r>
              <a:rPr lang="en-US" sz="2400" dirty="0" smtClean="0"/>
              <a:t>, and Linux, allowing users to manage their AWS resources from any platform.</a:t>
            </a:r>
          </a:p>
          <a:p>
            <a:endParaRPr lang="en-US" sz="2400" dirty="0"/>
          </a:p>
        </p:txBody>
      </p:sp>
    </p:spTree>
    <p:extLst>
      <p:ext uri="{BB962C8B-B14F-4D97-AF65-F5344CB8AC3E}">
        <p14:creationId xmlns:p14="http://schemas.microsoft.com/office/powerpoint/2010/main" val="2347381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 Features of AWS </a:t>
            </a:r>
            <a:r>
              <a:rPr lang="en-US" dirty="0" smtClean="0"/>
              <a:t>CLI</a:t>
            </a:r>
            <a:endParaRPr lang="en-US" dirty="0"/>
          </a:p>
        </p:txBody>
      </p:sp>
      <p:sp>
        <p:nvSpPr>
          <p:cNvPr id="3" name="Content Placeholder 2"/>
          <p:cNvSpPr>
            <a:spLocks noGrp="1"/>
          </p:cNvSpPr>
          <p:nvPr>
            <p:ph idx="1"/>
          </p:nvPr>
        </p:nvSpPr>
        <p:spPr/>
        <p:txBody>
          <a:bodyPr>
            <a:normAutofit/>
          </a:bodyPr>
          <a:lstStyle/>
          <a:p>
            <a:r>
              <a:rPr lang="en-US" b="1" dirty="0" smtClean="0"/>
              <a:t>Unified </a:t>
            </a:r>
            <a:r>
              <a:rPr lang="en-US" b="1" dirty="0"/>
              <a:t>Tool:</a:t>
            </a:r>
          </a:p>
          <a:p>
            <a:pPr marL="457200" lvl="1" indent="0">
              <a:buNone/>
            </a:pPr>
            <a:r>
              <a:rPr lang="en-US" dirty="0"/>
              <a:t>AWS CLI is a single tool that supports a wide range of AWS services, including EC2, S3, RDS, Lambda, IAM, and more. This unification simplifies the management of diverse AWS services from a single interface.</a:t>
            </a:r>
          </a:p>
          <a:p>
            <a:r>
              <a:rPr lang="en-US" b="1" dirty="0"/>
              <a:t>Scripting and Automation:</a:t>
            </a:r>
          </a:p>
          <a:p>
            <a:pPr marL="457200" lvl="1" indent="0">
              <a:buNone/>
            </a:pPr>
            <a:r>
              <a:rPr lang="en-US" dirty="0"/>
              <a:t>The CLI can be used to write scripts that automate the management of AWS services. These scripts can be integrated into CI/CD pipelines, making AWS CLI a critical tool in DevOps</a:t>
            </a:r>
            <a:r>
              <a:rPr lang="en-US" dirty="0" smtClean="0"/>
              <a:t>.</a:t>
            </a:r>
            <a:endParaRPr lang="en-US" dirty="0"/>
          </a:p>
        </p:txBody>
      </p:sp>
    </p:spTree>
    <p:extLst>
      <p:ext uri="{BB962C8B-B14F-4D97-AF65-F5344CB8AC3E}">
        <p14:creationId xmlns:p14="http://schemas.microsoft.com/office/powerpoint/2010/main" val="9937875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46628" y="725715"/>
            <a:ext cx="10290629" cy="5539978"/>
          </a:xfrm>
          <a:prstGeom prst="rect">
            <a:avLst/>
          </a:prstGeom>
          <a:noFill/>
        </p:spPr>
        <p:txBody>
          <a:bodyPr wrap="square" rtlCol="0">
            <a:spAutoFit/>
          </a:bodyPr>
          <a:lstStyle/>
          <a:p>
            <a:pPr marL="342900" indent="-342900">
              <a:buFont typeface="Arial" panose="020B0604020202020204" pitchFamily="34" charset="0"/>
              <a:buChar char="•"/>
            </a:pPr>
            <a:r>
              <a:rPr lang="en-US" sz="2400" b="1" dirty="0" smtClean="0"/>
              <a:t>Customizable Profiles:</a:t>
            </a:r>
          </a:p>
          <a:p>
            <a:pPr lvl="1"/>
            <a:r>
              <a:rPr lang="en-US" sz="2400" dirty="0" smtClean="0"/>
              <a:t>AWS CLI allows users to create multiple profiles, each with different configurations, credentials, and regions. This feature is useful for managing resources across different AWS accounts or environments (e.g., development, testing, production).</a:t>
            </a:r>
          </a:p>
          <a:p>
            <a:endParaRPr lang="en-US" sz="2400" dirty="0" smtClean="0"/>
          </a:p>
          <a:p>
            <a:pPr marL="342900" indent="-342900">
              <a:buFont typeface="Arial" panose="020B0604020202020204" pitchFamily="34" charset="0"/>
              <a:buChar char="•"/>
            </a:pPr>
            <a:r>
              <a:rPr lang="en-US" sz="2400" b="1" dirty="0" smtClean="0"/>
              <a:t>Output Formatting:</a:t>
            </a:r>
          </a:p>
          <a:p>
            <a:pPr lvl="1"/>
            <a:r>
              <a:rPr lang="en-US" sz="2400" dirty="0" smtClean="0"/>
              <a:t>Users can choose different output formats (JSON, text, or table) depending on their needs. This flexibility helps in parsing output data for further processing or integrating with other tools.</a:t>
            </a:r>
          </a:p>
          <a:p>
            <a:endParaRPr lang="en-US" sz="2400" dirty="0" smtClean="0"/>
          </a:p>
          <a:p>
            <a:pPr marL="342900" indent="-342900">
              <a:buFont typeface="Arial" panose="020B0604020202020204" pitchFamily="34" charset="0"/>
              <a:buChar char="•"/>
            </a:pPr>
            <a:r>
              <a:rPr lang="en-US" sz="2400" b="1" dirty="0" smtClean="0"/>
              <a:t>Access to AWS Features:</a:t>
            </a:r>
          </a:p>
          <a:p>
            <a:pPr lvl="1"/>
            <a:r>
              <a:rPr lang="en-US" sz="2400" dirty="0" smtClean="0"/>
              <a:t>AWS CLI provides access to the latest AWS features and services as they are released, often before they are available in the AWS Management Console.</a:t>
            </a:r>
          </a:p>
          <a:p>
            <a:endParaRPr lang="en-US" dirty="0"/>
          </a:p>
        </p:txBody>
      </p:sp>
    </p:spTree>
    <p:extLst>
      <p:ext uri="{BB962C8B-B14F-4D97-AF65-F5344CB8AC3E}">
        <p14:creationId xmlns:p14="http://schemas.microsoft.com/office/powerpoint/2010/main" val="27938217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Security </a:t>
            </a:r>
            <a:r>
              <a:rPr lang="en-US" dirty="0" smtClean="0"/>
              <a:t>Considerations</a:t>
            </a:r>
            <a:endParaRPr lang="en-US" dirty="0"/>
          </a:p>
        </p:txBody>
      </p:sp>
      <p:sp>
        <p:nvSpPr>
          <p:cNvPr id="3" name="Content Placeholder 2"/>
          <p:cNvSpPr>
            <a:spLocks noGrp="1"/>
          </p:cNvSpPr>
          <p:nvPr>
            <p:ph idx="1"/>
          </p:nvPr>
        </p:nvSpPr>
        <p:spPr>
          <a:xfrm>
            <a:off x="1295402" y="2963332"/>
            <a:ext cx="9601196" cy="2377926"/>
          </a:xfrm>
        </p:spPr>
        <p:txBody>
          <a:bodyPr>
            <a:normAutofit/>
          </a:bodyPr>
          <a:lstStyle/>
          <a:p>
            <a:r>
              <a:rPr lang="en-US" dirty="0" smtClean="0"/>
              <a:t>Credential Management</a:t>
            </a:r>
            <a:endParaRPr lang="en-US" dirty="0"/>
          </a:p>
          <a:p>
            <a:r>
              <a:rPr lang="en-US" dirty="0" smtClean="0"/>
              <a:t>Least </a:t>
            </a:r>
            <a:r>
              <a:rPr lang="en-US" dirty="0"/>
              <a:t>Privilege </a:t>
            </a:r>
            <a:r>
              <a:rPr lang="en-US" dirty="0" smtClean="0"/>
              <a:t>Principle</a:t>
            </a:r>
            <a:endParaRPr lang="en-US" dirty="0"/>
          </a:p>
          <a:p>
            <a:r>
              <a:rPr lang="en-US" dirty="0" smtClean="0"/>
              <a:t>Multi-Factor </a:t>
            </a:r>
            <a:r>
              <a:rPr lang="en-US" dirty="0"/>
              <a:t>Authentication (MFA</a:t>
            </a:r>
            <a:r>
              <a:rPr lang="en-US" dirty="0" smtClean="0"/>
              <a:t>)</a:t>
            </a:r>
            <a:endParaRPr lang="en-US" dirty="0"/>
          </a:p>
          <a:p>
            <a:r>
              <a:rPr lang="en-US" dirty="0" smtClean="0"/>
              <a:t>Encryption </a:t>
            </a:r>
            <a:r>
              <a:rPr lang="en-US" dirty="0"/>
              <a:t>of </a:t>
            </a:r>
            <a:r>
              <a:rPr lang="en-US" dirty="0" smtClean="0"/>
              <a:t>Data</a:t>
            </a:r>
            <a:endParaRPr lang="en-US" dirty="0"/>
          </a:p>
        </p:txBody>
      </p:sp>
    </p:spTree>
    <p:extLst>
      <p:ext uri="{BB962C8B-B14F-4D97-AF65-F5344CB8AC3E}">
        <p14:creationId xmlns:p14="http://schemas.microsoft.com/office/powerpoint/2010/main" val="420346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Learn AWS CLI?</a:t>
            </a:r>
            <a:endParaRPr lang="en-US" dirty="0"/>
          </a:p>
        </p:txBody>
      </p:sp>
      <p:sp>
        <p:nvSpPr>
          <p:cNvPr id="3" name="Content Placeholder 2"/>
          <p:cNvSpPr>
            <a:spLocks noGrp="1"/>
          </p:cNvSpPr>
          <p:nvPr>
            <p:ph idx="1"/>
          </p:nvPr>
        </p:nvSpPr>
        <p:spPr/>
        <p:txBody>
          <a:bodyPr/>
          <a:lstStyle/>
          <a:p>
            <a:r>
              <a:rPr lang="en-US" dirty="0" smtClean="0"/>
              <a:t>Mastering AWS </a:t>
            </a:r>
            <a:r>
              <a:rPr lang="en-US" dirty="0"/>
              <a:t>CLI is essential for developers, system administrators, and DevOps professionals who seek greater control, efficiency, and flexibility in managing AWS services. It is a powerful tool that complements the AWS Management Console, enabling the automation of tasks, scaling operations, and improving security practices in cloud environments.</a:t>
            </a:r>
          </a:p>
          <a:p>
            <a:endParaRPr lang="en-US" dirty="0"/>
          </a:p>
        </p:txBody>
      </p:sp>
    </p:spTree>
    <p:extLst>
      <p:ext uri="{BB962C8B-B14F-4D97-AF65-F5344CB8AC3E}">
        <p14:creationId xmlns:p14="http://schemas.microsoft.com/office/powerpoint/2010/main" val="18229197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29</TotalTime>
  <Words>373</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PowerPoint Presentation</vt:lpstr>
      <vt:lpstr>What is AWS CLI?</vt:lpstr>
      <vt:lpstr>Benefits of Using AWS CLI</vt:lpstr>
      <vt:lpstr>PowerPoint Presentation</vt:lpstr>
      <vt:lpstr>Key Features of AWS CLI</vt:lpstr>
      <vt:lpstr>PowerPoint Presentation</vt:lpstr>
      <vt:lpstr>Security Considerations</vt:lpstr>
      <vt:lpstr>Why Learn AWS CLI?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AWS CLI</dc:title>
  <dc:creator>Administrator</dc:creator>
  <cp:lastModifiedBy>Administrator</cp:lastModifiedBy>
  <cp:revision>6</cp:revision>
  <dcterms:created xsi:type="dcterms:W3CDTF">2024-08-24T10:52:00Z</dcterms:created>
  <dcterms:modified xsi:type="dcterms:W3CDTF">2024-08-27T12:29:59Z</dcterms:modified>
</cp:coreProperties>
</file>