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320" y="0"/>
            <a:ext cx="2438400" cy="4953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821" y="0"/>
            <a:ext cx="2438400" cy="4953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8/27/2024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-10668"/>
            <a:ext cx="2438400" cy="495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dirty="0" smtClean="0"/>
              <a:t>INTRODUCTION TO CLOUD COMPUTING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" y="4563566"/>
            <a:ext cx="3416316" cy="210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0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of Cloud </a:t>
            </a:r>
            <a:r>
              <a:rPr lang="en-US" b="1" dirty="0" smtClean="0"/>
              <a:t>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435306"/>
            <a:ext cx="10058400" cy="4050792"/>
          </a:xfrm>
        </p:spPr>
        <p:txBody>
          <a:bodyPr/>
          <a:lstStyle/>
          <a:p>
            <a:r>
              <a:rPr lang="en-US" b="1" dirty="0" smtClean="0"/>
              <a:t>AI </a:t>
            </a:r>
            <a:r>
              <a:rPr lang="en-US" b="1" dirty="0"/>
              <a:t>and Machine Learning Integration</a:t>
            </a:r>
            <a:endParaRPr lang="en-US" dirty="0"/>
          </a:p>
          <a:p>
            <a:pPr lvl="1"/>
            <a:r>
              <a:rPr lang="en-US" dirty="0"/>
              <a:t>Continued integration of AI/ML with cloud services, enabling smarter, more adaptive applications.</a:t>
            </a:r>
          </a:p>
          <a:p>
            <a:r>
              <a:rPr lang="en-US" b="1" dirty="0"/>
              <a:t>Quantum Computing</a:t>
            </a:r>
            <a:endParaRPr lang="en-US" dirty="0"/>
          </a:p>
          <a:p>
            <a:pPr lvl="1"/>
            <a:r>
              <a:rPr lang="en-US" dirty="0"/>
              <a:t>Cloud providers exploring quantum computing as a service, offering new possibilities for complex problem-solving.</a:t>
            </a:r>
          </a:p>
          <a:p>
            <a:r>
              <a:rPr lang="en-US" b="1" dirty="0"/>
              <a:t>Sustainability and Green Computing</a:t>
            </a:r>
            <a:endParaRPr lang="en-US" dirty="0"/>
          </a:p>
          <a:p>
            <a:pPr lvl="1"/>
            <a:r>
              <a:rPr lang="en-US" dirty="0"/>
              <a:t>Increasing focus on energy efficiency and reducing the carbon footprint of cloud data centers.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0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of Cloud </a:t>
            </a:r>
            <a:r>
              <a:rPr lang="en-US" dirty="0" smtClean="0"/>
              <a:t>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408011"/>
            <a:ext cx="10058400" cy="26689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Cloud </a:t>
            </a:r>
            <a:r>
              <a:rPr lang="en-US" sz="1800" dirty="0"/>
              <a:t>computing refers to the delivery of computing services—servers, storage, databases, networking, software, analytics, and more—over the internet (“the cloud”).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It allows for on-demand access to these resources, enabling flexible, scalable, and cost-effective computing solutions.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Historical Context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Evolved from early network computing and virtualization technologies.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Cloud computing has transformed IT infrastructure and service delivery, becoming a cornerstone of modern business operations.</a:t>
            </a:r>
          </a:p>
        </p:txBody>
      </p:sp>
    </p:spTree>
    <p:extLst>
      <p:ext uri="{BB962C8B-B14F-4D97-AF65-F5344CB8AC3E}">
        <p14:creationId xmlns:p14="http://schemas.microsoft.com/office/powerpoint/2010/main" val="44195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Cloud </a:t>
            </a:r>
            <a:r>
              <a:rPr lang="en-US" dirty="0" smtClean="0"/>
              <a:t>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563" indent="717550"/>
            <a:r>
              <a:rPr lang="en-US" dirty="0" smtClean="0"/>
              <a:t>On-Demand </a:t>
            </a:r>
            <a:r>
              <a:rPr lang="en-US" dirty="0"/>
              <a:t>Self-Service</a:t>
            </a:r>
          </a:p>
          <a:p>
            <a:pPr marL="182563" indent="717550"/>
            <a:r>
              <a:rPr lang="en-US" dirty="0" smtClean="0"/>
              <a:t>Broad </a:t>
            </a:r>
            <a:r>
              <a:rPr lang="en-US" dirty="0"/>
              <a:t>Network Access</a:t>
            </a:r>
          </a:p>
          <a:p>
            <a:pPr marL="182563" indent="717550"/>
            <a:r>
              <a:rPr lang="en-US" dirty="0" smtClean="0"/>
              <a:t>Resource </a:t>
            </a:r>
            <a:r>
              <a:rPr lang="en-US" dirty="0"/>
              <a:t>Pooling</a:t>
            </a:r>
          </a:p>
          <a:p>
            <a:pPr marL="182563" indent="717550"/>
            <a:r>
              <a:rPr lang="en-US" dirty="0" smtClean="0"/>
              <a:t>Rapid </a:t>
            </a:r>
            <a:r>
              <a:rPr lang="en-US" dirty="0"/>
              <a:t>Elasticity</a:t>
            </a:r>
          </a:p>
          <a:p>
            <a:pPr marL="182563" indent="717550"/>
            <a:r>
              <a:rPr lang="en-US" dirty="0" smtClean="0"/>
              <a:t>Measured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5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85" y="252620"/>
            <a:ext cx="10058400" cy="784610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Service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357" y="1201004"/>
            <a:ext cx="11213139" cy="4050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 smtClean="0"/>
              <a:t>Infrastructure </a:t>
            </a:r>
            <a:r>
              <a:rPr lang="en-US" sz="1700" b="1" dirty="0"/>
              <a:t>as a Service (IaaS)</a:t>
            </a:r>
          </a:p>
          <a:p>
            <a:r>
              <a:rPr lang="en-US" sz="1700" dirty="0"/>
              <a:t>Overview: Provides virtualized computing resources over the internet.</a:t>
            </a:r>
          </a:p>
          <a:p>
            <a:r>
              <a:rPr lang="en-US" sz="1700" dirty="0"/>
              <a:t>Examples: Amazon EC2, Google Compute Engine, Microsoft Azure VM.</a:t>
            </a:r>
          </a:p>
          <a:p>
            <a:r>
              <a:rPr lang="en-US" sz="1700" dirty="0"/>
              <a:t>Use Case: Hosting applications, storage, and networks in a virtual environment</a:t>
            </a:r>
            <a:r>
              <a:rPr lang="en-US" sz="1700" dirty="0" smtClean="0"/>
              <a:t>.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Platform as a Service (PaaS)</a:t>
            </a:r>
          </a:p>
          <a:p>
            <a:r>
              <a:rPr lang="en-US" sz="1700" dirty="0"/>
              <a:t>Overview: Offers hardware and software tools over the internet, often used for application development.</a:t>
            </a:r>
          </a:p>
          <a:p>
            <a:r>
              <a:rPr lang="en-US" sz="1700" dirty="0"/>
              <a:t>Examples: AWS Elastic Beanstalk, Google App Engine, Microsoft Azure App Services.</a:t>
            </a:r>
          </a:p>
          <a:p>
            <a:r>
              <a:rPr lang="en-US" sz="1700" dirty="0"/>
              <a:t>Use Case: Developers building web applications without worrying about underlying infrastructure</a:t>
            </a:r>
            <a:r>
              <a:rPr lang="en-US" sz="1700" dirty="0" smtClean="0"/>
              <a:t>.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Software as a Service (SaaS)</a:t>
            </a:r>
          </a:p>
          <a:p>
            <a:r>
              <a:rPr lang="en-US" sz="1700" dirty="0"/>
              <a:t>Overview: Delivers software applications over the internet, on a subscription basis.</a:t>
            </a:r>
          </a:p>
          <a:p>
            <a:r>
              <a:rPr lang="en-US" sz="1700" dirty="0"/>
              <a:t>Examples: Google Workspace, Microsoft 365, Salesforce.</a:t>
            </a:r>
          </a:p>
          <a:p>
            <a:r>
              <a:rPr lang="en-US" sz="1700" dirty="0"/>
              <a:t>Use Case: End-users accessing software applications hosted in the </a:t>
            </a:r>
            <a:r>
              <a:rPr lang="en-US" sz="1700" dirty="0" smtClean="0"/>
              <a:t>cloud.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6745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99" y="348154"/>
            <a:ext cx="10058400" cy="770962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Deployment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99" y="1119116"/>
            <a:ext cx="11295023" cy="4050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Public </a:t>
            </a:r>
            <a:r>
              <a:rPr lang="en-US" sz="1800" b="1" dirty="0"/>
              <a:t>Cloud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Services offered over the public internet and available to anyone who wants to purchase them.</a:t>
            </a:r>
          </a:p>
          <a:p>
            <a:r>
              <a:rPr lang="en-US" sz="1800" dirty="0"/>
              <a:t>Advantages: Cost-effective, scalable, and easy to use.</a:t>
            </a:r>
          </a:p>
          <a:p>
            <a:r>
              <a:rPr lang="en-US" sz="1800" dirty="0"/>
              <a:t>Examples: AWS, Microsoft Azure, Google Cloud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Private Cloud</a:t>
            </a:r>
          </a:p>
          <a:p>
            <a:r>
              <a:rPr lang="en-US" sz="1800" dirty="0" smtClean="0"/>
              <a:t>Cloud </a:t>
            </a:r>
            <a:r>
              <a:rPr lang="en-US" sz="1800" dirty="0"/>
              <a:t>computing resources used exclusively by one business or organization.</a:t>
            </a:r>
          </a:p>
          <a:p>
            <a:r>
              <a:rPr lang="en-US" sz="1800" dirty="0"/>
              <a:t>Advantages: Enhanced security, compliance, and control over data and applications.</a:t>
            </a:r>
          </a:p>
          <a:p>
            <a:r>
              <a:rPr lang="en-US" sz="1800" dirty="0"/>
              <a:t>Examples: VMware Cloud, OpenStack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Hybrid Cloud</a:t>
            </a:r>
          </a:p>
          <a:p>
            <a:r>
              <a:rPr lang="en-US" sz="1800" dirty="0" smtClean="0"/>
              <a:t>A </a:t>
            </a:r>
            <a:r>
              <a:rPr lang="en-US" sz="1800" dirty="0"/>
              <a:t>combination of public and private clouds, allowing data and applications to be shared between them.</a:t>
            </a:r>
          </a:p>
          <a:p>
            <a:r>
              <a:rPr lang="en-US" sz="1800" dirty="0"/>
              <a:t>Advantages: Greater flexibility, optimized infrastructure, and cost management.</a:t>
            </a:r>
          </a:p>
          <a:p>
            <a:r>
              <a:rPr lang="en-US" sz="1800" dirty="0"/>
              <a:t>Examples: AWS Outposts, Azure Arc, Google Anthos.</a:t>
            </a:r>
          </a:p>
        </p:txBody>
      </p:sp>
    </p:spTree>
    <p:extLst>
      <p:ext uri="{BB962C8B-B14F-4D97-AF65-F5344CB8AC3E}">
        <p14:creationId xmlns:p14="http://schemas.microsoft.com/office/powerpoint/2010/main" val="41023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9" y="293564"/>
            <a:ext cx="10058400" cy="852849"/>
          </a:xfrm>
        </p:spPr>
        <p:txBody>
          <a:bodyPr/>
          <a:lstStyle/>
          <a:p>
            <a:r>
              <a:rPr lang="en-US" b="1" dirty="0"/>
              <a:t>Benefits of Cloud </a:t>
            </a:r>
            <a:r>
              <a:rPr lang="en-US" b="1" dirty="0" smtClean="0"/>
              <a:t>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19" y="1452667"/>
            <a:ext cx="11041039" cy="405079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Cost Efficiency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Pay-as-you-go model reduces capital expenditure and operational costs by paying only for what you use.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Scalability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Easily scale resources up or down based on demand, without the need for large upfront investments in hardware.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Flexibility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Access to a broad range of services and tools that can be customized to meet specific needs.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Disaster Recovery and Business Continuity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Built-in data redundancy and recovery options ensure minimal downtime in case of a disaster.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Collaboration and Accessibility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Cloud-based tools allow teams to collaborate in real-time from any location with internet access.</a:t>
            </a:r>
          </a:p>
        </p:txBody>
      </p:sp>
    </p:spTree>
    <p:extLst>
      <p:ext uri="{BB962C8B-B14F-4D97-AF65-F5344CB8AC3E}">
        <p14:creationId xmlns:p14="http://schemas.microsoft.com/office/powerpoint/2010/main" val="245046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98" y="266404"/>
            <a:ext cx="10058400" cy="1016485"/>
          </a:xfrm>
        </p:spPr>
        <p:txBody>
          <a:bodyPr/>
          <a:lstStyle/>
          <a:p>
            <a:r>
              <a:rPr lang="en-US" dirty="0"/>
              <a:t>Challenges of Cloud </a:t>
            </a:r>
            <a:r>
              <a:rPr lang="en-US" dirty="0" smtClean="0"/>
              <a:t>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97" y="1903044"/>
            <a:ext cx="5904159" cy="405079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 smtClean="0"/>
              <a:t>Security </a:t>
            </a:r>
            <a:r>
              <a:rPr lang="en-US" sz="1800" b="1" dirty="0"/>
              <a:t>and Privacy Concerns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Storing sensitive data in the cloud requires robust security measures and compliance with regulations.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Solution: Implement strong encryption, access controls, and regular audits</a:t>
            </a:r>
            <a:r>
              <a:rPr lang="en-US" sz="1800" dirty="0" smtClean="0"/>
              <a:t>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Downtime and Reliability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Cloud services can experience outages, impacting availability.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Solution: Choose reputable providers and implement multi-region deployment for high availability</a:t>
            </a:r>
            <a:r>
              <a:rPr lang="en-US" sz="1800" dirty="0" smtClean="0"/>
              <a:t>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50926" y="1903044"/>
            <a:ext cx="5412840" cy="4050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sz="1800" b="1" dirty="0" smtClean="0"/>
              <a:t>Cost Management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Without proper management, costs can spiral due to resource overuse.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Solution: Use budgeting tools and regularly monitor cloud usage.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sz="1800" b="1" dirty="0" smtClean="0"/>
              <a:t>Vendor Lock-In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Moving from one cloud provider to another can be complex and costly.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Solution: Use multi-cloud strategies and standardized technologies where possible.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924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Emerging Trends in Cloud </a:t>
            </a:r>
            <a:r>
              <a:rPr lang="en-US" b="1" dirty="0" smtClean="0"/>
              <a:t>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53420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Edge </a:t>
            </a:r>
            <a:r>
              <a:rPr lang="en-US" b="1" dirty="0"/>
              <a:t>Computing</a:t>
            </a:r>
            <a:endParaRPr lang="en-US" dirty="0"/>
          </a:p>
          <a:p>
            <a:pPr lvl="1"/>
            <a:r>
              <a:rPr lang="en-US" b="1" dirty="0"/>
              <a:t>Overview:</a:t>
            </a:r>
            <a:r>
              <a:rPr lang="en-US" dirty="0"/>
              <a:t> Processing data closer to where it is generated, at the "edge" of the network.</a:t>
            </a:r>
          </a:p>
          <a:p>
            <a:pPr lvl="1"/>
            <a:r>
              <a:rPr lang="en-US" b="1" dirty="0"/>
              <a:t>Benefits:</a:t>
            </a:r>
            <a:r>
              <a:rPr lang="en-US" dirty="0"/>
              <a:t> Reduced latency, improved performance for </a:t>
            </a:r>
            <a:r>
              <a:rPr lang="en-US" dirty="0" err="1"/>
              <a:t>IoT</a:t>
            </a:r>
            <a:r>
              <a:rPr lang="en-US" dirty="0"/>
              <a:t> devices.</a:t>
            </a:r>
          </a:p>
          <a:p>
            <a:pPr marL="0" indent="0">
              <a:buNone/>
            </a:pPr>
            <a:r>
              <a:rPr lang="en-US" b="1" dirty="0" err="1"/>
              <a:t>Serverless</a:t>
            </a:r>
            <a:r>
              <a:rPr lang="en-US" b="1" dirty="0"/>
              <a:t> Computing</a:t>
            </a:r>
            <a:endParaRPr lang="en-US" dirty="0"/>
          </a:p>
          <a:p>
            <a:pPr lvl="1"/>
            <a:r>
              <a:rPr lang="en-US" b="1" dirty="0"/>
              <a:t>Overview:</a:t>
            </a:r>
            <a:r>
              <a:rPr lang="en-US" dirty="0"/>
              <a:t> Running applications without managing servers, where the cloud provider automatically scales resources.</a:t>
            </a:r>
          </a:p>
          <a:p>
            <a:pPr lvl="1"/>
            <a:r>
              <a:rPr lang="en-US" b="1" dirty="0"/>
              <a:t>Benefits:</a:t>
            </a:r>
            <a:r>
              <a:rPr lang="en-US" dirty="0"/>
              <a:t> Simplifies deployment and reduces costs.</a:t>
            </a:r>
          </a:p>
          <a:p>
            <a:pPr marL="0" indent="0">
              <a:buNone/>
            </a:pPr>
            <a:r>
              <a:rPr lang="en-US" b="1" dirty="0"/>
              <a:t>Multi-Cloud Strategies</a:t>
            </a:r>
            <a:endParaRPr lang="en-US" dirty="0"/>
          </a:p>
          <a:p>
            <a:pPr lvl="1"/>
            <a:r>
              <a:rPr lang="en-US" b="1" dirty="0"/>
              <a:t>Overview:</a:t>
            </a:r>
            <a:r>
              <a:rPr lang="en-US" dirty="0"/>
              <a:t> Using multiple cloud services from different providers to avoid vendor lock-in and optimize performance.</a:t>
            </a:r>
          </a:p>
          <a:p>
            <a:pPr lvl="1"/>
            <a:r>
              <a:rPr lang="en-US" b="1" dirty="0"/>
              <a:t>Benefits:</a:t>
            </a:r>
            <a:r>
              <a:rPr lang="en-US" dirty="0"/>
              <a:t> Flexibility and resilience.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5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 Security Best </a:t>
            </a:r>
            <a:r>
              <a:rPr lang="en-US" b="1" dirty="0" smtClean="0"/>
              <a:t>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</a:t>
            </a:r>
            <a:r>
              <a:rPr lang="en-US" b="1" dirty="0"/>
              <a:t>Encryption</a:t>
            </a:r>
            <a:endParaRPr lang="en-US" dirty="0"/>
          </a:p>
          <a:p>
            <a:pPr lvl="1"/>
            <a:r>
              <a:rPr lang="en-US" dirty="0"/>
              <a:t>Encrypt data both in transit and at rest to protect against unauthorized access.</a:t>
            </a:r>
          </a:p>
          <a:p>
            <a:r>
              <a:rPr lang="en-US" b="1" dirty="0"/>
              <a:t>Identity and Access Management (IAM)</a:t>
            </a:r>
            <a:endParaRPr lang="en-US" dirty="0"/>
          </a:p>
          <a:p>
            <a:pPr lvl="1"/>
            <a:r>
              <a:rPr lang="en-US" dirty="0"/>
              <a:t>Implement strict access controls and multi-factor authentication (MFA) to secure cloud resources.</a:t>
            </a:r>
          </a:p>
          <a:p>
            <a:r>
              <a:rPr lang="en-US" b="1" dirty="0"/>
              <a:t>Regular Audits and Compliance</a:t>
            </a:r>
            <a:endParaRPr lang="en-US" dirty="0"/>
          </a:p>
          <a:p>
            <a:pPr lvl="1"/>
            <a:r>
              <a:rPr lang="en-US" dirty="0"/>
              <a:t>Regularly audit cloud configurations and ensure compliance with industry standards and regulations.</a:t>
            </a:r>
          </a:p>
          <a:p>
            <a:r>
              <a:rPr lang="en-US" b="1" dirty="0"/>
              <a:t>Automated Monitoring and Alerts</a:t>
            </a:r>
            <a:endParaRPr lang="en-US" dirty="0"/>
          </a:p>
          <a:p>
            <a:pPr lvl="1"/>
            <a:r>
              <a:rPr lang="en-US" dirty="0"/>
              <a:t>Use cloud-native monitoring tools to detect and respond to security incidents in real-time.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28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84</TotalTime>
  <Words>801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Rockwell</vt:lpstr>
      <vt:lpstr>Rockwell Condensed</vt:lpstr>
      <vt:lpstr>Wingdings</vt:lpstr>
      <vt:lpstr>Wood Type</vt:lpstr>
      <vt:lpstr>INTRODUCTION TO CLOUD COMPUTING</vt:lpstr>
      <vt:lpstr>Definition of Cloud Computing</vt:lpstr>
      <vt:lpstr>Characteristics of Cloud Computing</vt:lpstr>
      <vt:lpstr>Cloud Service Models</vt:lpstr>
      <vt:lpstr>Cloud Deployment Models</vt:lpstr>
      <vt:lpstr>Benefits of Cloud Computing</vt:lpstr>
      <vt:lpstr>Challenges of Cloud Computing</vt:lpstr>
      <vt:lpstr>Emerging Trends in Cloud Computing</vt:lpstr>
      <vt:lpstr>Cloud Security Best Practices</vt:lpstr>
      <vt:lpstr>Future of Cloud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AWS Troubleshooting</dc:title>
  <dc:creator>Administrator</dc:creator>
  <cp:lastModifiedBy>Administrator</cp:lastModifiedBy>
  <cp:revision>5</cp:revision>
  <dcterms:created xsi:type="dcterms:W3CDTF">2024-08-26T06:23:04Z</dcterms:created>
  <dcterms:modified xsi:type="dcterms:W3CDTF">2024-08-27T12:58:58Z</dcterms:modified>
</cp:coreProperties>
</file>