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14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6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6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0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1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7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6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3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2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5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362700"/>
            <a:ext cx="24384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9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462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8537" y="4503761"/>
            <a:ext cx="6323463" cy="1640220"/>
          </a:xfrm>
        </p:spPr>
        <p:txBody>
          <a:bodyPr>
            <a:normAutofit fontScale="90000"/>
          </a:bodyPr>
          <a:lstStyle/>
          <a:p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Overview of AWS </a:t>
            </a:r>
            <a:r>
              <a:rPr lang="en-US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CloudWatch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163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632" y="16755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FF0000"/>
                </a:solidFill>
              </a:rPr>
              <a:t>State Changes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ALARM State: When a metric breaches the defined threshold.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OK State: When a metric returns to normal after being in the ALARM state.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INSUFFICIENT_DATA State: When data isn’t available for the metric.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73728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Best Practices for AWS </a:t>
            </a:r>
            <a:r>
              <a:rPr lang="en-US" b="1" dirty="0" err="1" smtClean="0"/>
              <a:t>CloudWatch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Tagging and Organizing Resources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800" b="1" dirty="0" smtClean="0"/>
              <a:t>Use Tags:</a:t>
            </a:r>
            <a:r>
              <a:rPr lang="en-US" sz="1800" dirty="0" smtClean="0"/>
              <a:t> Organize resources by environment, application, or team for easier monitoring.</a:t>
            </a:r>
          </a:p>
          <a:p>
            <a:pPr lvl="1">
              <a:lnSpc>
                <a:spcPct val="150000"/>
              </a:lnSpc>
            </a:pPr>
            <a:r>
              <a:rPr lang="en-US" sz="1800" b="1" dirty="0" smtClean="0"/>
              <a:t>Tag-Based Filters:</a:t>
            </a:r>
            <a:r>
              <a:rPr lang="en-US" sz="1800" dirty="0" smtClean="0"/>
              <a:t> Filter metrics and logs by tags for focused analysis.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Custom Metrics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800" b="1" dirty="0" smtClean="0"/>
              <a:t>Define What Matters:</a:t>
            </a:r>
            <a:r>
              <a:rPr lang="en-US" sz="1800" dirty="0" smtClean="0"/>
              <a:t> Create custom metrics that reflect the most important performance indicators for your specific applications.</a:t>
            </a:r>
          </a:p>
          <a:p>
            <a:pPr lvl="1">
              <a:lnSpc>
                <a:spcPct val="150000"/>
              </a:lnSpc>
            </a:pPr>
            <a:r>
              <a:rPr lang="en-US" sz="1800" b="1" dirty="0" smtClean="0"/>
              <a:t>Granular Data Collection:</a:t>
            </a:r>
            <a:r>
              <a:rPr lang="en-US" sz="1800" dirty="0" smtClean="0"/>
              <a:t> Implement fine-grained monitoring where necessary, especially for critical components.</a:t>
            </a:r>
          </a:p>
        </p:txBody>
      </p:sp>
    </p:spTree>
    <p:extLst>
      <p:ext uri="{BB962C8B-B14F-4D97-AF65-F5344CB8AC3E}">
        <p14:creationId xmlns:p14="http://schemas.microsoft.com/office/powerpoint/2010/main" val="2824280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018" y="100675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Regular Review of Alarms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800" b="1" dirty="0" smtClean="0"/>
              <a:t>Audit Alarms Periodically:</a:t>
            </a:r>
            <a:r>
              <a:rPr lang="en-US" sz="1800" dirty="0" smtClean="0"/>
              <a:t> Regularly review and update alarm thresholds to reflect current performance baselines.</a:t>
            </a:r>
          </a:p>
          <a:p>
            <a:pPr lvl="1">
              <a:lnSpc>
                <a:spcPct val="150000"/>
              </a:lnSpc>
            </a:pPr>
            <a:r>
              <a:rPr lang="en-US" sz="1800" b="1" dirty="0" smtClean="0"/>
              <a:t>Avoid Alarm Fatigue:</a:t>
            </a:r>
            <a:r>
              <a:rPr lang="en-US" sz="1800" dirty="0" smtClean="0"/>
              <a:t> Ensure alarms are meaningful to prevent desensitization.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Use of Dashboards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800" b="1" dirty="0" smtClean="0"/>
              <a:t>Centralize Monitoring:</a:t>
            </a:r>
            <a:r>
              <a:rPr lang="en-US" sz="1800" dirty="0" smtClean="0"/>
              <a:t> Build comprehensive dashboards that cover all critical aspects of your environment.</a:t>
            </a:r>
          </a:p>
          <a:p>
            <a:pPr lvl="1">
              <a:lnSpc>
                <a:spcPct val="150000"/>
              </a:lnSpc>
            </a:pPr>
            <a:r>
              <a:rPr lang="en-US" sz="1800" b="1" dirty="0" smtClean="0"/>
              <a:t>Automated Dashboard Updates:</a:t>
            </a:r>
            <a:r>
              <a:rPr lang="en-US" sz="1800" dirty="0" smtClean="0"/>
              <a:t> Use API or </a:t>
            </a:r>
            <a:r>
              <a:rPr lang="en-US" sz="1800" dirty="0" err="1" smtClean="0"/>
              <a:t>CloudFormation</a:t>
            </a:r>
            <a:r>
              <a:rPr lang="en-US" sz="1800" dirty="0" smtClean="0"/>
              <a:t> templates to automate the creation and updating of dashboards.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555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AWS </a:t>
            </a:r>
            <a:r>
              <a:rPr lang="en-US" dirty="0" err="1" smtClean="0"/>
              <a:t>CloudWatch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63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A comprehensive monitoring and observability service from AWS.</a:t>
            </a:r>
          </a:p>
          <a:p>
            <a:pPr>
              <a:lnSpc>
                <a:spcPct val="100000"/>
              </a:lnSpc>
            </a:pPr>
            <a:endParaRPr lang="en-US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Primary Functions: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Collects metrics and logs from AWS resources and on-premises servers.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Allows real-time monitoring and historical data analysis.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Integrates with AWS services for automated responses to system changes.</a:t>
            </a:r>
          </a:p>
          <a:p>
            <a:pPr>
              <a:lnSpc>
                <a:spcPct val="100000"/>
              </a:lnSpc>
            </a:pPr>
            <a:endParaRPr lang="en-US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Purpose: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Ensures the health and performance of your applications and infrastructure.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Provides visibility into operational health, enabling proactive maintenance and troubleshooting.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145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Features of AWS </a:t>
            </a:r>
            <a:r>
              <a:rPr lang="en-US" b="1" dirty="0" err="1" smtClean="0"/>
              <a:t>CloudWatch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136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Metrics Collection</a:t>
            </a:r>
            <a:endParaRPr lang="en-US" sz="1800" dirty="0" smtClean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1800" b="1" dirty="0" smtClean="0"/>
              <a:t>Granular Monitoring:</a:t>
            </a:r>
            <a:r>
              <a:rPr lang="en-US" sz="1800" dirty="0" smtClean="0"/>
              <a:t> Collect data at one-minute intervals (standard) or even one-second intervals for detailed insights.</a:t>
            </a:r>
          </a:p>
          <a:p>
            <a:pPr lvl="1">
              <a:lnSpc>
                <a:spcPct val="120000"/>
              </a:lnSpc>
            </a:pPr>
            <a:r>
              <a:rPr lang="en-US" sz="1800" b="1" dirty="0" smtClean="0"/>
              <a:t>Built-in Metrics:</a:t>
            </a:r>
            <a:r>
              <a:rPr lang="en-US" sz="1800" dirty="0" smtClean="0"/>
              <a:t> CPU utilization, memory usage, disk I/O, and network traffic are automatically tracked for AWS resources.</a:t>
            </a:r>
          </a:p>
          <a:p>
            <a:pPr lvl="1">
              <a:lnSpc>
                <a:spcPct val="120000"/>
              </a:lnSpc>
            </a:pPr>
            <a:r>
              <a:rPr lang="en-US" sz="1800" b="1" dirty="0" smtClean="0"/>
              <a:t>Custom Metrics:</a:t>
            </a:r>
            <a:r>
              <a:rPr lang="en-US" sz="1800" dirty="0" smtClean="0"/>
              <a:t> Users can send their own application-specific metrics to </a:t>
            </a:r>
            <a:r>
              <a:rPr lang="en-US" sz="1800" dirty="0" err="1" smtClean="0"/>
              <a:t>CloudWatch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Logs Monitoring</a:t>
            </a:r>
            <a:endParaRPr lang="en-US" sz="1800" dirty="0" smtClean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1800" b="1" dirty="0" smtClean="0"/>
              <a:t>Centralized Log Management:</a:t>
            </a:r>
            <a:r>
              <a:rPr lang="en-US" sz="1800" dirty="0" smtClean="0"/>
              <a:t> Aggregate logs from multiple AWS services like EC2, RDS, Lambda, and more.</a:t>
            </a:r>
          </a:p>
          <a:p>
            <a:pPr lvl="1">
              <a:lnSpc>
                <a:spcPct val="120000"/>
              </a:lnSpc>
            </a:pPr>
            <a:r>
              <a:rPr lang="en-US" sz="1800" b="1" dirty="0" smtClean="0"/>
              <a:t>Real-Time Monitoring:</a:t>
            </a:r>
            <a:r>
              <a:rPr lang="en-US" sz="1800" dirty="0" smtClean="0"/>
              <a:t> Monitor log streams in real-time, set up filters, and search for specific events or patterns.</a:t>
            </a:r>
          </a:p>
          <a:p>
            <a:pPr lvl="1">
              <a:lnSpc>
                <a:spcPct val="120000"/>
              </a:lnSpc>
            </a:pPr>
            <a:r>
              <a:rPr lang="en-US" sz="1800" b="1" dirty="0" smtClean="0"/>
              <a:t>Log Retention:</a:t>
            </a:r>
            <a:r>
              <a:rPr lang="en-US" sz="1800" dirty="0" smtClean="0"/>
              <a:t> Define how long logs should be retained, enabling long-term storage for compliance and analysis.</a:t>
            </a:r>
          </a:p>
          <a:p>
            <a:pPr>
              <a:lnSpc>
                <a:spcPct val="12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5529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46" y="365313"/>
            <a:ext cx="10958015" cy="6322089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Alarms</a:t>
            </a:r>
            <a:endParaRPr lang="en-US" sz="1800" dirty="0" smtClean="0">
              <a:solidFill>
                <a:srgbClr val="FF0000"/>
              </a:solidFill>
            </a:endParaRPr>
          </a:p>
          <a:p>
            <a:pPr lvl="1">
              <a:lnSpc>
                <a:spcPct val="170000"/>
              </a:lnSpc>
            </a:pPr>
            <a:r>
              <a:rPr lang="en-US" sz="1800" b="1" dirty="0" smtClean="0"/>
              <a:t>Threshold-Based Alerts:</a:t>
            </a:r>
            <a:r>
              <a:rPr lang="en-US" sz="1800" dirty="0" smtClean="0"/>
              <a:t> Set specific thresholds for metrics and receive alerts when these thresholds are crossed.</a:t>
            </a:r>
          </a:p>
          <a:p>
            <a:pPr lvl="1">
              <a:lnSpc>
                <a:spcPct val="170000"/>
              </a:lnSpc>
            </a:pPr>
            <a:r>
              <a:rPr lang="en-US" sz="1800" b="1" dirty="0" smtClean="0"/>
              <a:t>Automated Actions:</a:t>
            </a:r>
            <a:r>
              <a:rPr lang="en-US" sz="1800" dirty="0" smtClean="0"/>
              <a:t> Trigger AWS Lambda functions, start/stop EC2 instances, or scale out/in based on alarm states.</a:t>
            </a:r>
          </a:p>
          <a:p>
            <a:pPr lvl="1">
              <a:lnSpc>
                <a:spcPct val="170000"/>
              </a:lnSpc>
            </a:pPr>
            <a:r>
              <a:rPr lang="en-US" sz="1800" b="1" dirty="0" smtClean="0"/>
              <a:t>Notifications:</a:t>
            </a:r>
            <a:r>
              <a:rPr lang="en-US" sz="1800" dirty="0" smtClean="0"/>
              <a:t> Integrate with Amazon SNS (Simple Notification Service) to send email, SMS, or push notifications.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Dashboards</a:t>
            </a:r>
            <a:endParaRPr lang="en-US" sz="1800" dirty="0" smtClean="0">
              <a:solidFill>
                <a:srgbClr val="FF0000"/>
              </a:solidFill>
            </a:endParaRPr>
          </a:p>
          <a:p>
            <a:pPr lvl="1">
              <a:lnSpc>
                <a:spcPct val="170000"/>
              </a:lnSpc>
            </a:pPr>
            <a:r>
              <a:rPr lang="en-US" sz="1800" b="1" dirty="0" smtClean="0"/>
              <a:t>Customizable Views:</a:t>
            </a:r>
            <a:r>
              <a:rPr lang="en-US" sz="1800" dirty="0" smtClean="0"/>
              <a:t> Build dashboards to visualize key metrics and logs in one place.</a:t>
            </a:r>
          </a:p>
          <a:p>
            <a:pPr lvl="1">
              <a:lnSpc>
                <a:spcPct val="170000"/>
              </a:lnSpc>
            </a:pPr>
            <a:r>
              <a:rPr lang="en-US" sz="1800" b="1" dirty="0" smtClean="0"/>
              <a:t>Multi-Account Support:</a:t>
            </a:r>
            <a:r>
              <a:rPr lang="en-US" sz="1800" dirty="0" smtClean="0"/>
              <a:t> View data across multiple AWS accounts and regions.</a:t>
            </a:r>
          </a:p>
          <a:p>
            <a:pPr lvl="1">
              <a:lnSpc>
                <a:spcPct val="170000"/>
              </a:lnSpc>
            </a:pPr>
            <a:r>
              <a:rPr lang="en-US" sz="1800" b="1" dirty="0" smtClean="0"/>
              <a:t>Sharing and Collaboration:</a:t>
            </a:r>
            <a:r>
              <a:rPr lang="en-US" sz="1800" dirty="0" smtClean="0"/>
              <a:t> Share dashboards with team members or embed them into third-party tools.</a:t>
            </a:r>
          </a:p>
          <a:p>
            <a:pPr>
              <a:lnSpc>
                <a:spcPct val="17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71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AWS </a:t>
            </a:r>
            <a:r>
              <a:rPr lang="en-US" dirty="0" err="1" smtClean="0"/>
              <a:t>CloudWatch</a:t>
            </a:r>
            <a:r>
              <a:rPr lang="en-US" dirty="0" smtClean="0"/>
              <a:t>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Data Sources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AWS Services: EC2, RDS, Lambda, S3, and many more provide built-in metrics automatically.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Custom Applications: Applications can publish custom metrics and logs to </a:t>
            </a:r>
            <a:r>
              <a:rPr lang="en-US" sz="1800" dirty="0" err="1" smtClean="0"/>
              <a:t>CloudWatch</a:t>
            </a:r>
            <a:r>
              <a:rPr lang="en-US" sz="1800" dirty="0" smtClean="0"/>
              <a:t> via the AWS SDKs or </a:t>
            </a:r>
            <a:r>
              <a:rPr lang="en-US" sz="1800" dirty="0" err="1" smtClean="0"/>
              <a:t>CloudWatch</a:t>
            </a:r>
            <a:r>
              <a:rPr lang="en-US" sz="1800" dirty="0" smtClean="0"/>
              <a:t> Agent.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Data Collection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Metrics Collection: Automatically collected at predefined intervals, can be customized for higher granularity.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Log Collection: AWS </a:t>
            </a:r>
            <a:r>
              <a:rPr lang="en-US" sz="1800" dirty="0" err="1" smtClean="0"/>
              <a:t>CloudWatch</a:t>
            </a:r>
            <a:r>
              <a:rPr lang="en-US" sz="1800" dirty="0" smtClean="0"/>
              <a:t> Logs Agent can be installed on servers to forward log files to </a:t>
            </a:r>
            <a:r>
              <a:rPr lang="en-US" sz="1800" dirty="0" err="1" smtClean="0"/>
              <a:t>CloudWatch</a:t>
            </a:r>
            <a:r>
              <a:rPr lang="en-US" sz="1800" dirty="0" smtClean="0"/>
              <a:t> Logs.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0131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6537"/>
            <a:ext cx="10515600" cy="500325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Data Analysis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Metric Analysis: Use </a:t>
            </a:r>
            <a:r>
              <a:rPr lang="en-US" dirty="0" err="1" smtClean="0"/>
              <a:t>CloudWatch</a:t>
            </a:r>
            <a:r>
              <a:rPr lang="en-US" dirty="0" smtClean="0"/>
              <a:t> metrics to monitor trends, create alarms, and perform predictive analysis.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Log Analysis: Use </a:t>
            </a:r>
            <a:r>
              <a:rPr lang="en-US" dirty="0" err="1" smtClean="0"/>
              <a:t>CloudWatch</a:t>
            </a:r>
            <a:r>
              <a:rPr lang="en-US" dirty="0" smtClean="0"/>
              <a:t> Logs Insights to query and analyze log data, filter based on conditions, and identify issues.</a:t>
            </a:r>
          </a:p>
          <a:p>
            <a:pPr marL="0" indent="0">
              <a:lnSpc>
                <a:spcPct val="160000"/>
              </a:lnSpc>
              <a:buNone/>
            </a:pPr>
            <a:endParaRPr lang="en-US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Data Retention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Metrics: Stored in </a:t>
            </a:r>
            <a:r>
              <a:rPr lang="en-US" dirty="0" err="1" smtClean="0"/>
              <a:t>CloudWatch</a:t>
            </a:r>
            <a:r>
              <a:rPr lang="en-US" dirty="0" smtClean="0"/>
              <a:t> for up to 15 months, enabling long-term trend analysis.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Logs: Log retention policies can be customized, with options to archive logs to S3 for long-term storage.</a:t>
            </a:r>
          </a:p>
          <a:p>
            <a:pPr>
              <a:lnSpc>
                <a:spcPct val="16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02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CloudWatch</a:t>
            </a:r>
            <a:r>
              <a:rPr lang="en-US" dirty="0" smtClean="0"/>
              <a:t> Logs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776"/>
            <a:ext cx="10515600" cy="494049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Log Streams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Definition: A continuous flow of log events from a source, organized chronologically.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Real-Time Analysis: Monitor log streams in real-time to detect and react to issues as they occur.</a:t>
            </a:r>
          </a:p>
          <a:p>
            <a:pPr>
              <a:lnSpc>
                <a:spcPct val="170000"/>
              </a:lnSpc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Log Groups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Organizing Logs: Log events are organized into log groups, allowing for logical grouping by application, service, or environment.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Retention Settings: Define how long logs should be retained in each log group, from 1 day to indefinite.</a:t>
            </a:r>
          </a:p>
          <a:p>
            <a:pPr>
              <a:lnSpc>
                <a:spcPct val="170000"/>
              </a:lnSpc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20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257" y="13206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Log Insights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Powerful Query Engine: Use a SQL-like query language to filter and analyze log data.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Pre-Built Queries: </a:t>
            </a:r>
            <a:r>
              <a:rPr lang="en-US" sz="2000" dirty="0" err="1" smtClean="0"/>
              <a:t>CloudWatch</a:t>
            </a:r>
            <a:r>
              <a:rPr lang="en-US" sz="2000" dirty="0" smtClean="0"/>
              <a:t> offers sample queries to get started with common tasks, such as identifying error trends or slow responses.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Visualization: Generate visual representations of log query results directly within the </a:t>
            </a:r>
            <a:r>
              <a:rPr lang="en-US" sz="2000" dirty="0" err="1" smtClean="0"/>
              <a:t>CloudWatch</a:t>
            </a:r>
            <a:r>
              <a:rPr lang="en-US" sz="2000" dirty="0" smtClean="0"/>
              <a:t> console.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037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1325563"/>
          </a:xfrm>
        </p:spPr>
        <p:txBody>
          <a:bodyPr/>
          <a:lstStyle/>
          <a:p>
            <a:r>
              <a:rPr lang="en-US" dirty="0" smtClean="0"/>
              <a:t>Setting Up </a:t>
            </a:r>
            <a:r>
              <a:rPr lang="en-US" dirty="0" err="1" smtClean="0"/>
              <a:t>CloudWatch</a:t>
            </a:r>
            <a:r>
              <a:rPr lang="en-US" dirty="0" smtClean="0"/>
              <a:t> Alarms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945503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Thresholds and Conditions</a:t>
            </a:r>
          </a:p>
          <a:p>
            <a:pPr>
              <a:lnSpc>
                <a:spcPct val="120000"/>
              </a:lnSpc>
            </a:pPr>
            <a:r>
              <a:rPr lang="en-US" sz="1800" dirty="0" smtClean="0"/>
              <a:t>Define Metric Thresholds: Set specific numeric thresholds for metrics, such as CPU utilization &gt; 80%.</a:t>
            </a:r>
          </a:p>
          <a:p>
            <a:pPr>
              <a:lnSpc>
                <a:spcPct val="120000"/>
              </a:lnSpc>
            </a:pPr>
            <a:r>
              <a:rPr lang="en-US" sz="1800" dirty="0" smtClean="0"/>
              <a:t>Evaluation Periods: Specify how many consecutive periods the condition must be met to trigger the alarm.</a:t>
            </a:r>
          </a:p>
          <a:p>
            <a:pPr>
              <a:lnSpc>
                <a:spcPct val="120000"/>
              </a:lnSpc>
            </a:pPr>
            <a:endParaRPr lang="en-US" sz="1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Actions</a:t>
            </a:r>
          </a:p>
          <a:p>
            <a:pPr>
              <a:lnSpc>
                <a:spcPct val="120000"/>
              </a:lnSpc>
            </a:pPr>
            <a:r>
              <a:rPr lang="en-US" sz="1800" dirty="0" smtClean="0"/>
              <a:t>Automated Scaling: Automatically scale up or down based on predefined conditions to handle traffic spikes or save costs.</a:t>
            </a:r>
          </a:p>
          <a:p>
            <a:pPr>
              <a:lnSpc>
                <a:spcPct val="120000"/>
              </a:lnSpc>
            </a:pPr>
            <a:r>
              <a:rPr lang="en-US" sz="1800" dirty="0" smtClean="0"/>
              <a:t>EC2 Actions: Automatically reboot, stop, or terminate EC2 instances when alarms trigger.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602217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867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Overview of AWS CloudWatch</vt:lpstr>
      <vt:lpstr>What is AWS CloudWatch?</vt:lpstr>
      <vt:lpstr>Key Features of AWS CloudWatch</vt:lpstr>
      <vt:lpstr>PowerPoint Presentation</vt:lpstr>
      <vt:lpstr>How AWS CloudWatch Works</vt:lpstr>
      <vt:lpstr>PowerPoint Presentation</vt:lpstr>
      <vt:lpstr>CloudWatch Logs </vt:lpstr>
      <vt:lpstr>PowerPoint Presentation</vt:lpstr>
      <vt:lpstr>Setting Up CloudWatch Alarms</vt:lpstr>
      <vt:lpstr>PowerPoint Presentation</vt:lpstr>
      <vt:lpstr>Best Practices for AWS CloudWatch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AWS CloudWatch</dc:title>
  <dc:creator>Administrator</dc:creator>
  <cp:lastModifiedBy>Administrator</cp:lastModifiedBy>
  <cp:revision>4</cp:revision>
  <dcterms:created xsi:type="dcterms:W3CDTF">2024-08-28T07:02:03Z</dcterms:created>
  <dcterms:modified xsi:type="dcterms:W3CDTF">2024-08-28T07:28:20Z</dcterms:modified>
</cp:coreProperties>
</file>