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8A87A34-81AB-432B-8DAE-1953F412C126}" type="datetimeFigureOut">
              <a:rPr lang="en-US" smtClean="0"/>
              <a:t>8/27/2024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716685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1377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8A87A34-81AB-432B-8DAE-1953F412C126}" type="datetimeFigureOut">
              <a:rPr lang="en-US" smtClean="0"/>
              <a:t>8/27/2024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036598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1852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8A87A34-81AB-432B-8DAE-1953F412C126}" type="datetimeFigureOut">
              <a:rPr lang="en-US" smtClean="0"/>
              <a:t>8/27/2024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990027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7929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618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1020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5749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8A87A34-81AB-432B-8DAE-1953F412C126}" type="datetimeFigureOut">
              <a:rPr lang="en-US" smtClean="0"/>
              <a:t>8/27/2024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79686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7436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8A87A34-81AB-432B-8DAE-1953F412C126}" type="datetimeFigureOut">
              <a:rPr lang="en-US" smtClean="0"/>
              <a:pPr/>
              <a:t>8/27/2024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D22F896-40B5-4ADD-8801-0D06FADFA09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12" name="Picture 1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893807" y="6418602"/>
            <a:ext cx="2438400" cy="495300"/>
          </a:xfrm>
          <a:prstGeom prst="rect">
            <a:avLst/>
          </a:prstGeom>
        </p:spPr>
      </p:pic>
    </p:spTree>
    <p:extLst>
      <p:ext uri="{BB962C8B-B14F-4D97-AF65-F5344CB8AC3E}">
        <p14:creationId xmlns:p14="http://schemas.microsoft.com/office/powerpoint/2010/main" val="35973032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Cloud institution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303" y="450376"/>
            <a:ext cx="11283476" cy="5947297"/>
          </a:xfrm>
          <a:prstGeom prst="rect">
            <a:avLst/>
          </a:prstGeom>
        </p:spPr>
      </p:pic>
      <p:sp>
        <p:nvSpPr>
          <p:cNvPr id="2" name="Title 1"/>
          <p:cNvSpPr>
            <a:spLocks noGrp="1"/>
          </p:cNvSpPr>
          <p:nvPr>
            <p:ph type="ctrTitle"/>
          </p:nvPr>
        </p:nvSpPr>
        <p:spPr>
          <a:xfrm>
            <a:off x="4362341" y="5431808"/>
            <a:ext cx="3431251" cy="748531"/>
          </a:xfrm>
        </p:spPr>
        <p:txBody>
          <a:bodyPr/>
          <a:lstStyle/>
          <a:p>
            <a:pPr algn="ctr"/>
            <a:r>
              <a:rPr lang="en-US" b="1" cap="none" dirty="0" smtClean="0">
                <a:ln w="22225">
                  <a:solidFill>
                    <a:schemeClr val="accent2"/>
                  </a:solidFill>
                  <a:prstDash val="solid"/>
                </a:ln>
                <a:solidFill>
                  <a:schemeClr val="accent2">
                    <a:lumMod val="40000"/>
                    <a:lumOff val="60000"/>
                  </a:schemeClr>
                </a:solidFill>
              </a:rPr>
              <a:t>Amazon </a:t>
            </a:r>
            <a:r>
              <a:rPr lang="en-US" b="1" cap="none" dirty="0" smtClean="0">
                <a:ln w="22225">
                  <a:solidFill>
                    <a:schemeClr val="accent2"/>
                  </a:solidFill>
                  <a:prstDash val="solid"/>
                </a:ln>
                <a:solidFill>
                  <a:schemeClr val="accent2">
                    <a:lumMod val="40000"/>
                    <a:lumOff val="60000"/>
                  </a:schemeClr>
                </a:solidFill>
              </a:rPr>
              <a:t>EC</a:t>
            </a:r>
            <a:r>
              <a:rPr lang="en-US" b="1" cap="none" dirty="0" smtClean="0">
                <a:ln w="22225">
                  <a:solidFill>
                    <a:schemeClr val="accent2"/>
                  </a:solidFill>
                  <a:prstDash val="solid"/>
                </a:ln>
                <a:solidFill>
                  <a:schemeClr val="accent2">
                    <a:lumMod val="40000"/>
                    <a:lumOff val="60000"/>
                  </a:schemeClr>
                </a:solidFill>
              </a:rPr>
              <a:t>2</a:t>
            </a:r>
            <a:endParaRPr lang="en-US" b="1" cap="none"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911710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Amazon EC2</a:t>
            </a:r>
            <a:r>
              <a:rPr lang="en-US" dirty="0" smtClean="0"/>
              <a:t>?</a:t>
            </a:r>
            <a:endParaRPr lang="en-US" dirty="0"/>
          </a:p>
        </p:txBody>
      </p:sp>
      <p:sp>
        <p:nvSpPr>
          <p:cNvPr id="3" name="Content Placeholder 2"/>
          <p:cNvSpPr>
            <a:spLocks noGrp="1"/>
          </p:cNvSpPr>
          <p:nvPr>
            <p:ph idx="1"/>
          </p:nvPr>
        </p:nvSpPr>
        <p:spPr>
          <a:xfrm>
            <a:off x="581192" y="2374710"/>
            <a:ext cx="11155883" cy="3493827"/>
          </a:xfrm>
        </p:spPr>
        <p:txBody>
          <a:bodyPr>
            <a:normAutofit/>
          </a:bodyPr>
          <a:lstStyle/>
          <a:p>
            <a:pPr algn="just"/>
            <a:r>
              <a:rPr lang="en-US" sz="2400" dirty="0" smtClean="0"/>
              <a:t>Amazon </a:t>
            </a:r>
            <a:r>
              <a:rPr lang="en-US" sz="2400" dirty="0"/>
              <a:t>Elastic Compute Cloud (EC2) is a part of Amazon Web Services (AWS) that provides resizable compute capacity in the cloud. Essentially, it allows users to run virtual servers, known as instances, in Amazon's cloud infrastructure</a:t>
            </a:r>
            <a:r>
              <a:rPr lang="en-US" sz="2400" dirty="0" smtClean="0"/>
              <a:t>.</a:t>
            </a:r>
          </a:p>
          <a:p>
            <a:pPr algn="just"/>
            <a:endParaRPr lang="en-US" sz="2400" dirty="0"/>
          </a:p>
          <a:p>
            <a:pPr algn="just"/>
            <a:r>
              <a:rPr lang="en-US" sz="2400" dirty="0"/>
              <a:t>Purpose: EC2 is designed to make web-scale cloud computing easier for developers. By providing complete control over computing resources, EC2 allows you to build and run applications that can scale as needed without having to invest in physical hardware</a:t>
            </a:r>
            <a:r>
              <a:rPr lang="en-US" sz="2400" dirty="0" smtClean="0"/>
              <a:t>.</a:t>
            </a:r>
            <a:endParaRPr lang="en-US" sz="2400" dirty="0"/>
          </a:p>
        </p:txBody>
      </p:sp>
    </p:spTree>
    <p:extLst>
      <p:ext uri="{BB962C8B-B14F-4D97-AF65-F5344CB8AC3E}">
        <p14:creationId xmlns:p14="http://schemas.microsoft.com/office/powerpoint/2010/main" val="724565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Components</a:t>
            </a:r>
            <a:r>
              <a:rPr lang="en-US" dirty="0" smtClean="0"/>
              <a:t>:</a:t>
            </a:r>
            <a:endParaRPr lang="en-US" dirty="0"/>
          </a:p>
        </p:txBody>
      </p:sp>
      <p:sp>
        <p:nvSpPr>
          <p:cNvPr id="3" name="Content Placeholder 2"/>
          <p:cNvSpPr>
            <a:spLocks noGrp="1"/>
          </p:cNvSpPr>
          <p:nvPr>
            <p:ph idx="1"/>
          </p:nvPr>
        </p:nvSpPr>
        <p:spPr>
          <a:xfrm>
            <a:off x="581192" y="2180496"/>
            <a:ext cx="11196826" cy="4370429"/>
          </a:xfrm>
        </p:spPr>
        <p:txBody>
          <a:bodyPr>
            <a:normAutofit/>
          </a:bodyPr>
          <a:lstStyle/>
          <a:p>
            <a:pPr algn="just"/>
            <a:r>
              <a:rPr lang="en-US" dirty="0" smtClean="0"/>
              <a:t>Compute</a:t>
            </a:r>
            <a:r>
              <a:rPr lang="en-US" dirty="0"/>
              <a:t>: The core functionality, providing processing power via virtual CPUs (vCPUs).</a:t>
            </a:r>
          </a:p>
          <a:p>
            <a:pPr algn="just"/>
            <a:r>
              <a:rPr lang="en-US" dirty="0"/>
              <a:t>Storage: Persistent storage options such as Amazon EBS (Elastic Block Store) or ephemeral instance storage.</a:t>
            </a:r>
          </a:p>
          <a:p>
            <a:pPr algn="just"/>
            <a:r>
              <a:rPr lang="en-US" dirty="0"/>
              <a:t>Networking: Networking capabilities including VPCs, security groups, and load balancing.</a:t>
            </a:r>
          </a:p>
          <a:p>
            <a:pPr marL="0" indent="0" algn="just">
              <a:buNone/>
            </a:pPr>
            <a:endParaRPr lang="en-US" b="1" dirty="0" smtClean="0"/>
          </a:p>
          <a:p>
            <a:pPr marL="0" indent="0" algn="just">
              <a:buNone/>
            </a:pPr>
            <a:r>
              <a:rPr lang="en-US" b="1" dirty="0" smtClean="0"/>
              <a:t>Key </a:t>
            </a:r>
            <a:r>
              <a:rPr lang="en-US" b="1" dirty="0"/>
              <a:t>Advantages:</a:t>
            </a:r>
          </a:p>
          <a:p>
            <a:pPr algn="just"/>
            <a:r>
              <a:rPr lang="en-US" dirty="0"/>
              <a:t>Elasticity: EC2 instances can be scaled up or down based on demand, allowing businesses to adapt to varying workloads.</a:t>
            </a:r>
          </a:p>
          <a:p>
            <a:pPr algn="just"/>
            <a:r>
              <a:rPr lang="en-US" dirty="0"/>
              <a:t>Customization: Users can select the instance type, operating system, storage options, and network settings that best meet their needs.</a:t>
            </a:r>
          </a:p>
          <a:p>
            <a:pPr algn="just"/>
            <a:endParaRPr lang="en-US" sz="1400" dirty="0"/>
          </a:p>
        </p:txBody>
      </p:sp>
    </p:spTree>
    <p:extLst>
      <p:ext uri="{BB962C8B-B14F-4D97-AF65-F5344CB8AC3E}">
        <p14:creationId xmlns:p14="http://schemas.microsoft.com/office/powerpoint/2010/main" val="2177237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EC2 Instances</a:t>
            </a:r>
          </a:p>
        </p:txBody>
      </p:sp>
      <p:sp>
        <p:nvSpPr>
          <p:cNvPr id="3" name="Content Placeholder 2"/>
          <p:cNvSpPr>
            <a:spLocks noGrp="1"/>
          </p:cNvSpPr>
          <p:nvPr>
            <p:ph idx="1"/>
          </p:nvPr>
        </p:nvSpPr>
        <p:spPr>
          <a:xfrm>
            <a:off x="581192" y="2057666"/>
            <a:ext cx="11029615" cy="4397725"/>
          </a:xfrm>
        </p:spPr>
        <p:txBody>
          <a:bodyPr>
            <a:normAutofit/>
          </a:bodyPr>
          <a:lstStyle/>
          <a:p>
            <a:r>
              <a:rPr lang="en-US" b="1" dirty="0" smtClean="0"/>
              <a:t>General </a:t>
            </a:r>
            <a:r>
              <a:rPr lang="en-US" b="1" dirty="0"/>
              <a:t>Purpose Instances: </a:t>
            </a:r>
            <a:endParaRPr lang="en-US" b="1" dirty="0" smtClean="0"/>
          </a:p>
          <a:p>
            <a:pPr marL="0" indent="0">
              <a:buNone/>
            </a:pPr>
            <a:r>
              <a:rPr lang="en-US" dirty="0"/>
              <a:t>	</a:t>
            </a:r>
            <a:r>
              <a:rPr lang="en-US" dirty="0" smtClean="0"/>
              <a:t>Provide </a:t>
            </a:r>
            <a:r>
              <a:rPr lang="en-US" dirty="0"/>
              <a:t>a balanced ratio of compute, memory, and networking resources, suitable for a wide variety of </a:t>
            </a:r>
            <a:r>
              <a:rPr lang="en-US" dirty="0" smtClean="0"/>
              <a:t>	applications </a:t>
            </a:r>
            <a:r>
              <a:rPr lang="en-US" dirty="0"/>
              <a:t>(e.g., t3, m5).</a:t>
            </a:r>
          </a:p>
          <a:p>
            <a:pPr marL="0" indent="0">
              <a:buNone/>
            </a:pPr>
            <a:r>
              <a:rPr lang="en-US" dirty="0" smtClean="0"/>
              <a:t>	Use </a:t>
            </a:r>
            <a:r>
              <a:rPr lang="en-US" dirty="0"/>
              <a:t>Cases: </a:t>
            </a:r>
            <a:endParaRPr lang="en-US" dirty="0" smtClean="0"/>
          </a:p>
          <a:p>
            <a:pPr marL="0" indent="0">
              <a:buNone/>
            </a:pPr>
            <a:r>
              <a:rPr lang="en-US" dirty="0"/>
              <a:t>	</a:t>
            </a:r>
            <a:r>
              <a:rPr lang="en-US" dirty="0" smtClean="0"/>
              <a:t>Web </a:t>
            </a:r>
            <a:r>
              <a:rPr lang="en-US" dirty="0"/>
              <a:t>servers, small and medium databases, development environments</a:t>
            </a:r>
            <a:r>
              <a:rPr lang="en-US" dirty="0" smtClean="0"/>
              <a:t>.</a:t>
            </a:r>
          </a:p>
          <a:p>
            <a:pPr marL="0" indent="0">
              <a:buNone/>
            </a:pPr>
            <a:endParaRPr lang="en-US" dirty="0"/>
          </a:p>
          <a:p>
            <a:r>
              <a:rPr lang="en-US" b="1" dirty="0" smtClean="0"/>
              <a:t>Compute </a:t>
            </a:r>
            <a:r>
              <a:rPr lang="en-US" b="1" dirty="0"/>
              <a:t>Optimized Instances: </a:t>
            </a:r>
          </a:p>
          <a:p>
            <a:pPr marL="0" indent="0">
              <a:buNone/>
            </a:pPr>
            <a:r>
              <a:rPr lang="en-US" dirty="0" smtClean="0"/>
              <a:t>	Offer </a:t>
            </a:r>
            <a:r>
              <a:rPr lang="en-US" dirty="0"/>
              <a:t>high compute performance relative to other resources, ideal for CPU-bound applications (e.g., c5).</a:t>
            </a:r>
          </a:p>
          <a:p>
            <a:pPr marL="0" indent="0">
              <a:buNone/>
            </a:pPr>
            <a:r>
              <a:rPr lang="en-US" dirty="0" smtClean="0"/>
              <a:t>	Use </a:t>
            </a:r>
            <a:r>
              <a:rPr lang="en-US" dirty="0"/>
              <a:t>Cases: </a:t>
            </a:r>
            <a:endParaRPr lang="en-US" dirty="0" smtClean="0"/>
          </a:p>
          <a:p>
            <a:pPr marL="0" indent="0">
              <a:buNone/>
            </a:pPr>
            <a:r>
              <a:rPr lang="en-US" dirty="0"/>
              <a:t>	</a:t>
            </a:r>
            <a:r>
              <a:rPr lang="en-US" dirty="0" smtClean="0"/>
              <a:t>High-performance </a:t>
            </a:r>
            <a:r>
              <a:rPr lang="en-US" dirty="0"/>
              <a:t>web servers, scientific modeling, machine learning inference</a:t>
            </a:r>
            <a:r>
              <a:rPr lang="en-US" dirty="0" smtClean="0"/>
              <a:t>.</a:t>
            </a:r>
            <a:endParaRPr lang="en-US" dirty="0"/>
          </a:p>
        </p:txBody>
      </p:sp>
    </p:spTree>
    <p:extLst>
      <p:ext uri="{BB962C8B-B14F-4D97-AF65-F5344CB8AC3E}">
        <p14:creationId xmlns:p14="http://schemas.microsoft.com/office/powerpoint/2010/main" val="1350419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896" y="1603612"/>
            <a:ext cx="11210474" cy="5254388"/>
          </a:xfrm>
        </p:spPr>
        <p:txBody>
          <a:bodyPr>
            <a:normAutofit/>
          </a:bodyPr>
          <a:lstStyle/>
          <a:p>
            <a:pPr algn="just"/>
            <a:r>
              <a:rPr lang="en-US" b="1" dirty="0"/>
              <a:t>Memory Optimized Instances: </a:t>
            </a:r>
            <a:endParaRPr lang="en-US" b="1" dirty="0" smtClean="0"/>
          </a:p>
          <a:p>
            <a:pPr marL="0" indent="0" algn="just">
              <a:buNone/>
            </a:pPr>
            <a:r>
              <a:rPr lang="en-US" dirty="0"/>
              <a:t>	</a:t>
            </a:r>
            <a:r>
              <a:rPr lang="en-US" dirty="0" smtClean="0"/>
              <a:t>Designed </a:t>
            </a:r>
            <a:r>
              <a:rPr lang="en-US" dirty="0"/>
              <a:t>to deliver fast performance for workloads that process large data sets in memory (e.g., r5).</a:t>
            </a:r>
          </a:p>
          <a:p>
            <a:pPr marL="0" indent="0" algn="just">
              <a:buNone/>
            </a:pPr>
            <a:r>
              <a:rPr lang="en-US" dirty="0" smtClean="0"/>
              <a:t>	Use </a:t>
            </a:r>
            <a:r>
              <a:rPr lang="en-US" dirty="0"/>
              <a:t>Cases: High-performance databases, in-memory caching, real-time big data analytics</a:t>
            </a:r>
            <a:r>
              <a:rPr lang="en-US" dirty="0" smtClean="0"/>
              <a:t>.</a:t>
            </a:r>
          </a:p>
          <a:p>
            <a:pPr marL="0" indent="0" algn="just">
              <a:buNone/>
            </a:pPr>
            <a:endParaRPr lang="en-US" dirty="0"/>
          </a:p>
          <a:p>
            <a:pPr algn="just"/>
            <a:r>
              <a:rPr lang="en-US" b="1" dirty="0"/>
              <a:t>Storage Optimized Instances: </a:t>
            </a:r>
          </a:p>
          <a:p>
            <a:pPr marL="0" indent="0" algn="just">
              <a:buNone/>
            </a:pPr>
            <a:r>
              <a:rPr lang="en-US" dirty="0" smtClean="0"/>
              <a:t>	Provide </a:t>
            </a:r>
            <a:r>
              <a:rPr lang="en-US" dirty="0"/>
              <a:t>high, sequential read and write access to large datasets on local storage (e.g., i3, d2).</a:t>
            </a:r>
          </a:p>
          <a:p>
            <a:pPr marL="0" indent="0" algn="just">
              <a:buNone/>
            </a:pPr>
            <a:r>
              <a:rPr lang="en-US" dirty="0" smtClean="0"/>
              <a:t>	Use </a:t>
            </a:r>
            <a:r>
              <a:rPr lang="en-US" dirty="0"/>
              <a:t>Cases: NoSQL databases, data warehousing, distributed file systems</a:t>
            </a:r>
            <a:r>
              <a:rPr lang="en-US" dirty="0" smtClean="0"/>
              <a:t>.</a:t>
            </a:r>
          </a:p>
          <a:p>
            <a:pPr marL="0" indent="0" algn="just">
              <a:buNone/>
            </a:pPr>
            <a:endParaRPr lang="en-US" dirty="0"/>
          </a:p>
          <a:p>
            <a:pPr algn="just"/>
            <a:r>
              <a:rPr lang="en-US" b="1" dirty="0"/>
              <a:t>Accelerated Computing Instances: </a:t>
            </a:r>
            <a:endParaRPr lang="en-US" b="1" dirty="0" smtClean="0"/>
          </a:p>
          <a:p>
            <a:pPr marL="0" indent="0" algn="just">
              <a:buNone/>
            </a:pPr>
            <a:r>
              <a:rPr lang="en-US" dirty="0"/>
              <a:t>	</a:t>
            </a:r>
            <a:r>
              <a:rPr lang="en-US" dirty="0" smtClean="0"/>
              <a:t>Use </a:t>
            </a:r>
            <a:r>
              <a:rPr lang="en-US" dirty="0"/>
              <a:t>hardware accelerators like GPUs or FPGAs to perform functions such as floating-point calculations, </a:t>
            </a:r>
            <a:r>
              <a:rPr lang="en-US" dirty="0" smtClean="0"/>
              <a:t>	graphics </a:t>
            </a:r>
            <a:r>
              <a:rPr lang="en-US" dirty="0"/>
              <a:t>processing, or data </a:t>
            </a:r>
            <a:r>
              <a:rPr lang="en-US" dirty="0" smtClean="0"/>
              <a:t>pattern </a:t>
            </a:r>
            <a:r>
              <a:rPr lang="en-US" dirty="0"/>
              <a:t>matching (e.g., p3, g4).</a:t>
            </a:r>
          </a:p>
          <a:p>
            <a:pPr marL="0" indent="0" algn="just">
              <a:buNone/>
            </a:pPr>
            <a:r>
              <a:rPr lang="en-US" dirty="0" smtClean="0"/>
              <a:t>	Use </a:t>
            </a:r>
            <a:r>
              <a:rPr lang="en-US" dirty="0"/>
              <a:t>Cases: Machine learning training, computational fluid dynamics, seismic analysis</a:t>
            </a:r>
            <a:r>
              <a:rPr lang="en-US" dirty="0" smtClean="0"/>
              <a:t>.</a:t>
            </a:r>
            <a:endParaRPr lang="en-US" dirty="0"/>
          </a:p>
        </p:txBody>
      </p:sp>
    </p:spTree>
    <p:extLst>
      <p:ext uri="{BB962C8B-B14F-4D97-AF65-F5344CB8AC3E}">
        <p14:creationId xmlns:p14="http://schemas.microsoft.com/office/powerpoint/2010/main" val="1114274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Instance Purchase Options</a:t>
            </a:r>
            <a:r>
              <a:rPr lang="en-US" b="1" dirty="0" smtClean="0"/>
              <a:t>:</a:t>
            </a:r>
            <a:endParaRPr lang="en-US" dirty="0"/>
          </a:p>
        </p:txBody>
      </p:sp>
      <p:sp>
        <p:nvSpPr>
          <p:cNvPr id="3" name="Content Placeholder 2"/>
          <p:cNvSpPr>
            <a:spLocks noGrp="1"/>
          </p:cNvSpPr>
          <p:nvPr>
            <p:ph idx="1"/>
          </p:nvPr>
        </p:nvSpPr>
        <p:spPr/>
        <p:txBody>
          <a:bodyPr>
            <a:normAutofit/>
          </a:bodyPr>
          <a:lstStyle/>
          <a:p>
            <a:r>
              <a:rPr lang="en-US" b="1" dirty="0" smtClean="0"/>
              <a:t>On-Demand Instances: </a:t>
            </a:r>
          </a:p>
          <a:p>
            <a:pPr marL="0" indent="0">
              <a:buNone/>
            </a:pPr>
            <a:r>
              <a:rPr lang="en-US" dirty="0"/>
              <a:t>	</a:t>
            </a:r>
            <a:r>
              <a:rPr lang="en-US" dirty="0" smtClean="0"/>
              <a:t>Pay </a:t>
            </a:r>
            <a:r>
              <a:rPr lang="en-US" dirty="0"/>
              <a:t>for compute capacity by the second (or hour) with no long-term commitments, suitable for unpredictable </a:t>
            </a:r>
            <a:r>
              <a:rPr lang="en-US" dirty="0" smtClean="0"/>
              <a:t>	workloads</a:t>
            </a:r>
            <a:r>
              <a:rPr lang="en-US" dirty="0"/>
              <a:t>.</a:t>
            </a:r>
          </a:p>
          <a:p>
            <a:pPr marL="0" indent="0">
              <a:buNone/>
            </a:pPr>
            <a:r>
              <a:rPr lang="en-US" dirty="0" smtClean="0"/>
              <a:t>	Advantages</a:t>
            </a:r>
            <a:r>
              <a:rPr lang="en-US" dirty="0"/>
              <a:t>: Flexibility, no upfront costs</a:t>
            </a:r>
            <a:r>
              <a:rPr lang="en-US" dirty="0" smtClean="0"/>
              <a:t>.</a:t>
            </a:r>
          </a:p>
          <a:p>
            <a:pPr marL="0" indent="0">
              <a:buNone/>
            </a:pPr>
            <a:endParaRPr lang="en-US" dirty="0"/>
          </a:p>
          <a:p>
            <a:r>
              <a:rPr lang="en-US" b="1" dirty="0"/>
              <a:t>Reserved Instances: </a:t>
            </a:r>
            <a:endParaRPr lang="en-US" b="1" dirty="0" smtClean="0"/>
          </a:p>
          <a:p>
            <a:pPr marL="0" indent="0">
              <a:buNone/>
            </a:pPr>
            <a:r>
              <a:rPr lang="en-US" dirty="0"/>
              <a:t>	</a:t>
            </a:r>
            <a:r>
              <a:rPr lang="en-US" dirty="0" smtClean="0"/>
              <a:t>Provide </a:t>
            </a:r>
            <a:r>
              <a:rPr lang="en-US" dirty="0"/>
              <a:t>a significant discount (up to 75%) compared to On-Demand, in exchange for committing to a one- or </a:t>
            </a:r>
            <a:r>
              <a:rPr lang="en-US" dirty="0" smtClean="0"/>
              <a:t>	three-year </a:t>
            </a:r>
            <a:r>
              <a:rPr lang="en-US" dirty="0"/>
              <a:t>term.</a:t>
            </a:r>
          </a:p>
          <a:p>
            <a:pPr marL="0" indent="0">
              <a:buNone/>
            </a:pPr>
            <a:r>
              <a:rPr lang="en-US" dirty="0" smtClean="0"/>
              <a:t>	Advantages</a:t>
            </a:r>
            <a:r>
              <a:rPr lang="en-US" dirty="0"/>
              <a:t>: Cost savings for predictable workloads, capacity reservation</a:t>
            </a:r>
            <a:r>
              <a:rPr lang="en-US" dirty="0" smtClean="0"/>
              <a:t>.</a:t>
            </a:r>
            <a:endParaRPr lang="en-US" dirty="0"/>
          </a:p>
        </p:txBody>
      </p:sp>
    </p:spTree>
    <p:extLst>
      <p:ext uri="{BB962C8B-B14F-4D97-AF65-F5344CB8AC3E}">
        <p14:creationId xmlns:p14="http://schemas.microsoft.com/office/powerpoint/2010/main" val="1850221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Spot Instances</a:t>
            </a:r>
            <a:r>
              <a:rPr lang="en-US" b="1" dirty="0" smtClean="0"/>
              <a:t>:</a:t>
            </a:r>
          </a:p>
          <a:p>
            <a:pPr marL="0" indent="0">
              <a:buNone/>
            </a:pPr>
            <a:r>
              <a:rPr lang="en-US" dirty="0" smtClean="0"/>
              <a:t>	 </a:t>
            </a:r>
            <a:r>
              <a:rPr lang="en-US" dirty="0"/>
              <a:t>Allow you to bid on unused EC2 capacity at a reduced price (up to 90% off On-Demand prices), suitable for </a:t>
            </a:r>
            <a:r>
              <a:rPr lang="en-US" dirty="0" smtClean="0"/>
              <a:t>	flexible </a:t>
            </a:r>
            <a:r>
              <a:rPr lang="en-US" dirty="0"/>
              <a:t>and fault-tolerant applications.</a:t>
            </a:r>
          </a:p>
          <a:p>
            <a:pPr marL="0" indent="0">
              <a:buNone/>
            </a:pPr>
            <a:r>
              <a:rPr lang="en-US" dirty="0"/>
              <a:t>	</a:t>
            </a:r>
            <a:r>
              <a:rPr lang="en-US" dirty="0" smtClean="0"/>
              <a:t>Advantages</a:t>
            </a:r>
            <a:r>
              <a:rPr lang="en-US" dirty="0"/>
              <a:t>: Significant cost savings, ideal for batch processing jobs</a:t>
            </a:r>
            <a:r>
              <a:rPr lang="en-US" dirty="0" smtClean="0"/>
              <a:t>.</a:t>
            </a:r>
          </a:p>
          <a:p>
            <a:pPr marL="0" indent="0">
              <a:buNone/>
            </a:pPr>
            <a:endParaRPr lang="en-US" dirty="0"/>
          </a:p>
          <a:p>
            <a:r>
              <a:rPr lang="en-US" b="1" dirty="0"/>
              <a:t>Savings Plans: </a:t>
            </a:r>
            <a:endParaRPr lang="en-US" b="1" dirty="0" smtClean="0"/>
          </a:p>
          <a:p>
            <a:pPr marL="0" indent="0">
              <a:buNone/>
            </a:pPr>
            <a:r>
              <a:rPr lang="en-US" dirty="0" smtClean="0"/>
              <a:t>	Flexible </a:t>
            </a:r>
            <a:r>
              <a:rPr lang="en-US" dirty="0"/>
              <a:t>pricing model that offers lower prices on EC2 and </a:t>
            </a:r>
            <a:r>
              <a:rPr lang="en-US" dirty="0" err="1"/>
              <a:t>Fargate</a:t>
            </a:r>
            <a:r>
              <a:rPr lang="en-US" dirty="0"/>
              <a:t> usage, in exchange for a commitment to a </a:t>
            </a:r>
            <a:r>
              <a:rPr lang="en-US" dirty="0" smtClean="0"/>
              <a:t>	consistent </a:t>
            </a:r>
            <a:r>
              <a:rPr lang="en-US" dirty="0"/>
              <a:t>amount of usage (measured in $/hour) for a one- or three-year term.</a:t>
            </a:r>
          </a:p>
          <a:p>
            <a:pPr marL="0" indent="0">
              <a:buNone/>
            </a:pPr>
            <a:r>
              <a:rPr lang="en-US" dirty="0" smtClean="0"/>
              <a:t>	Advantages</a:t>
            </a:r>
            <a:r>
              <a:rPr lang="en-US" dirty="0"/>
              <a:t>: More flexibility than Reserved Instances, still offers cost savings.</a:t>
            </a:r>
          </a:p>
          <a:p>
            <a:endParaRPr lang="en-US" dirty="0"/>
          </a:p>
        </p:txBody>
      </p:sp>
    </p:spTree>
    <p:extLst>
      <p:ext uri="{BB962C8B-B14F-4D97-AF65-F5344CB8AC3E}">
        <p14:creationId xmlns:p14="http://schemas.microsoft.com/office/powerpoint/2010/main" val="426340311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64</TotalTime>
  <Words>219</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Gill Sans MT</vt:lpstr>
      <vt:lpstr>Wingdings 2</vt:lpstr>
      <vt:lpstr>Dividend</vt:lpstr>
      <vt:lpstr>Amazon EC2</vt:lpstr>
      <vt:lpstr>What is Amazon EC2?</vt:lpstr>
      <vt:lpstr>Key Components:</vt:lpstr>
      <vt:lpstr>Types of EC2 Instances</vt:lpstr>
      <vt:lpstr>PowerPoint Presentation</vt:lpstr>
      <vt:lpstr>Instance Purchase Options: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5</cp:revision>
  <dcterms:created xsi:type="dcterms:W3CDTF">2024-08-24T04:57:44Z</dcterms:created>
  <dcterms:modified xsi:type="dcterms:W3CDTF">2024-08-27T13:22:19Z</dcterms:modified>
</cp:coreProperties>
</file>