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8"/>
  </p:notesMasterIdLst>
  <p:handoutMasterIdLst>
    <p:handoutMasterId r:id="rId19"/>
  </p:handoutMasterIdLst>
  <p:sldIdLst>
    <p:sldId id="261" r:id="rId5"/>
    <p:sldId id="280" r:id="rId6"/>
    <p:sldId id="273" r:id="rId7"/>
    <p:sldId id="306" r:id="rId8"/>
    <p:sldId id="300" r:id="rId9"/>
    <p:sldId id="313" r:id="rId10"/>
    <p:sldId id="314" r:id="rId11"/>
    <p:sldId id="315" r:id="rId12"/>
    <p:sldId id="316" r:id="rId13"/>
    <p:sldId id="318" r:id="rId14"/>
    <p:sldId id="319" r:id="rId15"/>
    <p:sldId id="320" r:id="rId16"/>
    <p:sldId id="32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4" autoAdjust="0"/>
  </p:normalViewPr>
  <p:slideViewPr>
    <p:cSldViewPr>
      <p:cViewPr varScale="1">
        <p:scale>
          <a:sx n="70" d="100"/>
          <a:sy n="70" d="100"/>
        </p:scale>
        <p:origin x="660" y="4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9/9/2024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 b="13376"/>
          <a:stretch/>
        </p:blipFill>
        <p:spPr>
          <a:xfrm>
            <a:off x="335888" y="116632"/>
            <a:ext cx="9753600" cy="3960440"/>
          </a:xfrm>
          <a:prstGeom prst="rect">
            <a:avLst/>
          </a:prstGeom>
        </p:spPr>
      </p:pic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797152"/>
            <a:ext cx="10089488" cy="792088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10074673" y="3594485"/>
            <a:ext cx="2087678" cy="327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801" y="4870030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IAM (IDENTITY ACCESS MANAGEMENT)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889"/>
            <a:ext cx="3319596" cy="6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836712"/>
            <a:ext cx="1080516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Multi-Factor Authentication (MFA)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772816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MFA </a:t>
            </a:r>
            <a:r>
              <a:rPr lang="en-US" sz="2400" dirty="0"/>
              <a:t>is an additional security layer that requires users to provide not just a password, but also a code from an MFA device (like an authenticator app or hardware token).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Attributes</a:t>
            </a:r>
            <a:r>
              <a:rPr lang="en-US" sz="2400" b="1" dirty="0"/>
              <a:t>:</a:t>
            </a:r>
          </a:p>
          <a:p>
            <a:r>
              <a:rPr lang="en-US" sz="2400" dirty="0"/>
              <a:t>Adds a layer of protection to user accounts.</a:t>
            </a:r>
          </a:p>
          <a:p>
            <a:r>
              <a:rPr lang="en-US" sz="2400" dirty="0"/>
              <a:t>Can be applied to individual users or accounts.</a:t>
            </a:r>
          </a:p>
          <a:p>
            <a:r>
              <a:rPr lang="en-US" sz="2400" dirty="0"/>
              <a:t>Typically used for privileged users with access to sensitive data or administrative functions.</a:t>
            </a:r>
          </a:p>
          <a:p>
            <a:pPr marL="0" indent="0">
              <a:buNone/>
            </a:pPr>
            <a:r>
              <a:rPr lang="en-US" sz="2400" b="1" dirty="0" smtClean="0"/>
              <a:t>Use Case</a:t>
            </a:r>
            <a:r>
              <a:rPr lang="en-US" sz="2400" b="1" dirty="0"/>
              <a:t>: </a:t>
            </a:r>
            <a:r>
              <a:rPr lang="en-US" sz="2400" dirty="0"/>
              <a:t>Enforce MFA for all administrative users to ensure their accounts are highly secure.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0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Keys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698486"/>
            <a:ext cx="1094796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Access </a:t>
            </a:r>
            <a:r>
              <a:rPr lang="en-US" sz="2400" dirty="0"/>
              <a:t>keys are long-term credentials used to authenticate programmatic requests to AWS services (e.g., via the AWS CLI or SDKs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Attributes:</a:t>
            </a:r>
          </a:p>
          <a:p>
            <a:r>
              <a:rPr lang="en-US" sz="2400" dirty="0"/>
              <a:t>Consist of an access key ID and a secret access key.</a:t>
            </a:r>
          </a:p>
          <a:p>
            <a:r>
              <a:rPr lang="en-US" sz="2400" dirty="0"/>
              <a:t>Should be rotated regularly and not hard-coded in applications.</a:t>
            </a:r>
          </a:p>
          <a:p>
            <a:r>
              <a:rPr lang="en-US" sz="2400" dirty="0"/>
              <a:t>Only used for programmatic access, not for AWS Management Console access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Use Case:</a:t>
            </a:r>
            <a:r>
              <a:rPr lang="en-US" sz="2400" dirty="0"/>
              <a:t> Generate access keys for a service running outside AWS (e.g., a third-party application) that needs to interact with AWS resources like S3.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1127448" y="1698486"/>
            <a:ext cx="972108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Permissions </a:t>
            </a:r>
            <a:r>
              <a:rPr lang="en-US" sz="2400" dirty="0"/>
              <a:t>boundaries are an advanced feature that allows you to set maximum permissions for IAM roles or users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Attributes:</a:t>
            </a:r>
          </a:p>
          <a:p>
            <a:r>
              <a:rPr lang="en-US" sz="2400" dirty="0"/>
              <a:t>It ensures that even if users or roles have policies that grant more permissions, they cannot exceed the permissions defined by the boundary.</a:t>
            </a:r>
          </a:p>
          <a:p>
            <a:r>
              <a:rPr lang="en-US" sz="2400" dirty="0"/>
              <a:t>Helps prevent excessive permission assignments.</a:t>
            </a:r>
          </a:p>
          <a:p>
            <a:pPr marL="0" indent="0">
              <a:buNone/>
            </a:pPr>
            <a:r>
              <a:rPr lang="en-US" sz="2400" b="1" dirty="0"/>
              <a:t>Use Case: </a:t>
            </a:r>
            <a:r>
              <a:rPr lang="en-US" sz="2400" dirty="0"/>
              <a:t>Limit a role's permissions to prevent it from accidentally gaining access to sensitive resources, even if someone mistakenly attaches a more permissive policy.</a:t>
            </a:r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548640" y="404664"/>
            <a:ext cx="10805160" cy="129382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Permissions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Boundaries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213034" y="2636912"/>
            <a:ext cx="5864382" cy="2275238"/>
          </a:xfrm>
        </p:spPr>
        <p:txBody>
          <a:bodyPr>
            <a:noAutofit/>
          </a:bodyPr>
          <a:lstStyle/>
          <a:p>
            <a:r>
              <a:rPr lang="en-US" sz="2800" cap="none" dirty="0" smtClean="0"/>
              <a:t>These key components of AWS IAM work together to provide a secure and flexible way to manage access to AWS resources. Each component plays a specific role in ensuring that only authorized users and services can access resources, with appropriate permissions.</a:t>
            </a:r>
            <a:endParaRPr lang="en-US" sz="2800" cap="none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163809" y="1179164"/>
            <a:ext cx="586438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none" dirty="0" smtClean="0"/>
              <a:t>CONCLUSION</a:t>
            </a:r>
            <a:endParaRPr lang="en-US" sz="2800" cap="non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00" y="-15008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83" y="3895714"/>
            <a:ext cx="5013960" cy="240891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731" y="2392362"/>
            <a:ext cx="368808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AWS IAM?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Key Components of IAM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MFA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Access Keys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Permission Boundaries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44" y="6277546"/>
            <a:ext cx="2541090" cy="5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0" y="853669"/>
            <a:ext cx="10805160" cy="707886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is (</a:t>
            </a:r>
            <a:r>
              <a:rPr lang="en-US" sz="4800" dirty="0" err="1" smtClean="0"/>
              <a:t>iam</a:t>
            </a:r>
            <a:r>
              <a:rPr lang="en-US" sz="4800" dirty="0" smtClean="0"/>
              <a:t>) ?</a:t>
            </a:r>
            <a:endParaRPr lang="en-US" sz="4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921" y="3044952"/>
            <a:ext cx="10288693" cy="36606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AWS </a:t>
            </a:r>
            <a:r>
              <a:rPr lang="en-US" sz="2400" dirty="0"/>
              <a:t>IAM allows you to manage access to AWS services and resources securely.</a:t>
            </a:r>
          </a:p>
          <a:p>
            <a:r>
              <a:rPr lang="en-US" sz="2400" dirty="0"/>
              <a:t>Provides fine-grained access control across all of AWS.</a:t>
            </a:r>
          </a:p>
          <a:p>
            <a:r>
              <a:rPr lang="en-US" sz="2400" dirty="0"/>
              <a:t>You can manage who is authenticated (signed in) and authorized (has permissions) to use resources.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9105" y="1807154"/>
            <a:ext cx="10837333" cy="424732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dentity </a:t>
            </a:r>
            <a:r>
              <a:rPr lang="en-US" dirty="0"/>
              <a:t>and </a:t>
            </a:r>
            <a:r>
              <a:rPr lang="en-US" dirty="0" smtClean="0"/>
              <a:t>Access Management</a:t>
            </a:r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“Key Components of </a:t>
            </a:r>
            <a:r>
              <a:rPr lang="en-US" dirty="0" smtClean="0"/>
              <a:t>IAM”</a:t>
            </a:r>
            <a:endParaRPr lang="en-US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192" y="739924"/>
            <a:ext cx="4876800" cy="5987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4800" dirty="0" smtClean="0"/>
              <a:t>Users</a:t>
            </a:r>
          </a:p>
          <a:p>
            <a:pPr>
              <a:lnSpc>
                <a:spcPct val="150000"/>
              </a:lnSpc>
            </a:pPr>
            <a:r>
              <a:rPr lang="en-US" sz="4800" dirty="0" smtClean="0"/>
              <a:t>Groups</a:t>
            </a:r>
          </a:p>
          <a:p>
            <a:pPr>
              <a:lnSpc>
                <a:spcPct val="150000"/>
              </a:lnSpc>
            </a:pPr>
            <a:r>
              <a:rPr lang="en-US" sz="4800" dirty="0" smtClean="0"/>
              <a:t>Roles </a:t>
            </a:r>
          </a:p>
          <a:p>
            <a:pPr>
              <a:lnSpc>
                <a:spcPct val="150000"/>
              </a:lnSpc>
            </a:pPr>
            <a:r>
              <a:rPr lang="en-US" sz="4800" dirty="0" smtClean="0"/>
              <a:t>Policies</a:t>
            </a:r>
            <a:endParaRPr lang="en-US" sz="4800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1" y="618211"/>
            <a:ext cx="2493706" cy="5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Collection of users with common permissions.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sz="2400" dirty="0"/>
              <a:t>A way to grant permissions to trusted entities (users or services).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08" y="3521607"/>
            <a:ext cx="1094116" cy="107551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sz="2400" dirty="0"/>
              <a:t>JSON documents that define permissions.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92" y="5022378"/>
            <a:ext cx="1094116" cy="1104153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4840" y="1628800"/>
            <a:ext cx="5446292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 txBox="1">
            <a:spLocks/>
          </p:cNvSpPr>
          <p:nvPr/>
        </p:nvSpPr>
        <p:spPr>
          <a:xfrm>
            <a:off x="3843286" y="873117"/>
            <a:ext cx="29565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20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64" y="525188"/>
            <a:ext cx="1094116" cy="109411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 txBox="1">
            <a:spLocks/>
          </p:cNvSpPr>
          <p:nvPr/>
        </p:nvSpPr>
        <p:spPr>
          <a:xfrm>
            <a:off x="8206878" y="723178"/>
            <a:ext cx="4130429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Individual accounts representing a person or service.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1" y="6339840"/>
            <a:ext cx="2300677" cy="4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28565"/>
              </p:ext>
            </p:extLst>
          </p:nvPr>
        </p:nvGraphicFramePr>
        <p:xfrm>
          <a:off x="7543800" y="2133600"/>
          <a:ext cx="4168824" cy="395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224" y="2902663"/>
            <a:ext cx="2085752" cy="1586074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844824"/>
            <a:ext cx="806764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IAM users are identities you create in AWS that represent individuals or services that need access to AWS resources. A user can be an actual person, such as a developer, or a service, such as an application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Attributes:</a:t>
            </a:r>
          </a:p>
          <a:p>
            <a:r>
              <a:rPr lang="en-US" sz="2400" dirty="0" smtClean="0"/>
              <a:t>Users can be assigned long-term credentials like passwords and access keys.</a:t>
            </a:r>
          </a:p>
          <a:p>
            <a:r>
              <a:rPr lang="en-US" sz="2400" dirty="0" smtClean="0"/>
              <a:t>A user starts with no permissions and needs policies attached to gain access to AWS resources.</a:t>
            </a:r>
          </a:p>
          <a:p>
            <a:r>
              <a:rPr lang="en-US" sz="2400" dirty="0" smtClean="0"/>
              <a:t>Each user has a unique username and can be placed into one or more IAM groups.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16632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844824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</a:t>
            </a:r>
            <a:r>
              <a:rPr lang="en-US" sz="2400" dirty="0"/>
              <a:t>group is a collection of IAM users, and it simplifies permissions management by allowing you to assign permissions to multiple users at once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Attributes:</a:t>
            </a:r>
          </a:p>
          <a:p>
            <a:r>
              <a:rPr lang="en-US" sz="2400" dirty="0"/>
              <a:t>Policies applied to a group are automatically applied to all users within the group.</a:t>
            </a:r>
          </a:p>
          <a:p>
            <a:r>
              <a:rPr lang="en-US" sz="2400" dirty="0"/>
              <a:t>Groups are used to organize users by their role or responsibility (e.g., Admins, Developers, </a:t>
            </a:r>
            <a:r>
              <a:rPr lang="en-US" sz="2400" dirty="0" smtClean="0"/>
              <a:t>T esters</a:t>
            </a:r>
            <a:r>
              <a:rPr lang="en-US" sz="2400" dirty="0"/>
              <a:t>).</a:t>
            </a:r>
          </a:p>
          <a:p>
            <a:r>
              <a:rPr lang="en-US" sz="2400" dirty="0"/>
              <a:t>A user can belong to multiple groups.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844824"/>
            <a:ext cx="10443904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IAM </a:t>
            </a:r>
            <a:r>
              <a:rPr lang="en-US" sz="2400" dirty="0"/>
              <a:t>roles are a way to grant permissions to entities (users or services) without using long-term credentials.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Attributes</a:t>
            </a:r>
            <a:r>
              <a:rPr lang="en-US" sz="2400" dirty="0"/>
              <a:t>:</a:t>
            </a:r>
          </a:p>
          <a:p>
            <a:r>
              <a:rPr lang="en-US" sz="2400" dirty="0"/>
              <a:t>Roles can be assumed by users, applications, or services to access AWS resources.</a:t>
            </a:r>
          </a:p>
          <a:p>
            <a:r>
              <a:rPr lang="en-US" sz="2400" dirty="0"/>
              <a:t>Roles are temporary and provide short-term credentials, reducing the risk of credential compromise.</a:t>
            </a:r>
          </a:p>
          <a:p>
            <a:r>
              <a:rPr lang="en-US" sz="2400" dirty="0"/>
              <a:t>Roles are commonly used for cross-account access and to grant permissions to AWS services like EC2 or Lambda.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0" y="404664"/>
            <a:ext cx="10805160" cy="707886"/>
          </a:xfrm>
        </p:spPr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196752"/>
            <a:ext cx="11452016" cy="4836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Policies are documents that define permissions and are used to control what actions a user, group, or role can perform on AWS resources.</a:t>
            </a:r>
          </a:p>
          <a:p>
            <a:r>
              <a:rPr lang="en-US" sz="2200" dirty="0" smtClean="0"/>
              <a:t>Policies </a:t>
            </a:r>
            <a:r>
              <a:rPr lang="en-US" sz="2200" dirty="0"/>
              <a:t>are written in JSON and consist of "Effect" (Allow/Deny), "Action" (the operation), and "Resource" (what is being acted upon).</a:t>
            </a:r>
          </a:p>
          <a:p>
            <a:r>
              <a:rPr lang="en-US" sz="2200" b="1" dirty="0"/>
              <a:t>Managed Policies: </a:t>
            </a:r>
            <a:r>
              <a:rPr lang="en-US" sz="2200" dirty="0"/>
              <a:t>AWS-created or customer-created reusable policies.</a:t>
            </a:r>
          </a:p>
          <a:p>
            <a:r>
              <a:rPr lang="en-US" sz="2200" b="1" dirty="0"/>
              <a:t>Inline Policies: </a:t>
            </a:r>
            <a:r>
              <a:rPr lang="en-US" sz="2200" dirty="0"/>
              <a:t>Directly attached to a single user, group, or role.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Policy </a:t>
            </a:r>
            <a:r>
              <a:rPr lang="en-US" sz="2200" b="1" dirty="0"/>
              <a:t>Types: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Identity-based policies: </a:t>
            </a:r>
            <a:r>
              <a:rPr lang="en-US" sz="2200" dirty="0"/>
              <a:t>Grant permissions to users, groups, or roles.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Resource-based policies: </a:t>
            </a:r>
            <a:r>
              <a:rPr lang="en-US" sz="2200" dirty="0"/>
              <a:t>Define permissions on resources like S3 buckets or SNS topics.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Permissions boundaries</a:t>
            </a:r>
            <a:r>
              <a:rPr lang="en-US" sz="2200" dirty="0"/>
              <a:t>: Define maximum permissions that a user or role can have.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Service control policies (SCPs): </a:t>
            </a:r>
            <a:r>
              <a:rPr lang="en-US" sz="2200" dirty="0"/>
              <a:t>Used in AWS Organizations to manage permissions across multiple accounts.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07" y="125567"/>
            <a:ext cx="2723298" cy="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9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http://www.w3.org/XML/1998/namespace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820</Words>
  <Application>Microsoft Office PowerPoint</Application>
  <PresentationFormat>Widescreen</PresentationFormat>
  <Paragraphs>93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Tw Cen MT</vt:lpstr>
      <vt:lpstr>Tw Cen MT Condensed</vt:lpstr>
      <vt:lpstr>Wingdings 3</vt:lpstr>
      <vt:lpstr>ModernClassicBlock-3</vt:lpstr>
      <vt:lpstr>PowerPoint Presentation</vt:lpstr>
      <vt:lpstr>AGENDA</vt:lpstr>
      <vt:lpstr>What is (iam) ?</vt:lpstr>
      <vt:lpstr>“Key Components of IAM”</vt:lpstr>
      <vt:lpstr>PowerPoint Presentation</vt:lpstr>
      <vt:lpstr>USERS</vt:lpstr>
      <vt:lpstr>GROUPS</vt:lpstr>
      <vt:lpstr>roles</vt:lpstr>
      <vt:lpstr>policies</vt:lpstr>
      <vt:lpstr>Multi-Factor Authentication (MFA) </vt:lpstr>
      <vt:lpstr>Access Keys </vt:lpstr>
      <vt:lpstr>Permissions Boundaries</vt:lpstr>
      <vt:lpstr>These key components of AWS IAM work together to provide a secure and flexible way to manage access to AWS resources. Each component plays a specific role in ensuring that only authorized users and services can access resources, with appropriate permissions.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2024-09-04T05:34:09Z</dcterms:created>
  <dcterms:modified xsi:type="dcterms:W3CDTF">2024-09-09T11:07:21Z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