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17"/>
  </p:notesMasterIdLst>
  <p:handoutMasterIdLst>
    <p:handoutMasterId r:id="rId18"/>
  </p:handoutMasterIdLst>
  <p:sldIdLst>
    <p:sldId id="261" r:id="rId5"/>
    <p:sldId id="280" r:id="rId6"/>
    <p:sldId id="273" r:id="rId7"/>
    <p:sldId id="306" r:id="rId8"/>
    <p:sldId id="322" r:id="rId9"/>
    <p:sldId id="313" r:id="rId10"/>
    <p:sldId id="314" r:id="rId11"/>
    <p:sldId id="315" r:id="rId12"/>
    <p:sldId id="316" r:id="rId13"/>
    <p:sldId id="318" r:id="rId14"/>
    <p:sldId id="319" r:id="rId15"/>
    <p:sldId id="32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4" autoAdjust="0"/>
  </p:normalViewPr>
  <p:slideViewPr>
    <p:cSldViewPr>
      <p:cViewPr varScale="1">
        <p:scale>
          <a:sx n="70" d="100"/>
          <a:sy n="70" d="100"/>
        </p:scale>
        <p:origin x="660" y="48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9/9/2024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9/9/2024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7" b="13376"/>
          <a:stretch/>
        </p:blipFill>
        <p:spPr>
          <a:xfrm>
            <a:off x="335888" y="116632"/>
            <a:ext cx="9753600" cy="3960440"/>
          </a:xfrm>
          <a:prstGeom prst="rect">
            <a:avLst/>
          </a:prstGeom>
        </p:spPr>
      </p:pic>
      <p:sp>
        <p:nvSpPr>
          <p:cNvPr id="13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4797152"/>
            <a:ext cx="10089488" cy="792088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 flipH="1" flipV="1">
            <a:off x="10074673" y="3594485"/>
            <a:ext cx="2087678" cy="32706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2801" y="4870030"/>
            <a:ext cx="964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LOAD BALANCERS</a:t>
            </a:r>
            <a:endParaRPr lang="en-US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5304"/>
            <a:ext cx="3366838" cy="68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836712"/>
            <a:ext cx="10805160" cy="707886"/>
          </a:xfrm>
        </p:spPr>
        <p:txBody>
          <a:bodyPr>
            <a:normAutofit/>
          </a:bodyPr>
          <a:lstStyle/>
          <a:p>
            <a:r>
              <a:rPr lang="en-US" dirty="0"/>
              <a:t>Key Load Balancing Algorithms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0" y="1772816"/>
            <a:ext cx="10443904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1</a:t>
            </a:r>
            <a:r>
              <a:rPr lang="en-US" sz="2400" dirty="0"/>
              <a:t>. Round Robin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/>
              <a:t>Explanation: Requests are distributed in a cyclic manner across available servers.</a:t>
            </a:r>
          </a:p>
          <a:p>
            <a:r>
              <a:rPr lang="en-US" sz="2400" dirty="0"/>
              <a:t>Pros: Simple to implement, works well for evenly distributed workloads.</a:t>
            </a:r>
          </a:p>
          <a:p>
            <a:r>
              <a:rPr lang="en-US" sz="2400" dirty="0"/>
              <a:t>Cons: Does not account for server load or resource availability.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</a:t>
            </a:r>
            <a:r>
              <a:rPr lang="en-US" sz="2400" dirty="0"/>
              <a:t>. Least Connections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/>
              <a:t>Explanation: Sends traffic to the server with the fewest active connections.</a:t>
            </a:r>
          </a:p>
          <a:p>
            <a:r>
              <a:rPr lang="en-US" sz="2400" dirty="0"/>
              <a:t>Pros: More dynamic than round robin, adjusts based on real-time server loads.</a:t>
            </a:r>
          </a:p>
          <a:p>
            <a:r>
              <a:rPr lang="en-US" sz="2400" dirty="0"/>
              <a:t>Cons: May not work well in environments where connection durations vary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116632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0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51384" y="1052736"/>
            <a:ext cx="10947960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3. Weighted Round Robin:</a:t>
            </a:r>
          </a:p>
          <a:p>
            <a:r>
              <a:rPr lang="en-US" sz="2400" dirty="0" smtClean="0"/>
              <a:t>Explanation</a:t>
            </a:r>
            <a:r>
              <a:rPr lang="en-US" sz="2400" dirty="0"/>
              <a:t>: Servers are assigned weights based on their capacity, and traffic is distributed proportionally to these weights.</a:t>
            </a:r>
          </a:p>
          <a:p>
            <a:r>
              <a:rPr lang="en-US" sz="2400" dirty="0"/>
              <a:t>Pros: Accounts for server capacity differences, better for heterogeneous environments.</a:t>
            </a:r>
          </a:p>
          <a:p>
            <a:r>
              <a:rPr lang="en-US" sz="2400" dirty="0"/>
              <a:t>Cons: More complex than standard round robin.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4</a:t>
            </a:r>
            <a:r>
              <a:rPr lang="en-US" sz="2400" dirty="0"/>
              <a:t>. IP Hashing:</a:t>
            </a:r>
          </a:p>
          <a:p>
            <a:r>
              <a:rPr lang="en-US" sz="2400" dirty="0" smtClean="0"/>
              <a:t>Explanation</a:t>
            </a:r>
            <a:r>
              <a:rPr lang="en-US" sz="2400" dirty="0"/>
              <a:t>: Client requests are routed to servers based on a hash of their IP address, ensuring consistent routing for specific clients.</a:t>
            </a:r>
          </a:p>
          <a:p>
            <a:r>
              <a:rPr lang="en-US" sz="2400" dirty="0"/>
              <a:t>Pros: Ensures consistent server for the same client.</a:t>
            </a:r>
          </a:p>
          <a:p>
            <a:r>
              <a:rPr lang="en-US" sz="2400" dirty="0"/>
              <a:t>Cons: Does not account for server load or capacity.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116632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1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1127448" y="1698486"/>
            <a:ext cx="9721080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Load balancing is critical in distributed computing for managing traffic, ensuring availability, and optimizing performance.</a:t>
            </a:r>
          </a:p>
          <a:p>
            <a:r>
              <a:rPr lang="en-US" sz="3200" dirty="0"/>
              <a:t>Key algorithms, tools, and strategies help manage modern workloads in both traditional and cloud environments.</a:t>
            </a:r>
          </a:p>
        </p:txBody>
      </p:sp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548640" y="404664"/>
            <a:ext cx="10805160" cy="1293822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</a:rPr>
              <a:t>Conclusion</a:t>
            </a:r>
            <a:endParaRPr lang="en-US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116632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7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583" y="3895714"/>
            <a:ext cx="5013960" cy="2408917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589731" y="2392362"/>
            <a:ext cx="368808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is </a:t>
            </a:r>
            <a:r>
              <a:rPr lang="en-US" sz="2000" dirty="0" smtClean="0"/>
              <a:t>AWS Load Balancer?</a:t>
            </a:r>
            <a:endParaRPr lang="en-US" sz="2000" dirty="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Key Components of </a:t>
            </a:r>
            <a:r>
              <a:rPr lang="en-US" sz="2000" dirty="0" smtClean="0"/>
              <a:t>LB</a:t>
            </a:r>
            <a:endParaRPr lang="en-US" sz="2000" dirty="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Types</a:t>
            </a:r>
            <a:endParaRPr lang="en-US" sz="2000" dirty="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Comparison Table</a:t>
            </a:r>
            <a:endParaRPr lang="en-US" sz="2000" dirty="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Key LB Algorithms</a:t>
            </a:r>
            <a:endParaRPr lang="en-US" sz="2000" dirty="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Conclusion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44" y="6246135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40" y="853669"/>
            <a:ext cx="10805160" cy="707886"/>
          </a:xfrm>
        </p:spPr>
        <p:txBody>
          <a:bodyPr>
            <a:noAutofit/>
          </a:bodyPr>
          <a:lstStyle/>
          <a:p>
            <a:r>
              <a:rPr lang="en-US" sz="4800" dirty="0"/>
              <a:t>Introduction to Load Balancing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535" y="2606271"/>
            <a:ext cx="10288693" cy="3660648"/>
          </a:xfrm>
        </p:spPr>
        <p:txBody>
          <a:bodyPr>
            <a:normAutofit/>
          </a:bodyPr>
          <a:lstStyle/>
          <a:p>
            <a:r>
              <a:rPr lang="en-US" sz="2400" dirty="0"/>
              <a:t>Load balancing is a process used in distributed computing to distribute network or application traffic across multiple servers or resources.</a:t>
            </a:r>
          </a:p>
          <a:p>
            <a:pPr marL="0" indent="0">
              <a:buNone/>
            </a:pPr>
            <a:r>
              <a:rPr lang="en-US" sz="2400" b="1" dirty="0"/>
              <a:t>Purpose:</a:t>
            </a:r>
          </a:p>
          <a:p>
            <a:r>
              <a:rPr lang="en-US" sz="2400" dirty="0"/>
              <a:t>To ensure that no single server bears too much traffic, optimizing resource utilization, reducing latency, and improving system performance.</a:t>
            </a:r>
          </a:p>
          <a:p>
            <a:pPr marL="0" indent="0">
              <a:buNone/>
            </a:pPr>
            <a:r>
              <a:rPr lang="en-US" sz="2400" b="1" dirty="0"/>
              <a:t>Use Cases:</a:t>
            </a:r>
          </a:p>
          <a:p>
            <a:r>
              <a:rPr lang="en-US" sz="2400" dirty="0"/>
              <a:t>Web traffic distribution, </a:t>
            </a:r>
            <a:r>
              <a:rPr lang="en-US" sz="2400" dirty="0" err="1"/>
              <a:t>microservices</a:t>
            </a:r>
            <a:r>
              <a:rPr lang="en-US" sz="2400" dirty="0"/>
              <a:t> communication, distributed databases, and content delivery networks (CDNs).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9105" y="1807154"/>
            <a:ext cx="10837333" cy="424732"/>
          </a:xfrm>
        </p:spPr>
        <p:txBody>
          <a:bodyPr/>
          <a:lstStyle/>
          <a:p>
            <a:r>
              <a:rPr lang="en-US" dirty="0"/>
              <a:t>What is Load Balancing?</a:t>
            </a:r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102265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4149080"/>
            <a:ext cx="4114800" cy="1981200"/>
          </a:xfrm>
        </p:spPr>
        <p:txBody>
          <a:bodyPr/>
          <a:lstStyle/>
          <a:p>
            <a:r>
              <a:rPr lang="en-US" dirty="0"/>
              <a:t>“Why Load Balancing is Essential in Distributed Systems</a:t>
            </a:r>
            <a:br>
              <a:rPr lang="en-US" dirty="0"/>
            </a:br>
            <a:r>
              <a:rPr lang="en-US" dirty="0"/>
              <a:t>”</a:t>
            </a:r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5510" y="865479"/>
            <a:ext cx="5668888" cy="59877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3600" dirty="0" smtClean="0"/>
              <a:t>Improved Availability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Scalability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Performance Optimization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Minimizing Downtime</a:t>
            </a:r>
            <a:endParaRPr lang="en-US" sz="3600" dirty="0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00" y="614441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4152" y="3026351"/>
            <a:ext cx="4536504" cy="2335738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TYPES OF LOAD BALANCERS</a:t>
            </a:r>
            <a:endParaRPr lang="en-US" sz="6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APPLICATION LOAD BALANCER</a:t>
            </a:r>
            <a:endParaRPr lang="en-US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" r="1832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NETWORK LOAD BALANCER</a:t>
            </a:r>
            <a:endParaRPr 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" r="1901"/>
          <a:stretch>
            <a:fillRect/>
          </a:stretch>
        </p:blipFill>
        <p:spPr/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6"/>
          </p:nvPr>
        </p:nvSpPr>
        <p:spPr>
          <a:xfrm>
            <a:off x="119336" y="5362089"/>
            <a:ext cx="3385865" cy="424732"/>
          </a:xfrm>
        </p:spPr>
        <p:txBody>
          <a:bodyPr/>
          <a:lstStyle/>
          <a:p>
            <a:r>
              <a:rPr lang="en-US" dirty="0" smtClean="0"/>
              <a:t>GATEWAY LOAD BALANCER</a:t>
            </a:r>
            <a:endParaRPr lang="en-US" dirty="0"/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" r="1762"/>
          <a:stretch>
            <a:fillRect/>
          </a:stretch>
        </p:blipFill>
        <p:spPr/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116632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5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dirty="0"/>
              <a:t>Application Load Balancer (ALB):</a:t>
            </a:r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0" y="1844824"/>
            <a:ext cx="11163984" cy="4796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Layer</a:t>
            </a:r>
            <a:r>
              <a:rPr lang="en-US" sz="2400" dirty="0"/>
              <a:t>: Operates at the Application Layer (Layer 7) of the OSI model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Features:</a:t>
            </a:r>
          </a:p>
          <a:p>
            <a:r>
              <a:rPr lang="en-US" sz="2400" dirty="0"/>
              <a:t>Routes traffic based on content (e.g., HTTP headers, request path, cookies).</a:t>
            </a:r>
          </a:p>
          <a:p>
            <a:r>
              <a:rPr lang="en-US" sz="2400" dirty="0"/>
              <a:t>Ideal for HTTP/HTTPS traffic and web applications.</a:t>
            </a:r>
          </a:p>
          <a:p>
            <a:r>
              <a:rPr lang="en-US" sz="2400" dirty="0"/>
              <a:t>Supports advanced features like path-based routing, host-based routing, SSL termination, and </a:t>
            </a:r>
            <a:r>
              <a:rPr lang="en-US" sz="2400" dirty="0" err="1"/>
              <a:t>WebSocket</a:t>
            </a:r>
            <a:r>
              <a:rPr lang="en-US" sz="2400" dirty="0"/>
              <a:t> support.</a:t>
            </a:r>
          </a:p>
          <a:p>
            <a:r>
              <a:rPr lang="en-US" sz="2400" dirty="0"/>
              <a:t>Health Checks: Monitors the health of application endpoints and routes traffic to healthy instances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116632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Load Balancer (NLB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0" y="2060848"/>
            <a:ext cx="10443904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Layer</a:t>
            </a:r>
            <a:r>
              <a:rPr lang="en-US" sz="2400" dirty="0"/>
              <a:t>: Operates at the Transport Layer (Layer 4) of the OSI model.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Features</a:t>
            </a:r>
            <a:r>
              <a:rPr lang="en-US" sz="2400" dirty="0"/>
              <a:t>:</a:t>
            </a:r>
          </a:p>
          <a:p>
            <a:r>
              <a:rPr lang="en-US" sz="2400" dirty="0"/>
              <a:t>Routes traffic based on IP protocols and TCP/UDP connections.</a:t>
            </a:r>
          </a:p>
          <a:p>
            <a:r>
              <a:rPr lang="en-US" sz="2400" dirty="0"/>
              <a:t>Designed for low-latency performance and can handle millions of requests per second.</a:t>
            </a:r>
          </a:p>
          <a:p>
            <a:r>
              <a:rPr lang="en-US" sz="2400" dirty="0"/>
              <a:t>Supports sticky sessions (client-to-server connection is maintained across requests).</a:t>
            </a:r>
          </a:p>
          <a:p>
            <a:r>
              <a:rPr lang="en-US" sz="2400" dirty="0"/>
              <a:t>Health Checks: Checks the availability of network endpoints, typically using TCP.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116632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 Load Balancer (GLB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0" y="1844824"/>
            <a:ext cx="10443904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Layer</a:t>
            </a:r>
            <a:r>
              <a:rPr lang="en-US" sz="2400" dirty="0"/>
              <a:t>: Operates at the Network Layer (Layer 3/4) and acts as an intermediary for deploying and scaling third-party virtual appliances.</a:t>
            </a:r>
          </a:p>
          <a:p>
            <a:pPr marL="0" indent="0">
              <a:buNone/>
            </a:pPr>
            <a:r>
              <a:rPr lang="en-US" sz="2400" dirty="0"/>
              <a:t>Features:</a:t>
            </a:r>
          </a:p>
          <a:p>
            <a:r>
              <a:rPr lang="en-US" sz="2400" dirty="0"/>
              <a:t>Routes traffic between virtual appliances (e.g., firewalls, intrusion detection systems, and deep packet inspection systems).</a:t>
            </a:r>
          </a:p>
          <a:p>
            <a:r>
              <a:rPr lang="en-US" sz="2400" dirty="0"/>
              <a:t>Allows you to add third-party network appliances for security, monitoring, and analytics.</a:t>
            </a:r>
          </a:p>
          <a:p>
            <a:r>
              <a:rPr lang="en-US" sz="2400" dirty="0"/>
              <a:t>Provides traffic transparency: Ensures traffic flows through appliances without needing any changes to the application.</a:t>
            </a:r>
          </a:p>
          <a:p>
            <a:r>
              <a:rPr lang="en-US" sz="2400" dirty="0"/>
              <a:t>Elasticity: Automatically scales the virtual appliance fleet according to traffic demands.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116632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8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8640" y="404664"/>
            <a:ext cx="10805160" cy="707886"/>
          </a:xfrm>
        </p:spPr>
        <p:txBody>
          <a:bodyPr/>
          <a:lstStyle/>
          <a:p>
            <a:r>
              <a:rPr lang="en-US" dirty="0"/>
              <a:t>Comparison Table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0" y="1196752"/>
            <a:ext cx="11452016" cy="48367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rcRect t="1404"/>
          <a:stretch/>
        </p:blipFill>
        <p:spPr>
          <a:xfrm>
            <a:off x="196422" y="1340768"/>
            <a:ext cx="11995578" cy="5056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116632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93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documentManagement/types"/>
    <ds:schemaRef ds:uri="71af3243-3dd4-4a8d-8c0d-dd76da1f02a5"/>
    <ds:schemaRef ds:uri="http://purl.org/dc/terms/"/>
    <ds:schemaRef ds:uri="http://purl.org/dc/elements/1.1/"/>
    <ds:schemaRef ds:uri="http://www.w3.org/XML/1998/namespace"/>
    <ds:schemaRef ds:uri="http://purl.org/dc/dcmitype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0</TotalTime>
  <Words>612</Words>
  <Application>Microsoft Office PowerPoint</Application>
  <PresentationFormat>Widescreen</PresentationFormat>
  <Paragraphs>80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Tw Cen MT</vt:lpstr>
      <vt:lpstr>Tw Cen MT Condensed</vt:lpstr>
      <vt:lpstr>Wingdings 3</vt:lpstr>
      <vt:lpstr>ModernClassicBlock-3</vt:lpstr>
      <vt:lpstr>PowerPoint Presentation</vt:lpstr>
      <vt:lpstr>AGENDA</vt:lpstr>
      <vt:lpstr>Introduction to Load Balancing</vt:lpstr>
      <vt:lpstr>“Why Load Balancing is Essential in Distributed Systems ”</vt:lpstr>
      <vt:lpstr>TYPES OF LOAD BALANCERS</vt:lpstr>
      <vt:lpstr>Application Load Balancer (ALB):</vt:lpstr>
      <vt:lpstr>Network Load Balancer (NLB)</vt:lpstr>
      <vt:lpstr>Gateway Load Balancer (GLB)</vt:lpstr>
      <vt:lpstr>Comparison Table</vt:lpstr>
      <vt:lpstr>Key Load Balancing Algorithms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2024-09-04T05:34:09Z</dcterms:created>
  <dcterms:modified xsi:type="dcterms:W3CDTF">2024-09-09T11:08:53Z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