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80" r:id="rId6"/>
    <p:sldId id="273" r:id="rId7"/>
    <p:sldId id="306" r:id="rId8"/>
    <p:sldId id="322" r:id="rId9"/>
    <p:sldId id="313" r:id="rId10"/>
    <p:sldId id="314" r:id="rId11"/>
    <p:sldId id="315" r:id="rId12"/>
    <p:sldId id="3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E1D"/>
    <a:srgbClr val="EEEEEE"/>
    <a:srgbClr val="87175F"/>
    <a:srgbClr val="EEC621"/>
    <a:srgbClr val="E58C09"/>
    <a:srgbClr val="43467B"/>
    <a:srgbClr val="AEA422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660" y="4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9/9/2024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3376"/>
          <a:stretch/>
        </p:blipFill>
        <p:spPr>
          <a:xfrm>
            <a:off x="335888" y="116632"/>
            <a:ext cx="9753600" cy="3960440"/>
          </a:xfrm>
          <a:prstGeom prst="rect">
            <a:avLst/>
          </a:prstGeom>
        </p:spPr>
      </p:pic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797152"/>
            <a:ext cx="10089488" cy="792088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074673" y="3594485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801" y="487003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FACTOR AUTHENTICATION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" y="6304830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83" y="3895714"/>
            <a:ext cx="5013960" cy="24089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731" y="2392362"/>
            <a:ext cx="368808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</a:t>
            </a:r>
            <a:r>
              <a:rPr lang="en-US" sz="2000" dirty="0" smtClean="0"/>
              <a:t>is AWS MFA?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Types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Benefits 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Cases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Challenges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45" y="6246135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0" y="853669"/>
            <a:ext cx="10805160" cy="707886"/>
          </a:xfrm>
        </p:spPr>
        <p:txBody>
          <a:bodyPr>
            <a:noAutofit/>
          </a:bodyPr>
          <a:lstStyle/>
          <a:p>
            <a:r>
              <a:rPr lang="en-US" sz="4800" dirty="0"/>
              <a:t>What is </a:t>
            </a:r>
            <a:r>
              <a:rPr lang="en-US" sz="4800" dirty="0" smtClean="0"/>
              <a:t>MFA?</a:t>
            </a:r>
            <a:endParaRPr lang="en-US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535" y="2606271"/>
            <a:ext cx="10288693" cy="36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Definition</a:t>
            </a:r>
            <a:r>
              <a:rPr lang="en-US" sz="2400" dirty="0"/>
              <a:t>: </a:t>
            </a:r>
            <a:endParaRPr lang="en-US" sz="2400" dirty="0" smtClean="0"/>
          </a:p>
          <a:p>
            <a:r>
              <a:rPr lang="en-US" sz="2400" dirty="0" smtClean="0"/>
              <a:t>Multi-Factor </a:t>
            </a:r>
            <a:r>
              <a:rPr lang="en-US" sz="2400" dirty="0"/>
              <a:t>Authentication (MFA) is a security mechanism that requires users to provide two or more verification factors to access an account or system.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Purpose</a:t>
            </a:r>
            <a:r>
              <a:rPr lang="en-US" sz="2400" dirty="0"/>
              <a:t>: </a:t>
            </a:r>
            <a:endParaRPr lang="en-US" sz="2400" dirty="0" smtClean="0"/>
          </a:p>
          <a:p>
            <a:r>
              <a:rPr lang="en-US" sz="2400" dirty="0" smtClean="0"/>
              <a:t>MFA </a:t>
            </a:r>
            <a:r>
              <a:rPr lang="en-US" sz="2400" dirty="0"/>
              <a:t>enhances security by ensuring that a user must authenticate their identity using multiple independent credentials, significantly reducing the risk of unauthorized access.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105" y="1807154"/>
            <a:ext cx="10837333" cy="424732"/>
          </a:xfrm>
        </p:spPr>
        <p:txBody>
          <a:bodyPr/>
          <a:lstStyle/>
          <a:p>
            <a:r>
              <a:rPr lang="en-US" dirty="0"/>
              <a:t>Multi-Factor Authentication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87036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4149080"/>
            <a:ext cx="4114800" cy="1981200"/>
          </a:xfrm>
        </p:spPr>
        <p:txBody>
          <a:bodyPr/>
          <a:lstStyle/>
          <a:p>
            <a:r>
              <a:rPr lang="en-US" dirty="0" smtClean="0"/>
              <a:t>“TYPES OF MFA”</a:t>
            </a:r>
            <a:endParaRPr lang="en-US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5" y="640183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035" y="521298"/>
            <a:ext cx="4572958" cy="1167869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one-time code is sent to a mobile phone or email address, which the user enters to verify their identity.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842316" y="892867"/>
            <a:ext cx="4937760" cy="424732"/>
          </a:xfrm>
        </p:spPr>
        <p:txBody>
          <a:bodyPr/>
          <a:lstStyle/>
          <a:p>
            <a:r>
              <a:rPr lang="en-US" dirty="0" smtClean="0"/>
              <a:t>SMS/EMAIL VERIFICATION CODES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41" y="697070"/>
            <a:ext cx="922029" cy="9337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001715" y="2040896"/>
            <a:ext cx="4023360" cy="424732"/>
          </a:xfrm>
        </p:spPr>
        <p:txBody>
          <a:bodyPr/>
          <a:lstStyle/>
          <a:p>
            <a:r>
              <a:rPr lang="en-US" dirty="0" smtClean="0"/>
              <a:t>AUTHENTICATION APPS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1695460" y="3212219"/>
            <a:ext cx="3385865" cy="424732"/>
          </a:xfrm>
        </p:spPr>
        <p:txBody>
          <a:bodyPr/>
          <a:lstStyle/>
          <a:p>
            <a:r>
              <a:rPr lang="en-US" dirty="0" smtClean="0"/>
              <a:t>PUSH NOTIFICATIONS: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r="926"/>
          <a:stretch>
            <a:fillRect/>
          </a:stretch>
        </p:blipFill>
        <p:spPr>
          <a:xfrm>
            <a:off x="6025075" y="1792150"/>
            <a:ext cx="895767" cy="911316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2" r="25392"/>
          <a:stretch>
            <a:fillRect/>
          </a:stretch>
        </p:blipFill>
        <p:spPr>
          <a:xfrm>
            <a:off x="5097238" y="2971796"/>
            <a:ext cx="931240" cy="947404"/>
          </a:xfrm>
        </p:spPr>
      </p:pic>
      <p:sp>
        <p:nvSpPr>
          <p:cNvPr id="16" name="Text Placeholder 6"/>
          <p:cNvSpPr txBox="1">
            <a:spLocks/>
          </p:cNvSpPr>
          <p:nvPr/>
        </p:nvSpPr>
        <p:spPr>
          <a:xfrm>
            <a:off x="126529" y="4577469"/>
            <a:ext cx="40233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HARDWARE TOKENS</a:t>
            </a:r>
            <a:endParaRPr lang="en-US" dirty="0"/>
          </a:p>
        </p:txBody>
      </p:sp>
      <p:sp>
        <p:nvSpPr>
          <p:cNvPr id="17" name="Text Placeholder 10"/>
          <p:cNvSpPr txBox="1">
            <a:spLocks/>
          </p:cNvSpPr>
          <p:nvPr/>
        </p:nvSpPr>
        <p:spPr>
          <a:xfrm>
            <a:off x="-490499" y="5768343"/>
            <a:ext cx="3878891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BIOMETRIC AUTHENTICATION</a:t>
            </a:r>
            <a:endParaRPr lang="en-US" dirty="0"/>
          </a:p>
        </p:txBody>
      </p:sp>
      <p:pic>
        <p:nvPicPr>
          <p:cNvPr id="18" name="Picture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71" y="4286241"/>
            <a:ext cx="895767" cy="90914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Placeholder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7" y="5578433"/>
            <a:ext cx="799562" cy="79769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7327448" y="1887217"/>
            <a:ext cx="4837100" cy="610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Apps like Google Authenticator generate time-sensitive one-time passwords.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444191" y="2941651"/>
            <a:ext cx="5936170" cy="753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The user receives a notification on their mobile device asking them to approve or deny a login attempt.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439512" y="4422644"/>
            <a:ext cx="6467725" cy="61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Physical devices, like </a:t>
            </a:r>
            <a:r>
              <a:rPr lang="en-US" sz="2400" dirty="0" err="1" smtClean="0"/>
              <a:t>YubiKey</a:t>
            </a:r>
            <a:r>
              <a:rPr lang="en-US" sz="2400" dirty="0" smtClean="0"/>
              <a:t>, generate one-time codes or provide direct login via USB or NFC.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11824" y="5280175"/>
            <a:ext cx="7680176" cy="848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Fingerprint, facial recognition, or retina scans provide strong security by verifying physical traits unique to the user.</a:t>
            </a:r>
            <a:endParaRPr lang="en-US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87036"/>
            <a:ext cx="1859202" cy="3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92696"/>
            <a:ext cx="10805160" cy="707886"/>
          </a:xfrm>
        </p:spPr>
        <p:txBody>
          <a:bodyPr/>
          <a:lstStyle/>
          <a:p>
            <a:r>
              <a:rPr lang="en-US" dirty="0"/>
              <a:t>Benefits of MFA</a:t>
            </a: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440145"/>
            <a:ext cx="11163984" cy="4796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/>
              <a:t>Increased </a:t>
            </a:r>
            <a:r>
              <a:rPr lang="en-US" sz="2400" b="1" dirty="0"/>
              <a:t>Security</a:t>
            </a:r>
            <a:r>
              <a:rPr lang="en-US" sz="2400" b="1" dirty="0" smtClean="0"/>
              <a:t>: </a:t>
            </a:r>
            <a:r>
              <a:rPr lang="en-US" sz="2400" dirty="0" smtClean="0"/>
              <a:t>Even if one factor (e.g., a password) is compromised, the additional layers make it significantly harder for attackers to gain access.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Reduced </a:t>
            </a:r>
            <a:r>
              <a:rPr lang="en-US" sz="2400" b="1" dirty="0"/>
              <a:t>Risk of Data </a:t>
            </a:r>
            <a:r>
              <a:rPr lang="en-US" sz="2400" b="1" dirty="0" smtClean="0"/>
              <a:t>Breaches: </a:t>
            </a:r>
            <a:r>
              <a:rPr lang="en-US" sz="2400" dirty="0" smtClean="0"/>
              <a:t>Protects </a:t>
            </a:r>
            <a:r>
              <a:rPr lang="en-US" sz="2400" dirty="0"/>
              <a:t>sensitive data by requiring multiple verifications, even if a user’s credentials are stolen or leaked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Compliance: </a:t>
            </a:r>
            <a:r>
              <a:rPr lang="en-US" sz="2400" dirty="0" smtClean="0"/>
              <a:t>Many </a:t>
            </a:r>
            <a:r>
              <a:rPr lang="en-US" sz="2400" dirty="0"/>
              <a:t>industries (e.g., healthcare, finance) require MFA to meet regulatory requirements such as GDPR, HIPAA, or PCI-DSS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Prevents </a:t>
            </a:r>
            <a:r>
              <a:rPr lang="en-US" sz="2400" b="1" dirty="0"/>
              <a:t>Phishing </a:t>
            </a:r>
            <a:r>
              <a:rPr lang="en-US" sz="2400" b="1" dirty="0" smtClean="0"/>
              <a:t>Attacks</a:t>
            </a:r>
            <a:r>
              <a:rPr lang="en-US" sz="2400" dirty="0" smtClean="0"/>
              <a:t>: Even </a:t>
            </a:r>
            <a:r>
              <a:rPr lang="en-US" sz="2400" dirty="0"/>
              <a:t>if a user falls victim to a phishing attack and gives away their password, the attacker still can't gain access without the second factor.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87036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04890"/>
            <a:ext cx="10805160" cy="707886"/>
          </a:xfrm>
        </p:spPr>
        <p:txBody>
          <a:bodyPr/>
          <a:lstStyle/>
          <a:p>
            <a:r>
              <a:rPr lang="en-US" dirty="0"/>
              <a:t>Use Cases for MFA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412776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/>
              <a:t>Enterprise </a:t>
            </a:r>
            <a:r>
              <a:rPr lang="en-US" sz="2400" b="1" dirty="0"/>
              <a:t>Security</a:t>
            </a:r>
            <a:r>
              <a:rPr lang="en-US" sz="2400" b="1" dirty="0" smtClean="0"/>
              <a:t>: </a:t>
            </a:r>
            <a:r>
              <a:rPr lang="en-US" sz="2400" dirty="0" smtClean="0"/>
              <a:t>Used </a:t>
            </a:r>
            <a:r>
              <a:rPr lang="en-US" sz="2400" dirty="0"/>
              <a:t>to protect corporate accounts, cloud applications (e.g., Microsoft 365, G Suite), and sensitive internal systems from unauthorized access.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Online Banking</a:t>
            </a:r>
            <a:r>
              <a:rPr lang="en-US" sz="2400" b="1" dirty="0" smtClean="0"/>
              <a:t>:</a:t>
            </a:r>
            <a:r>
              <a:rPr lang="en-US" sz="2400" dirty="0" smtClean="0"/>
              <a:t> Financial </a:t>
            </a:r>
            <a:r>
              <a:rPr lang="en-US" sz="2400" dirty="0"/>
              <a:t>institutions use MFA to secure login to online banking accounts, requiring both a password and a code sent to a registered phone.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Social Media Platforms</a:t>
            </a:r>
            <a:r>
              <a:rPr lang="en-US" sz="2400" b="1" dirty="0" smtClean="0"/>
              <a:t>: </a:t>
            </a:r>
            <a:r>
              <a:rPr lang="en-US" sz="2400" dirty="0" smtClean="0"/>
              <a:t>Facebook</a:t>
            </a:r>
            <a:r>
              <a:rPr lang="en-US" sz="2400" dirty="0"/>
              <a:t>, Instagram, and other platforms offer MFA to protect user accounts from unauthorized logins.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Government and Healthcare</a:t>
            </a:r>
            <a:r>
              <a:rPr lang="en-US" sz="2400" b="1" dirty="0" smtClean="0"/>
              <a:t>:</a:t>
            </a:r>
            <a:r>
              <a:rPr lang="en-US" sz="2400" dirty="0" smtClean="0"/>
              <a:t> Protects </a:t>
            </a:r>
            <a:r>
              <a:rPr lang="en-US" sz="2400" dirty="0"/>
              <a:t>highly sensitive data (e.g., medical records, personal identification) from unauthorized access.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87036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69E1D"/>
                </a:solidFill>
              </a:rPr>
              <a:t>Challenges with MFA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/>
              <a:t>User Convenience: </a:t>
            </a:r>
            <a:r>
              <a:rPr lang="en-US" sz="2400" dirty="0" smtClean="0"/>
              <a:t>While </a:t>
            </a:r>
            <a:r>
              <a:rPr lang="en-US" sz="2400" dirty="0"/>
              <a:t>MFA increases security, it can introduce friction, requiring users to perform extra steps to log in, which may frustrate some users.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Backup and </a:t>
            </a:r>
            <a:r>
              <a:rPr lang="en-US" sz="2400" b="1" dirty="0" smtClean="0"/>
              <a:t>Recovery: </a:t>
            </a:r>
            <a:r>
              <a:rPr lang="en-US" sz="2400" dirty="0" smtClean="0"/>
              <a:t>If </a:t>
            </a:r>
            <a:r>
              <a:rPr lang="en-US" sz="2400" dirty="0"/>
              <a:t>users lose access to their second factor (e.g., phone or token), recovering the account can be complex, requiring additional steps and security questions.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Implementation </a:t>
            </a:r>
            <a:r>
              <a:rPr lang="en-US" sz="2400" b="1" dirty="0" smtClean="0"/>
              <a:t>Costs: </a:t>
            </a:r>
            <a:r>
              <a:rPr lang="en-US" sz="2400" dirty="0" smtClean="0"/>
              <a:t>Setting </a:t>
            </a:r>
            <a:r>
              <a:rPr lang="en-US" sz="2400" dirty="0"/>
              <a:t>up MFA infrastructure and managing tokens, devices, or biometric scanners can add costs for organizations.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87036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1090680" y="1916832"/>
            <a:ext cx="972108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MFA is a critical security measure that protects against unauthorized access.</a:t>
            </a:r>
          </a:p>
          <a:p>
            <a:r>
              <a:rPr lang="en-US" sz="2800" dirty="0"/>
              <a:t>It combines multiple factors—what you know, what you have, and what you are—to enhance security.</a:t>
            </a:r>
          </a:p>
          <a:p>
            <a:r>
              <a:rPr lang="en-US" sz="2800" dirty="0"/>
              <a:t>While MFA offers significant security benefits, user experience and convenience must also be considered.</a:t>
            </a:r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48640" y="404664"/>
            <a:ext cx="10805160" cy="129382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87036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2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517</Words>
  <Application>Microsoft Office PowerPoint</Application>
  <PresentationFormat>Widescreen</PresentationFormat>
  <Paragraphs>51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ModernClassicBlock-3</vt:lpstr>
      <vt:lpstr>PowerPoint Presentation</vt:lpstr>
      <vt:lpstr>AGENDA</vt:lpstr>
      <vt:lpstr>What is MFA?</vt:lpstr>
      <vt:lpstr>“TYPES OF MFA”</vt:lpstr>
      <vt:lpstr>A one-time code is sent to a mobile phone or email address, which the user enters to verify their identity. </vt:lpstr>
      <vt:lpstr>Benefits of MFA</vt:lpstr>
      <vt:lpstr>Use Cases for MFA</vt:lpstr>
      <vt:lpstr>Challenges with MFA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2024-09-04T05:34:09Z</dcterms:created>
  <dcterms:modified xsi:type="dcterms:W3CDTF">2024-09-09T11:09:52Z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