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7"/>
  </p:notesMasterIdLst>
  <p:handoutMasterIdLst>
    <p:handoutMasterId r:id="rId18"/>
  </p:handoutMasterIdLst>
  <p:sldIdLst>
    <p:sldId id="261" r:id="rId5"/>
    <p:sldId id="280" r:id="rId6"/>
    <p:sldId id="273" r:id="rId7"/>
    <p:sldId id="306" r:id="rId8"/>
    <p:sldId id="314" r:id="rId9"/>
    <p:sldId id="315" r:id="rId10"/>
    <p:sldId id="323" r:id="rId11"/>
    <p:sldId id="318" r:id="rId12"/>
    <p:sldId id="319" r:id="rId13"/>
    <p:sldId id="320" r:id="rId14"/>
    <p:sldId id="324" r:id="rId15"/>
    <p:sldId id="32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E1D"/>
    <a:srgbClr val="EEEEEE"/>
    <a:srgbClr val="87175F"/>
    <a:srgbClr val="EEC621"/>
    <a:srgbClr val="E58C09"/>
    <a:srgbClr val="43467B"/>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0" d="100"/>
          <a:sy n="70" d="100"/>
        </p:scale>
        <p:origin x="660" y="4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9/9/2024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85377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2.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58">
            <a:extLst>
              <a:ext uri="{28A0092B-C50C-407E-A947-70E740481C1C}">
                <a14:useLocalDpi xmlns:a14="http://schemas.microsoft.com/office/drawing/2010/main" val="0"/>
              </a:ext>
            </a:extLst>
          </a:blip>
          <a:stretch>
            <a:fillRect/>
          </a:stretch>
        </p:blipFill>
        <p:spPr>
          <a:xfrm>
            <a:off x="9556298" y="125058"/>
            <a:ext cx="2794526" cy="567638"/>
          </a:xfrm>
          <a:prstGeom prst="rect">
            <a:avLst/>
          </a:prstGeom>
        </p:spPr>
      </p:pic>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4437" b="13376"/>
          <a:stretch/>
        </p:blipFill>
        <p:spPr>
          <a:xfrm>
            <a:off x="335888" y="116632"/>
            <a:ext cx="9753600" cy="3960440"/>
          </a:xfrm>
          <a:prstGeom prst="rect">
            <a:avLst/>
          </a:prstGeom>
        </p:spPr>
      </p:pic>
      <p:sp>
        <p:nvSpPr>
          <p:cNvPr id="13"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4797152"/>
            <a:ext cx="10089488" cy="792088"/>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a:xfrm rot="10800000" flipH="1" flipV="1">
            <a:off x="10074673" y="3594485"/>
            <a:ext cx="2087678" cy="3270696"/>
          </a:xfrm>
        </p:spPr>
        <p:txBody>
          <a:bodyPr/>
          <a:lstStyle/>
          <a:p>
            <a:endParaRPr lang="en-US" dirty="0"/>
          </a:p>
        </p:txBody>
      </p:sp>
      <p:sp>
        <p:nvSpPr>
          <p:cNvPr id="9" name="TextBox 8"/>
          <p:cNvSpPr txBox="1"/>
          <p:nvPr/>
        </p:nvSpPr>
        <p:spPr>
          <a:xfrm>
            <a:off x="212801" y="4870030"/>
            <a:ext cx="9649072" cy="646331"/>
          </a:xfrm>
          <a:prstGeom prst="rect">
            <a:avLst/>
          </a:prstGeom>
          <a:noFill/>
        </p:spPr>
        <p:txBody>
          <a:bodyPr wrap="square" rtlCol="0">
            <a:spAutoFit/>
          </a:bodyPr>
          <a:lstStyle/>
          <a:p>
            <a:r>
              <a:rPr lang="en-US" sz="3600" b="1" spc="50" dirty="0">
                <a:ln w="0"/>
                <a:solidFill>
                  <a:schemeClr val="bg2"/>
                </a:solidFill>
                <a:effectLst>
                  <a:innerShdw blurRad="63500" dist="50800" dir="13500000">
                    <a:srgbClr val="000000">
                      <a:alpha val="50000"/>
                    </a:srgbClr>
                  </a:innerShdw>
                </a:effectLst>
              </a:rPr>
              <a:t>Relational Database Service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9" y="6021288"/>
            <a:ext cx="3856404" cy="783332"/>
          </a:xfrm>
          <a:prstGeom prst="rect">
            <a:avLst/>
          </a:prstGeom>
        </p:spPr>
      </p:pic>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5" name="Text Placeholder 4"/>
          <p:cNvSpPr>
            <a:spLocks noGrp="1"/>
          </p:cNvSpPr>
          <p:nvPr>
            <p:ph type="body" sz="quarter" idx="23"/>
          </p:nvPr>
        </p:nvSpPr>
        <p:spPr/>
        <p:txBody>
          <a:bodyPr/>
          <a:lstStyle/>
          <a:p>
            <a:endParaRPr lang="en-US"/>
          </a:p>
        </p:txBody>
      </p:sp>
      <p:sp>
        <p:nvSpPr>
          <p:cNvPr id="7" name="Content Placeholder 12">
            <a:extLst>
              <a:ext uri="{FF2B5EF4-FFF2-40B4-BE49-F238E27FC236}">
                <a16:creationId xmlns:a16="http://schemas.microsoft.com/office/drawing/2014/main" id="{5F307770-38D8-49CA-BFD0-64F78C89348C}"/>
              </a:ext>
            </a:extLst>
          </p:cNvPr>
          <p:cNvSpPr txBox="1">
            <a:spLocks/>
          </p:cNvSpPr>
          <p:nvPr/>
        </p:nvSpPr>
        <p:spPr>
          <a:xfrm>
            <a:off x="1127448" y="1698486"/>
            <a:ext cx="9721080"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1" dirty="0" smtClean="0"/>
              <a:t>Automated </a:t>
            </a:r>
            <a:r>
              <a:rPr lang="en-US" sz="2400" b="1" dirty="0"/>
              <a:t>Backups:</a:t>
            </a:r>
          </a:p>
          <a:p>
            <a:r>
              <a:rPr lang="en-US" sz="2400" dirty="0"/>
              <a:t>RDS automatically takes backups of your database during a specified backup window.</a:t>
            </a:r>
          </a:p>
          <a:p>
            <a:r>
              <a:rPr lang="en-US" sz="2400" dirty="0"/>
              <a:t>Can be restored to any point in time within the backup retention period (up to 35 days</a:t>
            </a:r>
            <a:r>
              <a:rPr lang="en-US" sz="2400" dirty="0" smtClean="0"/>
              <a:t>).</a:t>
            </a:r>
          </a:p>
          <a:p>
            <a:endParaRPr lang="en-US" sz="2400" dirty="0"/>
          </a:p>
          <a:p>
            <a:pPr marL="0" indent="0">
              <a:buNone/>
            </a:pPr>
            <a:r>
              <a:rPr lang="en-US" sz="2400" b="1" dirty="0"/>
              <a:t>Manual Snapshots:</a:t>
            </a:r>
          </a:p>
          <a:p>
            <a:r>
              <a:rPr lang="en-US" sz="2400" dirty="0"/>
              <a:t>You can create manual snapshots of your database at any time, which can be retained as long as you need them.</a:t>
            </a:r>
            <a:endParaRPr lang="en-US" sz="2400" dirty="0"/>
          </a:p>
        </p:txBody>
      </p:sp>
      <p:sp>
        <p:nvSpPr>
          <p:cNvPr id="8" name="Title 9"/>
          <p:cNvSpPr>
            <a:spLocks noGrp="1"/>
          </p:cNvSpPr>
          <p:nvPr>
            <p:ph type="title"/>
          </p:nvPr>
        </p:nvSpPr>
        <p:spPr>
          <a:xfrm>
            <a:off x="548640" y="404664"/>
            <a:ext cx="10805160" cy="1293822"/>
          </a:xfrm>
        </p:spPr>
        <p:txBody>
          <a:bodyPr>
            <a:noAutofit/>
          </a:bodyPr>
          <a:lstStyle/>
          <a:p>
            <a:r>
              <a:rPr lang="en-US" sz="3600" dirty="0">
                <a:solidFill>
                  <a:schemeClr val="accent6">
                    <a:lumMod val="60000"/>
                    <a:lumOff val="40000"/>
                  </a:schemeClr>
                </a:solidFill>
              </a:rPr>
              <a:t>Backup and Recovery</a:t>
            </a:r>
            <a:endParaRPr lang="en-US" sz="3600" dirty="0">
              <a:solidFill>
                <a:schemeClr val="accent6">
                  <a:lumMod val="60000"/>
                  <a:lumOff val="40000"/>
                </a:schemeClr>
              </a:solidFill>
            </a:endParaRPr>
          </a:p>
        </p:txBody>
      </p:sp>
    </p:spTree>
    <p:extLst>
      <p:ext uri="{BB962C8B-B14F-4D97-AF65-F5344CB8AC3E}">
        <p14:creationId xmlns:p14="http://schemas.microsoft.com/office/powerpoint/2010/main" val="177587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0"/>
          </p:nvPr>
        </p:nvSpPr>
        <p:spPr>
          <a:xfrm>
            <a:off x="552269" y="1383709"/>
            <a:ext cx="11102521" cy="4956131"/>
          </a:xfrm>
        </p:spPr>
        <p:txBody>
          <a:bodyPr/>
          <a:lstStyle/>
          <a:p>
            <a:endParaRPr lang="en-US" dirty="0"/>
          </a:p>
        </p:txBody>
      </p:sp>
      <p:sp>
        <p:nvSpPr>
          <p:cNvPr id="4" name="Content Placeholder 3"/>
          <p:cNvSpPr>
            <a:spLocks noGrp="1"/>
          </p:cNvSpPr>
          <p:nvPr>
            <p:ph sz="quarter" idx="19"/>
          </p:nvPr>
        </p:nvSpPr>
        <p:spPr>
          <a:xfrm>
            <a:off x="814375" y="1841106"/>
            <a:ext cx="10161764" cy="3915430"/>
          </a:xfrm>
        </p:spPr>
        <p:txBody>
          <a:bodyPr>
            <a:normAutofit fontScale="85000" lnSpcReduction="20000"/>
          </a:bodyPr>
          <a:lstStyle/>
          <a:p>
            <a:pPr>
              <a:lnSpc>
                <a:spcPct val="120000"/>
              </a:lnSpc>
            </a:pPr>
            <a:r>
              <a:rPr lang="en-US" dirty="0" smtClean="0"/>
              <a:t>Encryption</a:t>
            </a:r>
            <a:r>
              <a:rPr lang="en-US" dirty="0"/>
              <a:t>:</a:t>
            </a:r>
          </a:p>
          <a:p>
            <a:pPr marL="457200" indent="-457200">
              <a:lnSpc>
                <a:spcPct val="120000"/>
              </a:lnSpc>
              <a:buFont typeface="Arial" panose="020B0604020202020204" pitchFamily="34" charset="0"/>
              <a:buChar char="•"/>
            </a:pPr>
            <a:r>
              <a:rPr lang="en-US" dirty="0"/>
              <a:t>Encryption at Rest: Data stored in RDS can be encrypted using AWS KMS (Key Management Service) for increased security.</a:t>
            </a:r>
          </a:p>
          <a:p>
            <a:pPr marL="457200" indent="-457200">
              <a:lnSpc>
                <a:spcPct val="120000"/>
              </a:lnSpc>
              <a:buFont typeface="Arial" panose="020B0604020202020204" pitchFamily="34" charset="0"/>
              <a:buChar char="•"/>
            </a:pPr>
            <a:r>
              <a:rPr lang="en-US" dirty="0"/>
              <a:t>Encryption in Transit: SSL/TLS support ensures that data is securely transmitted between the application and database</a:t>
            </a:r>
            <a:r>
              <a:rPr lang="en-US" dirty="0" smtClean="0"/>
              <a:t>.</a:t>
            </a:r>
          </a:p>
          <a:p>
            <a:pPr>
              <a:lnSpc>
                <a:spcPct val="120000"/>
              </a:lnSpc>
            </a:pPr>
            <a:endParaRPr lang="en-US" dirty="0"/>
          </a:p>
          <a:p>
            <a:pPr>
              <a:lnSpc>
                <a:spcPct val="120000"/>
              </a:lnSpc>
            </a:pPr>
            <a:r>
              <a:rPr lang="en-US" dirty="0"/>
              <a:t>VPC Security:</a:t>
            </a:r>
          </a:p>
          <a:p>
            <a:pPr marL="457200" indent="-457200">
              <a:lnSpc>
                <a:spcPct val="120000"/>
              </a:lnSpc>
              <a:buFont typeface="Arial" panose="020B0604020202020204" pitchFamily="34" charset="0"/>
              <a:buChar char="•"/>
            </a:pPr>
            <a:r>
              <a:rPr lang="en-US" dirty="0"/>
              <a:t>RDS can be deployed inside an Amazon VPC, allowing you to control inbound and outbound traffic using security groups and network ACLs.</a:t>
            </a:r>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6" name="Title 5"/>
          <p:cNvSpPr>
            <a:spLocks noGrp="1"/>
          </p:cNvSpPr>
          <p:nvPr>
            <p:ph type="title"/>
          </p:nvPr>
        </p:nvSpPr>
        <p:spPr>
          <a:xfrm>
            <a:off x="552269" y="732769"/>
            <a:ext cx="11106150" cy="441960"/>
          </a:xfrm>
        </p:spPr>
        <p:txBody>
          <a:bodyPr>
            <a:normAutofit fontScale="90000"/>
          </a:bodyPr>
          <a:lstStyle/>
          <a:p>
            <a:r>
              <a:rPr lang="en-US" dirty="0"/>
              <a:t>Security in </a:t>
            </a:r>
            <a:r>
              <a:rPr lang="en-US" dirty="0" smtClean="0"/>
              <a:t>RDS</a:t>
            </a:r>
            <a:endParaRPr lang="en-US" dirty="0"/>
          </a:p>
        </p:txBody>
      </p:sp>
    </p:spTree>
    <p:extLst>
      <p:ext uri="{BB962C8B-B14F-4D97-AF65-F5344CB8AC3E}">
        <p14:creationId xmlns:p14="http://schemas.microsoft.com/office/powerpoint/2010/main" val="45123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5"/>
          </p:nvPr>
        </p:nvSpPr>
        <p:spPr/>
        <p:txBody>
          <a:bodyPr/>
          <a:lstStyle/>
          <a:p>
            <a:endParaRPr lang="en-US" dirty="0"/>
          </a:p>
        </p:txBody>
      </p:sp>
      <p:sp>
        <p:nvSpPr>
          <p:cNvPr id="6" name="Title 5"/>
          <p:cNvSpPr>
            <a:spLocks noGrp="1"/>
          </p:cNvSpPr>
          <p:nvPr>
            <p:ph type="ctrTitle"/>
          </p:nvPr>
        </p:nvSpPr>
        <p:spPr>
          <a:xfrm>
            <a:off x="2927648" y="1740569"/>
            <a:ext cx="6552728" cy="4016791"/>
          </a:xfrm>
        </p:spPr>
        <p:txBody>
          <a:bodyPr>
            <a:noAutofit/>
          </a:bodyPr>
          <a:lstStyle/>
          <a:p>
            <a:r>
              <a:rPr lang="en-US" sz="2800" cap="none" dirty="0"/>
              <a:t>RDS is a fully managed relational database service that simplifies database management tasks like scaling, backup, patching, and high availability, enabling developers to focus on innovation and performance.</a:t>
            </a:r>
            <a:br>
              <a:rPr lang="en-US" sz="2800" cap="none" dirty="0"/>
            </a:br>
            <a:r>
              <a:rPr lang="en-US" sz="2800" cap="none" dirty="0"/>
              <a:t>It supports multiple database engines, offers Multi-AZ deployments for high availability, and integrates with other cloud services for comprehensive solutions.</a:t>
            </a:r>
            <a:endParaRPr lang="en-US" sz="2800" cap="none" dirty="0"/>
          </a:p>
        </p:txBody>
      </p:sp>
      <p:sp>
        <p:nvSpPr>
          <p:cNvPr id="7" name="Title 5"/>
          <p:cNvSpPr txBox="1">
            <a:spLocks/>
          </p:cNvSpPr>
          <p:nvPr/>
        </p:nvSpPr>
        <p:spPr>
          <a:xfrm>
            <a:off x="3163809" y="832610"/>
            <a:ext cx="5864382" cy="9361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r>
              <a:rPr lang="en-US" sz="4400" cap="none" dirty="0" smtClean="0"/>
              <a:t>CONCLUSION</a:t>
            </a:r>
            <a:endParaRPr lang="en-US" sz="2800" cap="non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 y="6300974"/>
            <a:ext cx="2479481" cy="503645"/>
          </a:xfrm>
          <a:prstGeom prst="rect">
            <a:avLst/>
          </a:prstGeom>
        </p:spPr>
      </p:pic>
    </p:spTree>
    <p:extLst>
      <p:ext uri="{BB962C8B-B14F-4D97-AF65-F5344CB8AC3E}">
        <p14:creationId xmlns:p14="http://schemas.microsoft.com/office/powerpoint/2010/main" val="5190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661583" y="3895714"/>
            <a:ext cx="5013960" cy="2408917"/>
          </a:xfrm>
        </p:spPr>
        <p:txBody>
          <a:bodyPr/>
          <a:lstStyle/>
          <a:p>
            <a:r>
              <a:rPr lang="en-US" dirty="0" smtClean="0"/>
              <a:t>AGENDA</a:t>
            </a: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 xmlns:adec="http://schemas.microsoft.com/office/drawing/2017/decorative" val="1"/>
              </a:ext>
            </a:extLst>
          </p:cNvPr>
          <p:cNvSpPr>
            <a:spLocks noGrp="1"/>
          </p:cNvSpPr>
          <p:nvPr>
            <p:ph type="body" sz="quarter" idx="20"/>
          </p:nvPr>
        </p:nvSpPr>
        <p:spPr>
          <a:xfrm>
            <a:off x="7239000" y="1124744"/>
            <a:ext cx="4389542" cy="5668961"/>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589731" y="1268760"/>
            <a:ext cx="3688080" cy="3581400"/>
          </a:xfrm>
        </p:spPr>
        <p:txBody>
          <a:bodyPr>
            <a:noAutofit/>
          </a:bodyPr>
          <a:lstStyle/>
          <a:p>
            <a:pPr marL="457200" indent="-457200">
              <a:lnSpc>
                <a:spcPct val="170000"/>
              </a:lnSpc>
              <a:buFont typeface="Arial" panose="020B0604020202020204" pitchFamily="34" charset="0"/>
              <a:buChar char="•"/>
            </a:pPr>
            <a:r>
              <a:rPr lang="en-US" sz="2000" dirty="0"/>
              <a:t>What is RDS</a:t>
            </a:r>
            <a:r>
              <a:rPr lang="en-US" sz="2000" dirty="0" smtClean="0"/>
              <a:t>?</a:t>
            </a:r>
            <a:endParaRPr lang="en-US" sz="2000" dirty="0" smtClean="0"/>
          </a:p>
          <a:p>
            <a:pPr marL="457200" indent="-457200">
              <a:lnSpc>
                <a:spcPct val="170000"/>
              </a:lnSpc>
              <a:buFont typeface="Arial" panose="020B0604020202020204" pitchFamily="34" charset="0"/>
              <a:buChar char="•"/>
            </a:pPr>
            <a:r>
              <a:rPr lang="en-US" sz="2000" dirty="0"/>
              <a:t>Supported Database </a:t>
            </a:r>
            <a:r>
              <a:rPr lang="en-US" sz="2000" dirty="0" smtClean="0"/>
              <a:t>Engines</a:t>
            </a:r>
          </a:p>
          <a:p>
            <a:pPr marL="457200" indent="-457200">
              <a:lnSpc>
                <a:spcPct val="170000"/>
              </a:lnSpc>
              <a:buFont typeface="Arial" panose="020B0604020202020204" pitchFamily="34" charset="0"/>
              <a:buChar char="•"/>
            </a:pPr>
            <a:r>
              <a:rPr lang="en-US" sz="2000" dirty="0"/>
              <a:t>Key Features of </a:t>
            </a:r>
            <a:r>
              <a:rPr lang="en-US" sz="2000" dirty="0" smtClean="0"/>
              <a:t>RDS</a:t>
            </a:r>
          </a:p>
          <a:p>
            <a:pPr marL="457200" indent="-457200">
              <a:lnSpc>
                <a:spcPct val="170000"/>
              </a:lnSpc>
              <a:buFont typeface="Arial" panose="020B0604020202020204" pitchFamily="34" charset="0"/>
              <a:buChar char="•"/>
            </a:pPr>
            <a:r>
              <a:rPr lang="en-US" sz="2000" dirty="0" smtClean="0"/>
              <a:t>Benefits</a:t>
            </a:r>
            <a:endParaRPr lang="en-US" sz="2000" dirty="0"/>
          </a:p>
          <a:p>
            <a:pPr marL="457200" indent="-457200">
              <a:lnSpc>
                <a:spcPct val="170000"/>
              </a:lnSpc>
              <a:buFont typeface="Arial" panose="020B0604020202020204" pitchFamily="34" charset="0"/>
              <a:buChar char="•"/>
            </a:pPr>
            <a:r>
              <a:rPr lang="en-US" sz="2000" dirty="0"/>
              <a:t>Pricing Models in </a:t>
            </a:r>
            <a:r>
              <a:rPr lang="en-US" sz="2000" dirty="0" smtClean="0"/>
              <a:t>RDS</a:t>
            </a:r>
          </a:p>
          <a:p>
            <a:pPr marL="457200" indent="-457200">
              <a:lnSpc>
                <a:spcPct val="170000"/>
              </a:lnSpc>
              <a:buFont typeface="Arial" panose="020B0604020202020204" pitchFamily="34" charset="0"/>
              <a:buChar char="•"/>
            </a:pPr>
            <a:r>
              <a:rPr lang="en-US" sz="2000" dirty="0"/>
              <a:t>High Availability with Multi-AZ in RDS</a:t>
            </a:r>
            <a:endParaRPr lang="en-US" sz="2000" dirty="0" smtClean="0"/>
          </a:p>
          <a:p>
            <a:pPr marL="457200" indent="-457200">
              <a:lnSpc>
                <a:spcPct val="170000"/>
              </a:lnSpc>
              <a:buFont typeface="Arial" panose="020B0604020202020204" pitchFamily="34" charset="0"/>
              <a:buChar char="•"/>
            </a:pPr>
            <a:r>
              <a:rPr lang="en-US" sz="2000" dirty="0"/>
              <a:t>Backup and </a:t>
            </a:r>
            <a:r>
              <a:rPr lang="en-US" sz="2000" dirty="0" smtClean="0"/>
              <a:t>Recovery</a:t>
            </a:r>
          </a:p>
          <a:p>
            <a:pPr marL="457200" indent="-457200">
              <a:lnSpc>
                <a:spcPct val="170000"/>
              </a:lnSpc>
              <a:buFont typeface="Arial" panose="020B0604020202020204" pitchFamily="34" charset="0"/>
              <a:buChar char="•"/>
            </a:pPr>
            <a:r>
              <a:rPr lang="en-US" sz="2000" dirty="0" smtClean="0"/>
              <a:t>Security </a:t>
            </a:r>
            <a:r>
              <a:rPr lang="en-US" sz="2000" dirty="0"/>
              <a:t>in RDS</a:t>
            </a:r>
            <a:endParaRPr lang="en-US" sz="2000" dirty="0" smtClean="0">
              <a:solidFill>
                <a:srgbClr val="F69E1D"/>
              </a:solidFill>
            </a:endParaRPr>
          </a:p>
          <a:p>
            <a:pPr marL="457200" indent="-457200">
              <a:lnSpc>
                <a:spcPct val="170000"/>
              </a:lnSpc>
              <a:buFont typeface="Arial" panose="020B0604020202020204" pitchFamily="34" charset="0"/>
              <a:buChar char="•"/>
            </a:pPr>
            <a:r>
              <a:rPr lang="en-US" sz="2000" dirty="0" smtClean="0"/>
              <a:t>Conclusion</a:t>
            </a:r>
            <a:endParaRPr lang="en-US" sz="2000"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6144" y="6339840"/>
            <a:ext cx="2155090" cy="437753"/>
          </a:xfrm>
          <a:prstGeom prst="rect">
            <a:avLst/>
          </a:prstGeom>
        </p:spPr>
      </p:pic>
    </p:spTree>
    <p:extLst>
      <p:ext uri="{BB962C8B-B14F-4D97-AF65-F5344CB8AC3E}">
        <p14:creationId xmlns:p14="http://schemas.microsoft.com/office/powerpoint/2010/main" val="2956204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67040" y="853669"/>
            <a:ext cx="10805160" cy="707886"/>
          </a:xfrm>
        </p:spPr>
        <p:txBody>
          <a:bodyPr>
            <a:noAutofit/>
          </a:bodyPr>
          <a:lstStyle/>
          <a:p>
            <a:r>
              <a:rPr lang="en-US" sz="4800" dirty="0"/>
              <a:t>What is RDS?</a:t>
            </a:r>
            <a:endParaRPr lang="en-US" sz="4800"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39535" y="2606271"/>
            <a:ext cx="10288693" cy="3660648"/>
          </a:xfrm>
        </p:spPr>
        <p:txBody>
          <a:bodyPr>
            <a:normAutofit/>
          </a:bodyPr>
          <a:lstStyle/>
          <a:p>
            <a:pPr marL="0" indent="0">
              <a:buNone/>
            </a:pPr>
            <a:r>
              <a:rPr lang="en-US" sz="2400" dirty="0" smtClean="0"/>
              <a:t>Definition</a:t>
            </a:r>
            <a:r>
              <a:rPr lang="en-US" sz="2400" dirty="0"/>
              <a:t>:</a:t>
            </a:r>
          </a:p>
          <a:p>
            <a:r>
              <a:rPr lang="en-US" sz="2400" dirty="0" smtClean="0"/>
              <a:t>RDS </a:t>
            </a:r>
            <a:r>
              <a:rPr lang="en-US" sz="2400" dirty="0"/>
              <a:t>is a fully managed database service that automates common database tasks such as backups, patching, scaling, and replication for relational databases.</a:t>
            </a:r>
          </a:p>
          <a:p>
            <a:pPr marL="0" indent="0">
              <a:buNone/>
            </a:pPr>
            <a:endParaRPr lang="en-US" sz="2400" dirty="0" smtClean="0"/>
          </a:p>
          <a:p>
            <a:pPr marL="0" indent="0">
              <a:buNone/>
            </a:pPr>
            <a:r>
              <a:rPr lang="en-US" sz="2400" dirty="0" smtClean="0"/>
              <a:t>Purpose</a:t>
            </a:r>
            <a:r>
              <a:rPr lang="en-US" sz="2400" dirty="0"/>
              <a:t>:</a:t>
            </a:r>
          </a:p>
          <a:p>
            <a:r>
              <a:rPr lang="en-US" sz="2400" dirty="0"/>
              <a:t>RDS simplifies the process of setting up, operating, and scaling relational databases in the cloud, freeing up developers and database administrators to focus on application development rather than database management.</a:t>
            </a:r>
            <a:endParaRPr lang="en-US" sz="24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9105" y="1807154"/>
            <a:ext cx="10837333" cy="424732"/>
          </a:xfrm>
        </p:spPr>
        <p:txBody>
          <a:bodyPr/>
          <a:lstStyle/>
          <a:p>
            <a:r>
              <a:rPr lang="en-US" dirty="0"/>
              <a:t>Relational Database Service</a:t>
            </a:r>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a:xfrm>
            <a:off x="552268" y="1189969"/>
            <a:ext cx="10512284" cy="5263367"/>
          </a:xfrm>
        </p:spPr>
        <p:txBody>
          <a:bodyPr/>
          <a:lstStyle/>
          <a:p>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sz="quarter" idx="19"/>
          </p:nvPr>
        </p:nvSpPr>
        <p:spPr>
          <a:xfrm>
            <a:off x="902788" y="1494770"/>
            <a:ext cx="9297667" cy="3915430"/>
          </a:xfrm>
        </p:spPr>
        <p:txBody>
          <a:bodyPr>
            <a:noAutofit/>
          </a:bodyPr>
          <a:lstStyle/>
          <a:p>
            <a:r>
              <a:rPr lang="en-US" sz="2000" dirty="0" smtClean="0"/>
              <a:t>1</a:t>
            </a:r>
            <a:r>
              <a:rPr lang="en-US" sz="2000" dirty="0"/>
              <a:t>. Amazon Aurora (compatible with MySQL and PostgreSQL)</a:t>
            </a:r>
          </a:p>
          <a:p>
            <a:endParaRPr lang="en-US" sz="2000" dirty="0"/>
          </a:p>
          <a:p>
            <a:r>
              <a:rPr lang="en-US" sz="2000" dirty="0"/>
              <a:t>2. MySQL</a:t>
            </a:r>
          </a:p>
          <a:p>
            <a:endParaRPr lang="en-US" sz="2000" dirty="0"/>
          </a:p>
          <a:p>
            <a:r>
              <a:rPr lang="en-US" sz="2000" dirty="0"/>
              <a:t>3. </a:t>
            </a:r>
            <a:r>
              <a:rPr lang="en-US" sz="2000" dirty="0" smtClean="0"/>
              <a:t>PostgreSQL </a:t>
            </a:r>
            <a:endParaRPr lang="en-US" sz="2000" dirty="0"/>
          </a:p>
          <a:p>
            <a:endParaRPr lang="en-US" sz="2000" dirty="0"/>
          </a:p>
          <a:p>
            <a:r>
              <a:rPr lang="en-US" sz="2000" dirty="0"/>
              <a:t>4. </a:t>
            </a:r>
            <a:r>
              <a:rPr lang="en-US" sz="2000" dirty="0" err="1"/>
              <a:t>MariaDB</a:t>
            </a:r>
            <a:endParaRPr lang="en-US" sz="2000" dirty="0"/>
          </a:p>
          <a:p>
            <a:endParaRPr lang="en-US" sz="2000" dirty="0"/>
          </a:p>
          <a:p>
            <a:r>
              <a:rPr lang="en-US" sz="2000" dirty="0"/>
              <a:t>5. Oracle</a:t>
            </a:r>
          </a:p>
          <a:p>
            <a:endParaRPr lang="en-US" sz="2000" dirty="0"/>
          </a:p>
          <a:p>
            <a:r>
              <a:rPr lang="en-US" sz="2000" dirty="0"/>
              <a:t>6. Microsoft SQL Server</a:t>
            </a:r>
          </a:p>
          <a:p>
            <a:endParaRPr lang="en-US" sz="2000" dirty="0"/>
          </a:p>
          <a:p>
            <a:r>
              <a:rPr lang="en-US" sz="2000" dirty="0"/>
              <a:t>Multi-Cloud Services: </a:t>
            </a:r>
            <a:r>
              <a:rPr lang="en-US" sz="2000" dirty="0" smtClean="0"/>
              <a:t> Similar </a:t>
            </a:r>
            <a:r>
              <a:rPr lang="en-US" sz="2000" dirty="0"/>
              <a:t>services are offered by Azure SQL Database and Google Cloud SQL, supporting various relational databases in managed environments.</a:t>
            </a:r>
            <a:endParaRPr lang="en-US" sz="5400" dirty="0"/>
          </a:p>
        </p:txBody>
      </p:sp>
      <p:sp>
        <p:nvSpPr>
          <p:cNvPr id="43" name="Title 42">
            <a:extLst>
              <a:ext uri="{FF2B5EF4-FFF2-40B4-BE49-F238E27FC236}">
                <a16:creationId xmlns:a16="http://schemas.microsoft.com/office/drawing/2014/main" id="{CF39D3B5-ABDB-4DFF-8107-EF97569C9BBE}"/>
              </a:ext>
            </a:extLst>
          </p:cNvPr>
          <p:cNvSpPr>
            <a:spLocks noGrp="1"/>
          </p:cNvSpPr>
          <p:nvPr>
            <p:ph type="title"/>
          </p:nvPr>
        </p:nvSpPr>
        <p:spPr/>
        <p:txBody>
          <a:bodyPr>
            <a:normAutofit fontScale="90000"/>
          </a:bodyPr>
          <a:lstStyle/>
          <a:p>
            <a:r>
              <a:rPr lang="en-US" dirty="0" smtClean="0"/>
              <a:t>“</a:t>
            </a:r>
            <a:r>
              <a:rPr lang="en-US" dirty="0"/>
              <a:t>Supported Database Engines (Example from AWS RDS</a:t>
            </a:r>
            <a:r>
              <a:rPr lang="en-US" dirty="0" smtClean="0"/>
              <a:t>)</a:t>
            </a:r>
            <a:r>
              <a:rPr lang="en-US" dirty="0" smtClean="0"/>
              <a:t>”</a:t>
            </a:r>
            <a:endParaRPr lang="en-US" dirty="0"/>
          </a:p>
        </p:txBody>
      </p:sp>
    </p:spTree>
    <p:extLst>
      <p:ext uri="{BB962C8B-B14F-4D97-AF65-F5344CB8AC3E}">
        <p14:creationId xmlns:p14="http://schemas.microsoft.com/office/powerpoint/2010/main" val="3202840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01" y="764704"/>
            <a:ext cx="10805160" cy="707886"/>
          </a:xfrm>
        </p:spPr>
        <p:txBody>
          <a:bodyPr/>
          <a:lstStyle/>
          <a:p>
            <a:r>
              <a:rPr lang="en-US" dirty="0"/>
              <a:t>Key Features of RDS</a:t>
            </a:r>
            <a:endParaRPr lang="en-US" dirty="0"/>
          </a:p>
        </p:txBody>
      </p:sp>
      <p:sp>
        <p:nvSpPr>
          <p:cNvPr id="4" name="Content Placeholder 12">
            <a:extLst>
              <a:ext uri="{FF2B5EF4-FFF2-40B4-BE49-F238E27FC236}">
                <a16:creationId xmlns:a16="http://schemas.microsoft.com/office/drawing/2014/main" id="{5F307770-38D8-49CA-BFD0-64F78C89348C}"/>
              </a:ext>
            </a:extLst>
          </p:cNvPr>
          <p:cNvSpPr txBox="1">
            <a:spLocks/>
          </p:cNvSpPr>
          <p:nvPr/>
        </p:nvSpPr>
        <p:spPr>
          <a:xfrm>
            <a:off x="548640" y="1772816"/>
            <a:ext cx="11329180"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dirty="0" smtClean="0">
                <a:solidFill>
                  <a:srgbClr val="FF0000"/>
                </a:solidFill>
              </a:rPr>
              <a:t>Fully </a:t>
            </a:r>
            <a:r>
              <a:rPr lang="en-US" sz="2400" dirty="0">
                <a:solidFill>
                  <a:srgbClr val="FF0000"/>
                </a:solidFill>
              </a:rPr>
              <a:t>Managed:</a:t>
            </a:r>
          </a:p>
          <a:p>
            <a:r>
              <a:rPr lang="en-US" sz="2400" dirty="0"/>
              <a:t>Automated Backups: RDS automates backups of the database, ensuring data protection and disaster recovery.</a:t>
            </a:r>
          </a:p>
          <a:p>
            <a:r>
              <a:rPr lang="en-US" sz="2400" dirty="0"/>
              <a:t>Automated Patching: Automatically applies security patches and updates to the database engine</a:t>
            </a:r>
            <a:r>
              <a:rPr lang="en-US" sz="2400" dirty="0" smtClean="0"/>
              <a:t>.</a:t>
            </a:r>
          </a:p>
          <a:p>
            <a:endParaRPr lang="en-US" sz="2400" dirty="0"/>
          </a:p>
          <a:p>
            <a:pPr marL="0" indent="0">
              <a:buNone/>
            </a:pPr>
            <a:r>
              <a:rPr lang="en-US" sz="2400" dirty="0">
                <a:solidFill>
                  <a:srgbClr val="FF0000"/>
                </a:solidFill>
              </a:rPr>
              <a:t>Scaling:</a:t>
            </a:r>
          </a:p>
          <a:p>
            <a:r>
              <a:rPr lang="en-US" sz="2400" dirty="0"/>
              <a:t>Vertical Scaling: Easily adjust the CPU, memory, and storage based on the workload.</a:t>
            </a:r>
          </a:p>
          <a:p>
            <a:r>
              <a:rPr lang="en-US" sz="2400" dirty="0"/>
              <a:t>Horizontal Scaling: For some engines (e.g., Amazon Aurora), RDS supports read replicas for horizontal scaling to improve performance for read-heavy applications</a:t>
            </a:r>
            <a:r>
              <a:rPr lang="en-US" sz="2400" dirty="0" smtClean="0"/>
              <a:t>.</a:t>
            </a:r>
            <a:endParaRPr lang="en-US" sz="2400" dirty="0"/>
          </a:p>
        </p:txBody>
      </p:sp>
    </p:spTree>
    <p:extLst>
      <p:ext uri="{BB962C8B-B14F-4D97-AF65-F5344CB8AC3E}">
        <p14:creationId xmlns:p14="http://schemas.microsoft.com/office/powerpoint/2010/main" val="342667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2">
            <a:extLst>
              <a:ext uri="{FF2B5EF4-FFF2-40B4-BE49-F238E27FC236}">
                <a16:creationId xmlns:a16="http://schemas.microsoft.com/office/drawing/2014/main" id="{5F307770-38D8-49CA-BFD0-64F78C89348C}"/>
              </a:ext>
            </a:extLst>
          </p:cNvPr>
          <p:cNvSpPr txBox="1">
            <a:spLocks/>
          </p:cNvSpPr>
          <p:nvPr/>
        </p:nvSpPr>
        <p:spPr>
          <a:xfrm>
            <a:off x="479376" y="1196752"/>
            <a:ext cx="10443904"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dirty="0">
                <a:solidFill>
                  <a:srgbClr val="FF0000"/>
                </a:solidFill>
              </a:rPr>
              <a:t>High Availability:</a:t>
            </a:r>
          </a:p>
          <a:p>
            <a:r>
              <a:rPr lang="en-US" sz="2400" dirty="0"/>
              <a:t>Multi-AZ Deployments: Provides failover support by automatically replicating data to a secondary Availability Zone (AZ) in case of a primary instance failure</a:t>
            </a:r>
            <a:r>
              <a:rPr lang="en-US" sz="2400" dirty="0" smtClean="0"/>
              <a:t>.</a:t>
            </a:r>
          </a:p>
          <a:p>
            <a:endParaRPr lang="en-US" sz="2400" dirty="0"/>
          </a:p>
          <a:p>
            <a:pPr marL="0" indent="0">
              <a:buNone/>
            </a:pPr>
            <a:r>
              <a:rPr lang="en-US" sz="2400" dirty="0">
                <a:solidFill>
                  <a:srgbClr val="FF0000"/>
                </a:solidFill>
              </a:rPr>
              <a:t>Security:</a:t>
            </a:r>
          </a:p>
          <a:p>
            <a:r>
              <a:rPr lang="en-US" sz="2400" dirty="0"/>
              <a:t>Encryption at Rest: Data stored on RDS is encrypted using AWS Key Management Service (KMS).</a:t>
            </a:r>
          </a:p>
          <a:p>
            <a:r>
              <a:rPr lang="en-US" sz="2400" dirty="0"/>
              <a:t>Encryption in Transit: Ensures secure connections between the database and applications using SSL/TLS.</a:t>
            </a:r>
          </a:p>
          <a:p>
            <a:r>
              <a:rPr lang="en-US" sz="2400" dirty="0"/>
              <a:t>VPC Integration: Databases can be deployed in a Virtual Private Cloud (VPC) for network isolation and fine-grained security control.</a:t>
            </a:r>
            <a:endParaRPr lang="en-US" sz="2400" dirty="0"/>
          </a:p>
        </p:txBody>
      </p:sp>
    </p:spTree>
    <p:extLst>
      <p:ext uri="{BB962C8B-B14F-4D97-AF65-F5344CB8AC3E}">
        <p14:creationId xmlns:p14="http://schemas.microsoft.com/office/powerpoint/2010/main" val="295018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smtClean="0"/>
              <a:t>“</a:t>
            </a:r>
            <a:r>
              <a:rPr lang="en-US" dirty="0"/>
              <a:t>Benefits of </a:t>
            </a:r>
            <a:r>
              <a:rPr lang="en-US" dirty="0" smtClean="0"/>
              <a:t>RDS</a:t>
            </a:r>
            <a:r>
              <a:rPr lang="en-US" dirty="0" smtClean="0"/>
              <a:t>”</a:t>
            </a:r>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768577" y="1349524"/>
            <a:ext cx="4876800" cy="5987752"/>
          </a:xfrm>
        </p:spPr>
        <p:txBody>
          <a:bodyPr>
            <a:noAutofit/>
          </a:bodyPr>
          <a:lstStyle/>
          <a:p>
            <a:pPr>
              <a:lnSpc>
                <a:spcPct val="150000"/>
              </a:lnSpc>
            </a:pPr>
            <a:r>
              <a:rPr lang="en-US" sz="2000" dirty="0" smtClean="0"/>
              <a:t>1</a:t>
            </a:r>
            <a:r>
              <a:rPr lang="en-US" sz="2000" dirty="0"/>
              <a:t>. Easy Setup and </a:t>
            </a:r>
            <a:r>
              <a:rPr lang="en-US" sz="2000" dirty="0" smtClean="0"/>
              <a:t>Management</a:t>
            </a:r>
            <a:endParaRPr lang="en-US" sz="2000" dirty="0"/>
          </a:p>
          <a:p>
            <a:pPr>
              <a:lnSpc>
                <a:spcPct val="150000"/>
              </a:lnSpc>
            </a:pPr>
            <a:endParaRPr lang="en-US" sz="2000" dirty="0"/>
          </a:p>
          <a:p>
            <a:pPr>
              <a:lnSpc>
                <a:spcPct val="150000"/>
              </a:lnSpc>
            </a:pPr>
            <a:r>
              <a:rPr lang="en-US" sz="2000" dirty="0" smtClean="0"/>
              <a:t>2</a:t>
            </a:r>
            <a:r>
              <a:rPr lang="en-US" sz="2000" dirty="0"/>
              <a:t>. Automated Backup and </a:t>
            </a:r>
            <a:r>
              <a:rPr lang="en-US" sz="2000" dirty="0" smtClean="0"/>
              <a:t>Restore</a:t>
            </a:r>
            <a:endParaRPr lang="en-US" sz="2000" dirty="0"/>
          </a:p>
          <a:p>
            <a:pPr>
              <a:lnSpc>
                <a:spcPct val="150000"/>
              </a:lnSpc>
            </a:pPr>
            <a:endParaRPr lang="en-US" sz="2000" dirty="0"/>
          </a:p>
          <a:p>
            <a:pPr>
              <a:lnSpc>
                <a:spcPct val="150000"/>
              </a:lnSpc>
            </a:pPr>
            <a:r>
              <a:rPr lang="en-US" sz="2000" dirty="0" smtClean="0"/>
              <a:t>3</a:t>
            </a:r>
            <a:r>
              <a:rPr lang="en-US" sz="2000" dirty="0"/>
              <a:t>. </a:t>
            </a:r>
            <a:r>
              <a:rPr lang="en-US" sz="2000" dirty="0" smtClean="0"/>
              <a:t>Scalability</a:t>
            </a:r>
            <a:endParaRPr lang="en-US" sz="2000" dirty="0"/>
          </a:p>
          <a:p>
            <a:pPr>
              <a:lnSpc>
                <a:spcPct val="150000"/>
              </a:lnSpc>
            </a:pPr>
            <a:endParaRPr lang="en-US" sz="2000" dirty="0"/>
          </a:p>
          <a:p>
            <a:pPr>
              <a:lnSpc>
                <a:spcPct val="150000"/>
              </a:lnSpc>
            </a:pPr>
            <a:r>
              <a:rPr lang="en-US" sz="2000" dirty="0" smtClean="0"/>
              <a:t>4</a:t>
            </a:r>
            <a:r>
              <a:rPr lang="en-US" sz="2000" dirty="0"/>
              <a:t>. High Availability and </a:t>
            </a:r>
            <a:r>
              <a:rPr lang="en-US" sz="2000" dirty="0" smtClean="0"/>
              <a:t>Reliability</a:t>
            </a:r>
            <a:endParaRPr lang="en-US" sz="2000" dirty="0"/>
          </a:p>
          <a:p>
            <a:pPr>
              <a:lnSpc>
                <a:spcPct val="150000"/>
              </a:lnSpc>
            </a:pPr>
            <a:endParaRPr lang="en-US" sz="2000" dirty="0"/>
          </a:p>
          <a:p>
            <a:pPr>
              <a:lnSpc>
                <a:spcPct val="150000"/>
              </a:lnSpc>
            </a:pPr>
            <a:r>
              <a:rPr lang="en-US" sz="2000" dirty="0" smtClean="0"/>
              <a:t>5</a:t>
            </a:r>
            <a:r>
              <a:rPr lang="en-US" sz="2000" dirty="0"/>
              <a:t>. </a:t>
            </a:r>
            <a:r>
              <a:rPr lang="en-US" sz="2000" dirty="0" smtClean="0"/>
              <a:t>Cost-Effective</a:t>
            </a:r>
            <a:endParaRPr lang="en-US" sz="2000" dirty="0"/>
          </a:p>
          <a:p>
            <a:pPr>
              <a:lnSpc>
                <a:spcPct val="150000"/>
              </a:lnSpc>
            </a:pPr>
            <a:endParaRPr lang="en-US" sz="2000"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69" y="609600"/>
            <a:ext cx="1932879" cy="392616"/>
          </a:xfrm>
          <a:prstGeom prst="rect">
            <a:avLst/>
          </a:prstGeom>
        </p:spPr>
      </p:pic>
    </p:spTree>
    <p:extLst>
      <p:ext uri="{BB962C8B-B14F-4D97-AF65-F5344CB8AC3E}">
        <p14:creationId xmlns:p14="http://schemas.microsoft.com/office/powerpoint/2010/main" val="98184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804254"/>
            <a:ext cx="10805160" cy="707886"/>
          </a:xfrm>
        </p:spPr>
        <p:txBody>
          <a:bodyPr>
            <a:normAutofit/>
          </a:bodyPr>
          <a:lstStyle/>
          <a:p>
            <a:r>
              <a:rPr lang="en-US" dirty="0"/>
              <a:t>Pricing Models in RDS</a:t>
            </a:r>
            <a:endParaRPr lang="en-US" dirty="0"/>
          </a:p>
        </p:txBody>
      </p:sp>
      <p:sp>
        <p:nvSpPr>
          <p:cNvPr id="4" name="Content Placeholder 12">
            <a:extLst>
              <a:ext uri="{FF2B5EF4-FFF2-40B4-BE49-F238E27FC236}">
                <a16:creationId xmlns:a16="http://schemas.microsoft.com/office/drawing/2014/main" id="{5F307770-38D8-49CA-BFD0-64F78C89348C}"/>
              </a:ext>
            </a:extLst>
          </p:cNvPr>
          <p:cNvSpPr txBox="1">
            <a:spLocks/>
          </p:cNvSpPr>
          <p:nvPr/>
        </p:nvSpPr>
        <p:spPr>
          <a:xfrm>
            <a:off x="548640" y="1412776"/>
            <a:ext cx="11380008"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50000"/>
              </a:lnSpc>
              <a:buNone/>
            </a:pPr>
            <a:r>
              <a:rPr lang="en-US" sz="2400" dirty="0" smtClean="0">
                <a:solidFill>
                  <a:srgbClr val="0070C0"/>
                </a:solidFill>
              </a:rPr>
              <a:t>On-Demand</a:t>
            </a:r>
            <a:r>
              <a:rPr lang="en-US" sz="2400" dirty="0">
                <a:solidFill>
                  <a:srgbClr val="0070C0"/>
                </a:solidFill>
              </a:rPr>
              <a:t>:</a:t>
            </a:r>
          </a:p>
          <a:p>
            <a:pPr>
              <a:lnSpc>
                <a:spcPct val="150000"/>
              </a:lnSpc>
            </a:pPr>
            <a:r>
              <a:rPr lang="en-US" sz="2400" dirty="0"/>
              <a:t>Pay only for the database resources you consume without long-term commitments.</a:t>
            </a:r>
          </a:p>
          <a:p>
            <a:pPr marL="0" indent="0">
              <a:lnSpc>
                <a:spcPct val="150000"/>
              </a:lnSpc>
              <a:buNone/>
            </a:pPr>
            <a:r>
              <a:rPr lang="en-US" sz="2400" dirty="0">
                <a:solidFill>
                  <a:srgbClr val="0070C0"/>
                </a:solidFill>
              </a:rPr>
              <a:t>Reserved Instances:</a:t>
            </a:r>
          </a:p>
          <a:p>
            <a:pPr>
              <a:lnSpc>
                <a:spcPct val="150000"/>
              </a:lnSpc>
            </a:pPr>
            <a:r>
              <a:rPr lang="en-US" sz="2400" dirty="0"/>
              <a:t>Allows you to reserve database instances for 1 to 3 years at a reduced price, offering significant savings for predictable workloads.</a:t>
            </a:r>
          </a:p>
          <a:p>
            <a:pPr marL="0" indent="0">
              <a:lnSpc>
                <a:spcPct val="150000"/>
              </a:lnSpc>
              <a:buNone/>
            </a:pPr>
            <a:r>
              <a:rPr lang="en-US" sz="2400" dirty="0">
                <a:solidFill>
                  <a:srgbClr val="0070C0"/>
                </a:solidFill>
              </a:rPr>
              <a:t>Storage Costs:</a:t>
            </a:r>
          </a:p>
          <a:p>
            <a:pPr>
              <a:lnSpc>
                <a:spcPct val="150000"/>
              </a:lnSpc>
            </a:pPr>
            <a:r>
              <a:rPr lang="en-US" sz="2400" dirty="0"/>
              <a:t>Charged based on the amount of storage used (with automatic scaling) and I/O operations per month.</a:t>
            </a:r>
            <a:endParaRPr lang="en-US" sz="2400" dirty="0"/>
          </a:p>
        </p:txBody>
      </p:sp>
    </p:spTree>
    <p:extLst>
      <p:ext uri="{BB962C8B-B14F-4D97-AF65-F5344CB8AC3E}">
        <p14:creationId xmlns:p14="http://schemas.microsoft.com/office/powerpoint/2010/main" val="289270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High Availability with Multi-AZ in RDS</a:t>
            </a:r>
            <a:endParaRPr lang="en-US" dirty="0"/>
          </a:p>
        </p:txBody>
      </p:sp>
      <p:sp>
        <p:nvSpPr>
          <p:cNvPr id="11" name="Content Placeholder 12">
            <a:extLst>
              <a:ext uri="{FF2B5EF4-FFF2-40B4-BE49-F238E27FC236}">
                <a16:creationId xmlns:a16="http://schemas.microsoft.com/office/drawing/2014/main" id="{5F307770-38D8-49CA-BFD0-64F78C89348C}"/>
              </a:ext>
            </a:extLst>
          </p:cNvPr>
          <p:cNvSpPr txBox="1">
            <a:spLocks/>
          </p:cNvSpPr>
          <p:nvPr/>
        </p:nvSpPr>
        <p:spPr>
          <a:xfrm>
            <a:off x="548640" y="1916832"/>
            <a:ext cx="10947960" cy="3888432"/>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1" dirty="0" smtClean="0">
                <a:solidFill>
                  <a:srgbClr val="0070C0"/>
                </a:solidFill>
              </a:rPr>
              <a:t>Multi-AZ </a:t>
            </a:r>
            <a:r>
              <a:rPr lang="en-US" sz="2400" b="1" dirty="0">
                <a:solidFill>
                  <a:srgbClr val="0070C0"/>
                </a:solidFill>
              </a:rPr>
              <a:t>Deployments:</a:t>
            </a:r>
          </a:p>
          <a:p>
            <a:r>
              <a:rPr lang="en-US" sz="2400" dirty="0"/>
              <a:t>RDS provides synchronous replication across Availability Zones.</a:t>
            </a:r>
          </a:p>
          <a:p>
            <a:r>
              <a:rPr lang="en-US" sz="2400" dirty="0"/>
              <a:t>Ensures that your database is always available, even in case of hardware failure in the primary AZ.</a:t>
            </a:r>
          </a:p>
          <a:p>
            <a:endParaRPr lang="en-US" sz="2400" dirty="0" smtClean="0"/>
          </a:p>
          <a:p>
            <a:pPr marL="0" indent="0">
              <a:buNone/>
            </a:pPr>
            <a:r>
              <a:rPr lang="en-US" sz="2400" b="1" dirty="0" smtClean="0">
                <a:solidFill>
                  <a:srgbClr val="0070C0"/>
                </a:solidFill>
              </a:rPr>
              <a:t>Failover </a:t>
            </a:r>
            <a:r>
              <a:rPr lang="en-US" sz="2400" b="1" dirty="0">
                <a:solidFill>
                  <a:srgbClr val="0070C0"/>
                </a:solidFill>
              </a:rPr>
              <a:t>Process:</a:t>
            </a:r>
          </a:p>
          <a:p>
            <a:r>
              <a:rPr lang="en-US" sz="2400" dirty="0"/>
              <a:t>In the event of an infrastructure or database failure, RDS automatically switches to a standby replica in another Availability Zone, minimizing downtime.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00" y="116632"/>
            <a:ext cx="2676840" cy="543733"/>
          </a:xfrm>
          <a:prstGeom prst="rect">
            <a:avLst/>
          </a:prstGeom>
        </p:spPr>
      </p:pic>
    </p:spTree>
    <p:extLst>
      <p:ext uri="{BB962C8B-B14F-4D97-AF65-F5344CB8AC3E}">
        <p14:creationId xmlns:p14="http://schemas.microsoft.com/office/powerpoint/2010/main" val="13799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documentManagement/types"/>
    <ds:schemaRef ds:uri="71af3243-3dd4-4a8d-8c0d-dd76da1f02a5"/>
    <ds:schemaRef ds:uri="http://purl.org/dc/terms/"/>
    <ds:schemaRef ds:uri="http://purl.org/dc/elements/1.1/"/>
    <ds:schemaRef ds:uri="http://www.w3.org/XML/1998/namespace"/>
    <ds:schemaRef ds:uri="http://purl.org/dc/dcmitype/"/>
    <ds:schemaRef ds:uri="16c05727-aa75-4e4a-9b5f-8a80a116589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673</Words>
  <Application>Microsoft Office PowerPoint</Application>
  <PresentationFormat>Widescreen</PresentationFormat>
  <Paragraphs>94</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ModernClassicBlock-3</vt:lpstr>
      <vt:lpstr>PowerPoint Presentation</vt:lpstr>
      <vt:lpstr>AGENDA</vt:lpstr>
      <vt:lpstr>What is RDS?</vt:lpstr>
      <vt:lpstr>“Supported Database Engines (Example from AWS RDS)”</vt:lpstr>
      <vt:lpstr>Key Features of RDS</vt:lpstr>
      <vt:lpstr>PowerPoint Presentation</vt:lpstr>
      <vt:lpstr>“Benefits of RDS”</vt:lpstr>
      <vt:lpstr>Pricing Models in RDS</vt:lpstr>
      <vt:lpstr>High Availability with Multi-AZ in RDS</vt:lpstr>
      <vt:lpstr>Backup and Recovery</vt:lpstr>
      <vt:lpstr>Security in RDS</vt:lpstr>
      <vt:lpstr>RDS is a fully managed relational database service that simplifies database management tasks like scaling, backup, patching, and high availability, enabling developers to focus on innovation and performance. It supports multiple database engines, offers Multi-AZ deployments for high availability, and integrates with other cloud services for comprehensive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2024-09-04T05:34:09Z</dcterms:created>
  <dcterms:modified xsi:type="dcterms:W3CDTF">2024-09-09T07:08:24Z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