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5"/>
  </p:notesMasterIdLst>
  <p:handoutMasterIdLst>
    <p:handoutMasterId r:id="rId16"/>
  </p:handoutMasterIdLst>
  <p:sldIdLst>
    <p:sldId id="261" r:id="rId5"/>
    <p:sldId id="280" r:id="rId6"/>
    <p:sldId id="273" r:id="rId7"/>
    <p:sldId id="323" r:id="rId8"/>
    <p:sldId id="325" r:id="rId9"/>
    <p:sldId id="314" r:id="rId10"/>
    <p:sldId id="306" r:id="rId11"/>
    <p:sldId id="318" r:id="rId12"/>
    <p:sldId id="319" r:id="rId13"/>
    <p:sldId id="3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C09"/>
    <a:srgbClr val="43467B"/>
    <a:srgbClr val="F69E1D"/>
    <a:srgbClr val="EEEEEE"/>
    <a:srgbClr val="87175F"/>
    <a:srgbClr val="EEC621"/>
    <a:srgbClr val="AEA422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4" autoAdjust="0"/>
  </p:normalViewPr>
  <p:slideViewPr>
    <p:cSldViewPr>
      <p:cViewPr>
        <p:scale>
          <a:sx n="60" d="100"/>
          <a:sy n="60" d="100"/>
        </p:scale>
        <p:origin x="1056" y="28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7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467099" y="990600"/>
            <a:ext cx="4001840" cy="514780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76292" y="2824753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994943" y="44196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0873" y="907499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13916" y="2110926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2245" y="3313090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15739" y="5589763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113019" y="4207258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120444" y="1645387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64822" y="6067478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29106" y="4668891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98" y="125058"/>
            <a:ext cx="2794526" cy="5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Route 53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" y="6021288"/>
            <a:ext cx="3856404" cy="7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52269" y="1383709"/>
            <a:ext cx="11102521" cy="4956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814375" y="1841106"/>
            <a:ext cx="10161764" cy="3915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 Route 53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scalable DNS web service that provides low-latency routing, domain registration, and health checks. It helps route traffic efficiently, ensures high availability, and integrates seamlessly with other AWS services.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2269" y="732769"/>
            <a:ext cx="1110615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2492895"/>
            <a:ext cx="4389542" cy="403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510371"/>
            <a:ext cx="368808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</a:t>
            </a:r>
            <a:r>
              <a:rPr lang="en-US" sz="2000" dirty="0" smtClean="0"/>
              <a:t>Amazon Route 53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Features</a:t>
            </a:r>
            <a:endParaRPr lang="en-US" sz="2000" dirty="0" smtClean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Routing Policies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Security </a:t>
            </a:r>
            <a:r>
              <a:rPr lang="en-US" sz="2000" dirty="0"/>
              <a:t>in </a:t>
            </a:r>
            <a:r>
              <a:rPr lang="en-US" sz="2000" dirty="0" smtClean="0"/>
              <a:t>Route 53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69E1D"/>
                </a:solidFill>
              </a:rPr>
              <a:t>Benefits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69E1D"/>
                </a:solidFill>
              </a:rPr>
              <a:t>How Route 53 works</a:t>
            </a:r>
            <a:endParaRPr lang="en-US" sz="2000" dirty="0" smtClean="0">
              <a:solidFill>
                <a:srgbClr val="F69E1D"/>
              </a:solidFill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4" y="6339840"/>
            <a:ext cx="2155090" cy="4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/>
              <a:t>What is Amazon Route 53?</a:t>
            </a:r>
            <a:endParaRPr lang="en-US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535" y="2606271"/>
            <a:ext cx="10288693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Amazon Route 53 is a cloud-based Domain Name System (DNS) web service that translates human-readable domain names (e.g., www.example.com) into IP addresses (e.g., 192.0.2.1) that computers use to communicate with each other.</a:t>
            </a:r>
          </a:p>
          <a:p>
            <a:pPr marL="0" indent="0">
              <a:buNone/>
            </a:pPr>
            <a:r>
              <a:rPr lang="en-US" sz="2400" dirty="0"/>
              <a:t>Purpose:</a:t>
            </a:r>
          </a:p>
          <a:p>
            <a:pPr marL="0" indent="0">
              <a:buNone/>
            </a:pPr>
            <a:r>
              <a:rPr lang="en-US" sz="2400" dirty="0"/>
              <a:t>Route 53 serves as a highly available and scalable DNS service that ensures users are routed to the correct web applications or AWS resources.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/>
              <a:t>Domain Name System</a:t>
            </a:r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38"/>
            <a:ext cx="876029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Key Features of Route </a:t>
            </a:r>
            <a:r>
              <a:rPr lang="en-US" dirty="0" smtClean="0"/>
              <a:t>53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2496" y="1530569"/>
            <a:ext cx="4876800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Domain Registration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DNS Routing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Health Checking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Traffic Flow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Integration </a:t>
            </a:r>
            <a:r>
              <a:rPr lang="en-US" sz="2800" dirty="0"/>
              <a:t>with AWS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9" y="609600"/>
            <a:ext cx="1932879" cy="3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5"/>
          </p:nvPr>
        </p:nvSpPr>
        <p:spPr>
          <a:xfrm>
            <a:off x="8652012" y="805507"/>
            <a:ext cx="2448272" cy="50880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Simple </a:t>
            </a:r>
            <a:r>
              <a:rPr lang="en-US" sz="2800" dirty="0" smtClean="0">
                <a:solidFill>
                  <a:schemeClr val="tx1"/>
                </a:solidFill>
              </a:rPr>
              <a:t>Routing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7752184" y="1985125"/>
            <a:ext cx="3150636" cy="45819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Weighted </a:t>
            </a:r>
            <a:r>
              <a:rPr lang="en-US" sz="2800" dirty="0" smtClean="0">
                <a:solidFill>
                  <a:schemeClr val="tx1"/>
                </a:solidFill>
              </a:rPr>
              <a:t>Routing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7"/>
          </p:nvPr>
        </p:nvSpPr>
        <p:spPr>
          <a:xfrm>
            <a:off x="6744072" y="2891257"/>
            <a:ext cx="4914395" cy="90799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Latency-Based </a:t>
            </a:r>
            <a:r>
              <a:rPr lang="en-US" sz="2800" dirty="0" smtClean="0">
                <a:solidFill>
                  <a:schemeClr val="tx1"/>
                </a:solidFill>
              </a:rPr>
              <a:t>Routing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294967295"/>
          </p:nvPr>
        </p:nvSpPr>
        <p:spPr>
          <a:xfrm>
            <a:off x="5735960" y="4506147"/>
            <a:ext cx="4291799" cy="74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Geolocation Routing</a:t>
            </a:r>
            <a:endParaRPr lang="en-US" sz="2800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294967295"/>
          </p:nvPr>
        </p:nvSpPr>
        <p:spPr>
          <a:xfrm>
            <a:off x="4660761" y="5849463"/>
            <a:ext cx="4752528" cy="56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Failover </a:t>
            </a:r>
            <a:r>
              <a:rPr lang="en-US" sz="2800" dirty="0" smtClean="0"/>
              <a:t>Routing</a:t>
            </a:r>
            <a:endParaRPr lang="en-US" sz="2800" dirty="0"/>
          </a:p>
        </p:txBody>
      </p:sp>
      <p:pic>
        <p:nvPicPr>
          <p:cNvPr id="47" name="Picture Placeholder 4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877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1" y="764704"/>
            <a:ext cx="10805160" cy="707886"/>
          </a:xfrm>
        </p:spPr>
        <p:txBody>
          <a:bodyPr/>
          <a:lstStyle/>
          <a:p>
            <a:r>
              <a:rPr lang="en-US" dirty="0"/>
              <a:t>Routing Policies</a:t>
            </a:r>
            <a:endParaRPr lang="en-US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29801" y="1700808"/>
            <a:ext cx="11329180" cy="532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43467B"/>
                </a:solidFill>
              </a:rPr>
              <a:t>Simple </a:t>
            </a:r>
            <a:r>
              <a:rPr lang="en-US" sz="2400" b="1" dirty="0">
                <a:solidFill>
                  <a:srgbClr val="43467B"/>
                </a:solidFill>
              </a:rPr>
              <a:t>Routing</a:t>
            </a:r>
            <a:r>
              <a:rPr lang="en-US" sz="2400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Maps </a:t>
            </a:r>
            <a:r>
              <a:rPr lang="en-US" sz="2400" dirty="0"/>
              <a:t>a domain to a single resource, such as an EC2 instance or an S3 bucket.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43467B"/>
                </a:solidFill>
              </a:rPr>
              <a:t>Weighted Routing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Distributes </a:t>
            </a:r>
            <a:r>
              <a:rPr lang="en-US" sz="2400" dirty="0"/>
              <a:t>traffic across multiple resources based on assigned weights (e.g., 70% to one server, 30% to another).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43467B"/>
                </a:solidFill>
              </a:rPr>
              <a:t>Latency-Based Routing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Routes </a:t>
            </a:r>
            <a:r>
              <a:rPr lang="en-US" sz="2400" dirty="0"/>
              <a:t>users to the AWS region that provides the lowest network latency for the best performance.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43467B"/>
                </a:solidFill>
              </a:rPr>
              <a:t>Geolocation Routing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Directs </a:t>
            </a:r>
            <a:r>
              <a:rPr lang="en-US" sz="2400" dirty="0"/>
              <a:t>traffic based on the geographic location of the request's origin, helpful for compliance or performance reasons.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43467B"/>
                </a:solidFill>
              </a:rPr>
              <a:t>Failover Routing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Automatically </a:t>
            </a:r>
            <a:r>
              <a:rPr lang="en-US" sz="2400" dirty="0"/>
              <a:t>redirects traffic to a healthy resource when a primary resource is down, increasing fault tolerance.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</a:t>
            </a:r>
            <a:r>
              <a:rPr lang="en-US" sz="4400" dirty="0"/>
              <a:t>Security in Route </a:t>
            </a:r>
            <a:r>
              <a:rPr lang="en-US" sz="4400" dirty="0" smtClean="0"/>
              <a:t>53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035" y="3501008"/>
            <a:ext cx="4824885" cy="1884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Control </a:t>
            </a:r>
            <a:r>
              <a:rPr lang="en-US" sz="2800" dirty="0"/>
              <a:t>access to your Route 53 resources by assigning permissions using AWS IAM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51035" y="2332296"/>
            <a:ext cx="5090157" cy="867930"/>
          </a:xfrm>
        </p:spPr>
        <p:txBody>
          <a:bodyPr/>
          <a:lstStyle/>
          <a:p>
            <a:r>
              <a:rPr lang="en-US" sz="2800" dirty="0"/>
              <a:t>AWS Identity and Access Management (IAM):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6530198" y="3501007"/>
            <a:ext cx="5090157" cy="188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Adds </a:t>
            </a:r>
            <a:r>
              <a:rPr lang="en-US" sz="2800" dirty="0"/>
              <a:t>an extra layer of protection to DNS records, preventing DNS cache poisoning and ensuring authenticity of DNS data.</a:t>
            </a:r>
            <a:endParaRPr lang="en-US" sz="6600" dirty="0"/>
          </a:p>
          <a:p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530198" y="2332296"/>
            <a:ext cx="5090157" cy="867930"/>
          </a:xfrm>
        </p:spPr>
        <p:txBody>
          <a:bodyPr/>
          <a:lstStyle/>
          <a:p>
            <a:r>
              <a:rPr lang="en-US" sz="2800" dirty="0"/>
              <a:t>DNS Security Extensions (DNSSEC):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28334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Benefits of Amazon 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91744" y="1679826"/>
            <a:ext cx="7125594" cy="10059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Route 53 is designed to be highly reliable and available, offering 100% uptime SLA for DNS resolution.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77280" y="1627921"/>
            <a:ext cx="3810000" cy="480131"/>
          </a:xfrm>
        </p:spPr>
        <p:txBody>
          <a:bodyPr/>
          <a:lstStyle/>
          <a:p>
            <a:r>
              <a:rPr lang="en-US" sz="2800" dirty="0"/>
              <a:t>High Availability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2"/>
          </p:nvPr>
        </p:nvSpPr>
        <p:spPr>
          <a:xfrm>
            <a:off x="3791744" y="2961578"/>
            <a:ext cx="7125594" cy="10059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Automatically scales to handle millions of queries without needing user intervention, making it ideal for applications of any size.</a:t>
            </a:r>
          </a:p>
          <a:p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979603" y="2951821"/>
            <a:ext cx="3810000" cy="480131"/>
          </a:xfrm>
        </p:spPr>
        <p:txBody>
          <a:bodyPr/>
          <a:lstStyle/>
          <a:p>
            <a:r>
              <a:rPr lang="en-US" sz="2800" dirty="0"/>
              <a:t>Scalability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5"/>
          </p:nvPr>
        </p:nvSpPr>
        <p:spPr>
          <a:xfrm>
            <a:off x="3791744" y="4305104"/>
            <a:ext cx="7125594" cy="1005939"/>
          </a:xfrm>
        </p:spPr>
        <p:txBody>
          <a:bodyPr>
            <a:normAutofit/>
          </a:bodyPr>
          <a:lstStyle/>
          <a:p>
            <a:r>
              <a:rPr lang="en-US" sz="2400" dirty="0"/>
              <a:t>Uses a global network of DNS servers to route traffic efficiently, ensuring minimal latency for users.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977280" y="4269417"/>
            <a:ext cx="3810000" cy="480131"/>
          </a:xfrm>
        </p:spPr>
        <p:txBody>
          <a:bodyPr/>
          <a:lstStyle/>
          <a:p>
            <a:r>
              <a:rPr lang="en-US" sz="2800" dirty="0"/>
              <a:t>Low Latency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3791744" y="5557994"/>
            <a:ext cx="7125594" cy="1005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Pay-as-you-go pricing based on the number of queries and hosted zones, making it flexible for any size of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977280" y="5412974"/>
            <a:ext cx="38100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E58C09"/>
                </a:solidFill>
              </a:rPr>
              <a:t>Cost-Effective:</a:t>
            </a:r>
            <a:endParaRPr lang="en-US" sz="2800" dirty="0">
              <a:solidFill>
                <a:srgbClr val="E58C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Route 53 Works</a:t>
            </a:r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916832"/>
            <a:ext cx="10947960" cy="3888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DNS </a:t>
            </a:r>
            <a:r>
              <a:rPr lang="en-US" sz="2400" b="1" dirty="0">
                <a:solidFill>
                  <a:srgbClr val="0070C0"/>
                </a:solidFill>
              </a:rPr>
              <a:t>Query: </a:t>
            </a:r>
            <a:r>
              <a:rPr lang="en-US" sz="2400" dirty="0"/>
              <a:t>A user enters a domain name (e.g., www.example.com) in their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DNS Request: </a:t>
            </a:r>
            <a:r>
              <a:rPr lang="en-US" sz="2400" dirty="0"/>
              <a:t>Route 53 translates the domain into the corresponding IP address.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Traffic Flow: </a:t>
            </a:r>
            <a:r>
              <a:rPr lang="en-US" sz="2400" dirty="0"/>
              <a:t>Based on routing policies (e.g., latency, geolocation), Route 53 directs the request to the appropriate AWS resource or external web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Health Check: </a:t>
            </a:r>
            <a:r>
              <a:rPr lang="en-US" sz="2400" dirty="0"/>
              <a:t>Before routing, it checks the health of resources to ensure users are directed to a working endpoint.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676840" cy="5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530</Words>
  <Application>Microsoft Office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What is Amazon Route 53?</vt:lpstr>
      <vt:lpstr>“Key Features of Route 53”</vt:lpstr>
      <vt:lpstr>Routing Policies</vt:lpstr>
      <vt:lpstr>Routing Policies</vt:lpstr>
      <vt:lpstr>“Security in Route 53”</vt:lpstr>
      <vt:lpstr>Benefits of Amazon Route 53</vt:lpstr>
      <vt:lpstr>How Route 53 Works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2024-09-09T10:28:17Z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