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80" r:id="rId6"/>
    <p:sldId id="273" r:id="rId7"/>
    <p:sldId id="315" r:id="rId8"/>
    <p:sldId id="322" r:id="rId9"/>
    <p:sldId id="314" r:id="rId10"/>
    <p:sldId id="306" r:id="rId11"/>
    <p:sldId id="316" r:id="rId12"/>
    <p:sldId id="318" r:id="rId13"/>
    <p:sldId id="319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67B"/>
    <a:srgbClr val="F69E1D"/>
    <a:srgbClr val="EEEEEE"/>
    <a:srgbClr val="87175F"/>
    <a:srgbClr val="EEC621"/>
    <a:srgbClr val="E58C09"/>
    <a:srgbClr val="AEA422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70" d="100"/>
          <a:sy n="70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9/9/2024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25908"/>
            <a:ext cx="243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13376"/>
          <a:stretch/>
        </p:blipFill>
        <p:spPr>
          <a:xfrm>
            <a:off x="335888" y="116632"/>
            <a:ext cx="9753600" cy="3960440"/>
          </a:xfrm>
          <a:prstGeom prst="rect">
            <a:avLst/>
          </a:prstGeom>
        </p:spPr>
      </p:pic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797152"/>
            <a:ext cx="10089488" cy="792088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074673" y="3594485"/>
            <a:ext cx="2087678" cy="327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801" y="4870030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AWS SNAPSHOT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" y="6093296"/>
            <a:ext cx="3319596" cy="6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in Snapshots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988840"/>
            <a:ext cx="1094796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Encryption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sz="2400" dirty="0"/>
              <a:t>Cloud providers offer encryption for snapshots, ensuring that all backup data is encrypted both at rest and in transit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Control:</a:t>
            </a:r>
          </a:p>
          <a:p>
            <a:r>
              <a:rPr lang="en-US" sz="2400" dirty="0"/>
              <a:t>Use Identity and Access Management (IAM) to control who can create, manage, and restore snapshots, ensuring that only authorized users have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48" y="87369"/>
            <a:ext cx="2625575" cy="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0299" y="1988840"/>
            <a:ext cx="5864382" cy="3906020"/>
          </a:xfrm>
        </p:spPr>
        <p:txBody>
          <a:bodyPr>
            <a:noAutofit/>
          </a:bodyPr>
          <a:lstStyle/>
          <a:p>
            <a:r>
              <a:rPr lang="en-US" sz="2800" cap="none" dirty="0"/>
              <a:t>Snapshots are a critical component of cloud-based backup and recovery strategies. They provide point-in-time backups of volumes, databases, and </a:t>
            </a:r>
            <a:r>
              <a:rPr lang="en-US" sz="2800" cap="none" dirty="0" smtClean="0"/>
              <a:t>file systems</a:t>
            </a:r>
            <a:r>
              <a:rPr lang="en-US" sz="2800" cap="none" dirty="0"/>
              <a:t>, allowing for fast recovery, cloning, and migration</a:t>
            </a:r>
            <a:r>
              <a:rPr lang="en-US" sz="2800" cap="none" dirty="0" smtClean="0"/>
              <a:t>.</a:t>
            </a:r>
            <a:br>
              <a:rPr lang="en-US" sz="2800" cap="none" dirty="0" smtClean="0"/>
            </a:br>
            <a:r>
              <a:rPr lang="en-US" sz="2800" cap="none" dirty="0"/>
              <a:t/>
            </a:r>
            <a:br>
              <a:rPr lang="en-US" sz="2800" cap="none" dirty="0"/>
            </a:br>
            <a:r>
              <a:rPr lang="en-US" sz="2800" cap="none" dirty="0"/>
              <a:t>Snapshots reduce costs through incremental storage and ensure data integrity with encryption and access control.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163809" y="1179164"/>
            <a:ext cx="586438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CONCLUSION</a:t>
            </a:r>
            <a:endParaRPr lang="en-US" sz="2800" cap="non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2507607" cy="5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83" y="3895714"/>
            <a:ext cx="5013960" cy="240891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9000" y="1196752"/>
            <a:ext cx="4389542" cy="55088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464152" y="1268760"/>
            <a:ext cx="368808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 Snapshot</a:t>
            </a:r>
            <a:r>
              <a:rPr lang="en-US" sz="2000" dirty="0" smtClean="0"/>
              <a:t>?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Snapshots </a:t>
            </a:r>
            <a:r>
              <a:rPr lang="en-US" sz="2000" dirty="0" smtClean="0"/>
              <a:t>Work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</a:t>
            </a:r>
            <a:r>
              <a:rPr lang="en-US" sz="2000" dirty="0" smtClean="0"/>
              <a:t>Snapshots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Key Features of </a:t>
            </a:r>
            <a:r>
              <a:rPr lang="en-US" sz="2000" dirty="0" smtClean="0"/>
              <a:t>Snapshots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Cases for Snapshots </a:t>
            </a:r>
            <a:endParaRPr lang="en-US" sz="2000" dirty="0" smtClean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Snapshots in Cloud Provider : </a:t>
            </a:r>
            <a:r>
              <a:rPr lang="en-US" sz="2000" dirty="0" smtClean="0"/>
              <a:t>AWS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Benefits of Using </a:t>
            </a:r>
            <a:r>
              <a:rPr lang="en-US" sz="2000" dirty="0" smtClean="0"/>
              <a:t>Snapshots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 in </a:t>
            </a:r>
            <a:r>
              <a:rPr lang="en-US" sz="2000" dirty="0" smtClean="0"/>
              <a:t>Snapshots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4" y="6302135"/>
            <a:ext cx="2366669" cy="4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40" y="853669"/>
            <a:ext cx="10805160" cy="707886"/>
          </a:xfrm>
        </p:spPr>
        <p:txBody>
          <a:bodyPr>
            <a:noAutofit/>
          </a:bodyPr>
          <a:lstStyle/>
          <a:p>
            <a:r>
              <a:rPr lang="en-US" sz="4800" dirty="0"/>
              <a:t>What is a Snapshot?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273" y="2708920"/>
            <a:ext cx="10288693" cy="366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</a:t>
            </a:r>
            <a:r>
              <a:rPr lang="en-US" sz="2400" dirty="0"/>
              <a:t>:</a:t>
            </a:r>
          </a:p>
          <a:p>
            <a:r>
              <a:rPr lang="en-US" sz="2400" dirty="0"/>
              <a:t>A snapshot is a point-in-time copy of a resource, such as a disk volume or database, used primarily for backup, recovery, and cloning purposes.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Purpose</a:t>
            </a:r>
            <a:r>
              <a:rPr lang="en-US" sz="2400" dirty="0"/>
              <a:t>:</a:t>
            </a:r>
          </a:p>
          <a:p>
            <a:r>
              <a:rPr lang="en-US" sz="2400" dirty="0"/>
              <a:t>Snapshots capture the state of a system (e.g., disk volume or database) at a particular moment, enabling recovery in case of failure or data corruption.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105" y="1807154"/>
            <a:ext cx="10837333" cy="424732"/>
          </a:xfrm>
        </p:spPr>
        <p:txBody>
          <a:bodyPr/>
          <a:lstStyle/>
          <a:p>
            <a:r>
              <a:rPr lang="en-US" dirty="0" smtClean="0"/>
              <a:t>AWS Snapshot</a:t>
            </a:r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Snapshots Work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844824"/>
            <a:ext cx="1130800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69E1D"/>
                </a:solidFill>
              </a:rPr>
              <a:t>Incremental Backups: </a:t>
            </a:r>
            <a:r>
              <a:rPr lang="en-US" sz="2400" dirty="0" smtClean="0"/>
              <a:t>Most </a:t>
            </a:r>
            <a:r>
              <a:rPr lang="en-US" sz="2400" dirty="0"/>
              <a:t>cloud providers use incremental snapshots, meaning only the data that has changed since the last snapshot is saved. This reduces storage costs and time taken to create backups.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69E1D"/>
                </a:solidFill>
              </a:rPr>
              <a:t>Consistency: </a:t>
            </a:r>
            <a:r>
              <a:rPr lang="en-US" sz="2400" dirty="0" smtClean="0"/>
              <a:t>Snapshots </a:t>
            </a:r>
            <a:r>
              <a:rPr lang="en-US" sz="2400" dirty="0"/>
              <a:t>capture data that is consistent across the resource. For databases, this often means that the snapshot ensures no ongoing transactions are left incomplete.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69E1D"/>
                </a:solidFill>
              </a:rPr>
              <a:t>Storage: </a:t>
            </a:r>
            <a:r>
              <a:rPr lang="en-US" sz="2400" dirty="0" smtClean="0"/>
              <a:t>Snapshots </a:t>
            </a:r>
            <a:r>
              <a:rPr lang="en-US" sz="2400" dirty="0"/>
              <a:t>are typically stored in object storage (e.g., AWS S3, Google Cloud Storage), allowing for cost-effective and durable backup solutions.</a:t>
            </a:r>
          </a:p>
        </p:txBody>
      </p:sp>
    </p:spTree>
    <p:extLst>
      <p:ext uri="{BB962C8B-B14F-4D97-AF65-F5344CB8AC3E}">
        <p14:creationId xmlns:p14="http://schemas.microsoft.com/office/powerpoint/2010/main" val="295018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944" y="569876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 Types of </a:t>
            </a:r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087888" y="2083071"/>
            <a:ext cx="6768752" cy="10059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a point-in-time backup of an entire disk volume (e.g., EBS volumes in AWS or persistent disks in Google Cloud).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524000" y="1973553"/>
            <a:ext cx="3810000" cy="480131"/>
          </a:xfrm>
        </p:spPr>
        <p:txBody>
          <a:bodyPr/>
          <a:lstStyle/>
          <a:p>
            <a:r>
              <a:rPr lang="en-US" sz="2800" dirty="0"/>
              <a:t>Volume Snapshots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877"/>
          <a:stretch>
            <a:fillRect/>
          </a:stretch>
        </p:blipFill>
        <p:spPr>
          <a:xfrm>
            <a:off x="548944" y="1851846"/>
            <a:ext cx="711197" cy="723544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22"/>
          </p:nvPr>
        </p:nvSpPr>
        <p:spPr>
          <a:xfrm>
            <a:off x="5092824" y="3482251"/>
            <a:ext cx="6768752" cy="1005939"/>
          </a:xfrm>
        </p:spPr>
        <p:txBody>
          <a:bodyPr>
            <a:noAutofit/>
          </a:bodyPr>
          <a:lstStyle/>
          <a:p>
            <a:r>
              <a:rPr lang="en-US" sz="2400" dirty="0"/>
              <a:t>Capture the state of a database at a specific moment, ensuring the ability to restore to that point if necessary (e.g., Amazon RDS snapshots, Google Cloud SQL snapshots).</a:t>
            </a:r>
          </a:p>
          <a:p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524000" y="3431564"/>
            <a:ext cx="3810000" cy="480131"/>
          </a:xfrm>
        </p:spPr>
        <p:txBody>
          <a:bodyPr/>
          <a:lstStyle/>
          <a:p>
            <a:r>
              <a:rPr lang="en-US" sz="2800" dirty="0"/>
              <a:t>Database Snapshots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877"/>
          <a:stretch>
            <a:fillRect/>
          </a:stretch>
        </p:blipFill>
        <p:spPr>
          <a:xfrm>
            <a:off x="548944" y="3309857"/>
            <a:ext cx="711197" cy="723544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25"/>
          </p:nvPr>
        </p:nvSpPr>
        <p:spPr>
          <a:xfrm>
            <a:off x="5087888" y="5221478"/>
            <a:ext cx="6768752" cy="100593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Captures </a:t>
            </a:r>
            <a:r>
              <a:rPr lang="en-US" sz="2400" dirty="0"/>
              <a:t>the current state of a </a:t>
            </a:r>
            <a:r>
              <a:rPr lang="en-US" sz="2400" dirty="0" err="1"/>
              <a:t>filesystem</a:t>
            </a:r>
            <a:r>
              <a:rPr lang="en-US" sz="2400" dirty="0"/>
              <a:t> (e.g., Amazon EFS, Azure Files snapshots), allowing recovery of files or directories.</a:t>
            </a:r>
          </a:p>
          <a:p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529329" y="5122611"/>
            <a:ext cx="3810000" cy="480131"/>
          </a:xfrm>
        </p:spPr>
        <p:txBody>
          <a:bodyPr/>
          <a:lstStyle/>
          <a:p>
            <a:r>
              <a:rPr lang="en-US" sz="2800" dirty="0" smtClean="0"/>
              <a:t>File system </a:t>
            </a:r>
            <a:r>
              <a:rPr lang="en-US" sz="2800" dirty="0"/>
              <a:t>Snapshots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877"/>
          <a:stretch>
            <a:fillRect/>
          </a:stretch>
        </p:blipFill>
        <p:spPr>
          <a:xfrm>
            <a:off x="554273" y="5000904"/>
            <a:ext cx="711197" cy="723544"/>
          </a:xfrm>
        </p:spPr>
      </p:pic>
    </p:spTree>
    <p:extLst>
      <p:ext uri="{BB962C8B-B14F-4D97-AF65-F5344CB8AC3E}">
        <p14:creationId xmlns:p14="http://schemas.microsoft.com/office/powerpoint/2010/main" val="40126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64704"/>
            <a:ext cx="10805160" cy="707886"/>
          </a:xfrm>
        </p:spPr>
        <p:txBody>
          <a:bodyPr/>
          <a:lstStyle/>
          <a:p>
            <a:r>
              <a:rPr lang="en-US" dirty="0"/>
              <a:t>Key Features of Snapshots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07368" y="1628800"/>
            <a:ext cx="11519213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3467B"/>
                </a:solidFill>
              </a:rPr>
              <a:t>Incremental </a:t>
            </a:r>
            <a:r>
              <a:rPr lang="en-US" sz="2400" b="1" dirty="0">
                <a:solidFill>
                  <a:srgbClr val="43467B"/>
                </a:solidFill>
              </a:rPr>
              <a:t>Snapshots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Instead </a:t>
            </a:r>
            <a:r>
              <a:rPr lang="en-US" sz="2400" dirty="0"/>
              <a:t>of creating a full backup every time, incremental snapshots only capture changes since the last snapshot, reducing storage costs and time.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43467B"/>
                </a:solidFill>
              </a:rPr>
              <a:t>Automated Snapshots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Cloud </a:t>
            </a:r>
            <a:r>
              <a:rPr lang="en-US" sz="2400" dirty="0"/>
              <a:t>providers offer automation tools that schedule snapshots at regular intervals (e.g., daily backups), ensuring continuous data protection.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43467B"/>
                </a:solidFill>
              </a:rPr>
              <a:t>Cross-Region Snapshots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Some </a:t>
            </a:r>
            <a:r>
              <a:rPr lang="en-US" sz="2400" dirty="0"/>
              <a:t>cloud providers allow snapshots to be copied across different regions, enhancing disaster recovery strategies.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43467B"/>
                </a:solidFill>
              </a:rPr>
              <a:t>Restore from Snapshots</a:t>
            </a:r>
            <a:r>
              <a:rPr lang="en-US" sz="2400" b="1" dirty="0" smtClean="0">
                <a:solidFill>
                  <a:srgbClr val="43467B"/>
                </a:solidFill>
              </a:rPr>
              <a:t>: </a:t>
            </a:r>
            <a:r>
              <a:rPr lang="en-US" sz="2400" dirty="0" smtClean="0"/>
              <a:t>Snapshots </a:t>
            </a:r>
            <a:r>
              <a:rPr lang="en-US" sz="2400" dirty="0"/>
              <a:t>allow you to restore data to a new or existing volume or resource, providing a quick way to recover from failures.</a:t>
            </a:r>
          </a:p>
        </p:txBody>
      </p:sp>
    </p:spTree>
    <p:extLst>
      <p:ext uri="{BB962C8B-B14F-4D97-AF65-F5344CB8AC3E}">
        <p14:creationId xmlns:p14="http://schemas.microsoft.com/office/powerpoint/2010/main" val="34266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“Use Cases for Snapshots”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040" y="1349524"/>
            <a:ext cx="6604992" cy="5987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3600" dirty="0"/>
              <a:t>Backup and Disaster </a:t>
            </a:r>
            <a:r>
              <a:rPr lang="en-US" sz="3600" dirty="0" smtClean="0"/>
              <a:t>Recovery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Cloning and </a:t>
            </a:r>
            <a:r>
              <a:rPr lang="en-US" sz="3600" dirty="0" smtClean="0"/>
              <a:t>Testing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Point-in-Time </a:t>
            </a:r>
            <a:r>
              <a:rPr lang="en-US" sz="3600" dirty="0" smtClean="0"/>
              <a:t>Recovery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Migration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3" y="609600"/>
            <a:ext cx="2524613" cy="5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3058" y="1340768"/>
            <a:ext cx="10805160" cy="707886"/>
          </a:xfrm>
        </p:spPr>
        <p:txBody>
          <a:bodyPr/>
          <a:lstStyle/>
          <a:p>
            <a:r>
              <a:rPr lang="en-US" dirty="0"/>
              <a:t> Snapshots in Cloud </a:t>
            </a:r>
            <a:r>
              <a:rPr lang="en-US" dirty="0" smtClean="0"/>
              <a:t>Provider : AWS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78931" y="2564904"/>
            <a:ext cx="11452016" cy="1944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EBS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Snapshots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/>
              <a:t>Capture </a:t>
            </a:r>
            <a:r>
              <a:rPr lang="en-US" sz="2400" dirty="0"/>
              <a:t>a point-in-time backup of an Elastic Block Store (EBS) volume.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RDS Snapshots: 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/>
              <a:t>Back </a:t>
            </a:r>
            <a:r>
              <a:rPr lang="en-US" sz="2400" dirty="0"/>
              <a:t>up an entire Amazon RDS database.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EFS Snapshots: </a:t>
            </a:r>
            <a:endParaRPr lang="en-US" sz="24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/>
              <a:t>Save </a:t>
            </a:r>
            <a:r>
              <a:rPr lang="en-US" sz="2400" dirty="0"/>
              <a:t>point-in-time backups of Elastic File System (EFS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29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48680"/>
            <a:ext cx="10805160" cy="707886"/>
          </a:xfrm>
        </p:spPr>
        <p:txBody>
          <a:bodyPr>
            <a:normAutofit/>
          </a:bodyPr>
          <a:lstStyle/>
          <a:p>
            <a:r>
              <a:rPr lang="en-US" dirty="0"/>
              <a:t>Benefits of Using Snapshots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512140"/>
            <a:ext cx="11380008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Protection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Snapshots </a:t>
            </a:r>
            <a:r>
              <a:rPr lang="en-US" sz="2400" dirty="0"/>
              <a:t>provide an additional layer of data protection by ensuring that you can always restore to a previous, known good state.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Cost-Efficient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Incremental </a:t>
            </a:r>
            <a:r>
              <a:rPr lang="en-US" sz="2400" dirty="0"/>
              <a:t>snapshots ensure that only changed data is stored, reducing storage costs and the time needed to create backups.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Fast Recovery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Snapshots </a:t>
            </a:r>
            <a:r>
              <a:rPr lang="en-US" sz="2400" dirty="0"/>
              <a:t>allow for rapid recovery of data without needing to perform a full backup and restore, reducing downtime.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Scalable</a:t>
            </a:r>
            <a:r>
              <a:rPr lang="en-US" sz="2400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Snapshots </a:t>
            </a:r>
            <a:r>
              <a:rPr lang="en-US" sz="2400" dirty="0"/>
              <a:t>can scale along with your infrastructure, allowing you to create backups for even the largest volumes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892704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documentManagement/types"/>
    <ds:schemaRef ds:uri="71af3243-3dd4-4a8d-8c0d-dd76da1f02a5"/>
    <ds:schemaRef ds:uri="http://purl.org/dc/terms/"/>
    <ds:schemaRef ds:uri="http://purl.org/dc/elements/1.1/"/>
    <ds:schemaRef ds:uri="http://www.w3.org/XML/1998/namespace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623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ModernClassicBlock-3</vt:lpstr>
      <vt:lpstr>PowerPoint Presentation</vt:lpstr>
      <vt:lpstr>AGENDA</vt:lpstr>
      <vt:lpstr>What is a Snapshot?</vt:lpstr>
      <vt:lpstr>How Snapshots Work</vt:lpstr>
      <vt:lpstr> Types of Snapshots</vt:lpstr>
      <vt:lpstr>Key Features of Snapshots</vt:lpstr>
      <vt:lpstr>“Use Cases for Snapshots”</vt:lpstr>
      <vt:lpstr> Snapshots in Cloud Provider : AWS</vt:lpstr>
      <vt:lpstr>Benefits of Using Snapshots</vt:lpstr>
      <vt:lpstr>Security in Snapshots</vt:lpstr>
      <vt:lpstr>Snapshots are a critical component of cloud-based backup and recovery strategies. They provide point-in-time backups of volumes, databases, and file systems, allowing for fast recovery, cloning, and migration.  Snapshots reduce costs through incremental storage and ensure data integrity with encryption and access control.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2024-09-04T05:34:09Z</dcterms:created>
  <dcterms:modified xsi:type="dcterms:W3CDTF">2024-09-09T11:04:20Z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