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80" r:id="rId6"/>
    <p:sldId id="273" r:id="rId7"/>
    <p:sldId id="313" r:id="rId8"/>
    <p:sldId id="315" r:id="rId9"/>
    <p:sldId id="322" r:id="rId10"/>
    <p:sldId id="314" r:id="rId11"/>
    <p:sldId id="316" r:id="rId12"/>
    <p:sldId id="318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jfif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Simple Notification </a:t>
            </a:r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(SNS)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889"/>
            <a:ext cx="3319596" cy="6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71511" y="1421892"/>
            <a:ext cx="1122393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1. Scalable and Reliable: </a:t>
            </a:r>
            <a:r>
              <a:rPr lang="en-US" sz="2400" dirty="0" smtClean="0"/>
              <a:t>SNS scales automatically to handle a large volume of messages and subscribers, with high durability.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2</a:t>
            </a:r>
            <a:r>
              <a:rPr lang="en-US" sz="2400" b="1" dirty="0"/>
              <a:t>. Multi-Protocol Messaging</a:t>
            </a:r>
            <a:r>
              <a:rPr lang="en-US" sz="2400" b="1" dirty="0" smtClean="0"/>
              <a:t>: </a:t>
            </a:r>
            <a:r>
              <a:rPr lang="en-US" sz="2400" dirty="0" smtClean="0"/>
              <a:t>Supports </a:t>
            </a:r>
            <a:r>
              <a:rPr lang="en-US" sz="2400" dirty="0"/>
              <a:t>a variety of protocols like HTTP/S, Lambda, email, SMS, and mobile push notifications, making it versatile for various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3. Cost-Effective: </a:t>
            </a:r>
            <a:r>
              <a:rPr lang="en-US" sz="2400" dirty="0" smtClean="0"/>
              <a:t>Pay only for the messages published and delivered, making it cost-efficient for both small and large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Event-Driven Integration</a:t>
            </a:r>
            <a:r>
              <a:rPr lang="en-US" sz="2400" b="1" dirty="0" smtClean="0"/>
              <a:t>: </a:t>
            </a:r>
            <a:r>
              <a:rPr lang="en-US" sz="2400" dirty="0" smtClean="0"/>
              <a:t>SNS </a:t>
            </a:r>
            <a:r>
              <a:rPr lang="en-US" sz="2400" dirty="0"/>
              <a:t>is ideal for triggering actions in real-time based on events, especially when integrated with Lambda, SQS, and other AWS services.</a:t>
            </a:r>
            <a:endParaRPr lang="en-US" sz="2400" dirty="0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34318" y="198758"/>
            <a:ext cx="10805160" cy="129382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Benefits of Using Amazon SNS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13034" y="2636912"/>
            <a:ext cx="5864382" cy="2275238"/>
          </a:xfrm>
        </p:spPr>
        <p:txBody>
          <a:bodyPr>
            <a:noAutofit/>
          </a:bodyPr>
          <a:lstStyle/>
          <a:p>
            <a:r>
              <a:rPr lang="en-US" sz="2800" cap="none" dirty="0"/>
              <a:t>Amazon SNS is a flexible and scalable notification service that supports multiple communication protocols like SMS, email, HTTP, and Lambda. It’s used for system alerts, real-time notifications, mobile push notifications, and event-driven applications, making it a versatile solution for a wide range of use cases in modern cloud applications.</a:t>
            </a:r>
            <a:endParaRPr lang="en-US" sz="2800" cap="none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163809" y="1179164"/>
            <a:ext cx="586438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CONCLUSION</a:t>
            </a:r>
            <a:endParaRPr lang="en-US" sz="28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-15008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272168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Amazon SNS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SNS </a:t>
            </a:r>
            <a:r>
              <a:rPr lang="en-US" sz="2000" dirty="0" smtClean="0"/>
              <a:t>Works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Features of Amazon </a:t>
            </a:r>
            <a:r>
              <a:rPr lang="en-US" sz="2000" dirty="0" smtClean="0"/>
              <a:t>SNS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SNS </a:t>
            </a:r>
            <a:r>
              <a:rPr lang="en-US" sz="2000" dirty="0" smtClean="0"/>
              <a:t>Integrations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 in Amazon SNS</a:t>
            </a:r>
            <a:endParaRPr lang="en-US" sz="2000" dirty="0" smtClean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 and Metrics in </a:t>
            </a:r>
            <a:r>
              <a:rPr lang="en-US" sz="2000" dirty="0" smtClean="0"/>
              <a:t>SNS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4" y="6277546"/>
            <a:ext cx="2541090" cy="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What is Amazon SNS?</a:t>
            </a:r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535" y="2641659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</a:t>
            </a:r>
            <a:r>
              <a:rPr lang="en-US" sz="2400" dirty="0"/>
              <a:t>:</a:t>
            </a:r>
          </a:p>
          <a:p>
            <a:r>
              <a:rPr lang="en-US" sz="2400" dirty="0"/>
              <a:t>Amazon SNS (Simple Notification Service) is a fully managed messaging service for </a:t>
            </a:r>
            <a:r>
              <a:rPr lang="en-US" sz="2400" b="1" dirty="0"/>
              <a:t>publish/subscribe</a:t>
            </a:r>
            <a:r>
              <a:rPr lang="en-US" sz="2400" dirty="0"/>
              <a:t> messaging that allows you to send messages to a large number of subscribers or other services.</a:t>
            </a:r>
          </a:p>
          <a:p>
            <a:pPr marL="0" indent="0">
              <a:buNone/>
            </a:pPr>
            <a:r>
              <a:rPr lang="en-US" sz="2400" dirty="0"/>
              <a:t>Purpose:</a:t>
            </a:r>
          </a:p>
          <a:p>
            <a:r>
              <a:rPr lang="en-US" sz="2400" dirty="0"/>
              <a:t>SNS is used for sending notifications to a variety of endpoints, such as email, SMS, or HTTP endpoints, and it also integrates with other AWS services for event-driven architectures.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Simple Notification Service</a:t>
            </a:r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How SNS Works</a:t>
            </a:r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1235992" cy="468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Publish/Subscribe </a:t>
            </a:r>
            <a:r>
              <a:rPr lang="en-US" sz="2400" b="1" dirty="0">
                <a:solidFill>
                  <a:srgbClr val="002060"/>
                </a:solidFill>
              </a:rPr>
              <a:t>Model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/>
              <a:t>Publishers </a:t>
            </a:r>
            <a:r>
              <a:rPr lang="en-US" sz="2400" dirty="0"/>
              <a:t>send messages to a topic, and subscribers (e.g., applications, email, SMS, Lambda functions) receive those messages.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Topics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r>
              <a:rPr lang="en-US" sz="2400" dirty="0" smtClean="0"/>
              <a:t> Topics </a:t>
            </a:r>
            <a:r>
              <a:rPr lang="en-US" sz="2400" dirty="0"/>
              <a:t>are communication channels to which publishers send messages. Subscribers can be added to topics to receive messages.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Message Fan-Out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/>
              <a:t>A </a:t>
            </a:r>
            <a:r>
              <a:rPr lang="en-US" sz="2400" dirty="0"/>
              <a:t>single message published to a topic can be distributed to multiple subscribers simultaneously.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Features of Amazon SNS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2276872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Flexible </a:t>
            </a:r>
            <a:r>
              <a:rPr lang="en-US" sz="2400" b="1" dirty="0">
                <a:solidFill>
                  <a:srgbClr val="002060"/>
                </a:solidFill>
              </a:rPr>
              <a:t>Message Delivery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/>
              <a:t>Supports </a:t>
            </a:r>
            <a:r>
              <a:rPr lang="en-US" sz="2400" dirty="0"/>
              <a:t>multiple delivery methods: SMS, email, mobile push notifications, HTTP/HTTPS endpoints, and AWS Lambda for </a:t>
            </a:r>
            <a:r>
              <a:rPr lang="en-US" sz="2400" dirty="0" err="1"/>
              <a:t>serverless</a:t>
            </a:r>
            <a:r>
              <a:rPr lang="en-US" sz="2400" dirty="0"/>
              <a:t> event-driven architectures.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Durable Messaging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/>
              <a:t>SNS </a:t>
            </a:r>
            <a:r>
              <a:rPr lang="en-US" sz="2400" dirty="0"/>
              <a:t>provides durability by storing messages redundantly across multiple Availability Zones to prevent data loss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07368" y="1412776"/>
            <a:ext cx="11017224" cy="468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Message Filtering: </a:t>
            </a:r>
            <a:r>
              <a:rPr lang="en-US" sz="2400" dirty="0"/>
              <a:t>Enables filtering of messages based on message attributes, allowing subscribers to receive only the messages that match their filter criteria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Security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  <a:r>
              <a:rPr lang="en-US" sz="2400" dirty="0"/>
              <a:t> SNS uses Identity and Access Management (IAM) to control access to topics, ensuring that only authorized users and applications can publish or subscribe to topics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FIFO </a:t>
            </a:r>
            <a:r>
              <a:rPr lang="en-US" sz="2400" b="1" dirty="0">
                <a:solidFill>
                  <a:srgbClr val="002060"/>
                </a:solidFill>
              </a:rPr>
              <a:t>Topics (Introduced recently): </a:t>
            </a:r>
            <a:r>
              <a:rPr lang="en-US" sz="2400" dirty="0"/>
              <a:t>SNS now supports FIFO (First-In-First-Out) topics to ensure the order of message delivery and avoid message duplication.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5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02" y="385136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Key SNS Integrations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5046" y="2547571"/>
            <a:ext cx="5090157" cy="1884265"/>
          </a:xfrm>
        </p:spPr>
        <p:txBody>
          <a:bodyPr/>
          <a:lstStyle/>
          <a:p>
            <a:r>
              <a:rPr lang="en-US" dirty="0" smtClean="0"/>
              <a:t>SNS </a:t>
            </a:r>
            <a:r>
              <a:rPr lang="en-US" dirty="0"/>
              <a:t>can trigger AWS Lambda functions to process messages, enabling </a:t>
            </a:r>
            <a:r>
              <a:rPr lang="en-US" dirty="0" err="1"/>
              <a:t>serverless</a:t>
            </a:r>
            <a:r>
              <a:rPr lang="en-US" dirty="0"/>
              <a:t> workflows.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5046" y="1954923"/>
            <a:ext cx="5090157" cy="936667"/>
          </a:xfrm>
        </p:spPr>
        <p:txBody>
          <a:bodyPr/>
          <a:lstStyle/>
          <a:p>
            <a:r>
              <a:rPr lang="en-US" dirty="0"/>
              <a:t>AWS Lambda: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344209" y="2547571"/>
            <a:ext cx="5090157" cy="1884265"/>
          </a:xfrm>
        </p:spPr>
        <p:txBody>
          <a:bodyPr/>
          <a:lstStyle/>
          <a:p>
            <a:r>
              <a:rPr lang="en-US" dirty="0" smtClean="0"/>
              <a:t>SNS </a:t>
            </a:r>
            <a:r>
              <a:rPr lang="en-US" dirty="0"/>
              <a:t>can send messages to SQS queues, which are then processed asynchronously by applications.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44209" y="1954923"/>
            <a:ext cx="5090157" cy="936667"/>
          </a:xfrm>
        </p:spPr>
        <p:txBody>
          <a:bodyPr/>
          <a:lstStyle/>
          <a:p>
            <a:r>
              <a:rPr lang="en-US" dirty="0"/>
              <a:t>Amazon SQS:</a:t>
            </a:r>
          </a:p>
          <a:p>
            <a:endParaRPr lang="en-US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877"/>
          <a:stretch>
            <a:fillRect/>
          </a:stretch>
        </p:blipFill>
        <p:spPr>
          <a:xfrm>
            <a:off x="442602" y="1223403"/>
            <a:ext cx="711200" cy="72390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r="13205"/>
          <a:stretch>
            <a:fillRect/>
          </a:stretch>
        </p:blipFill>
        <p:spPr>
          <a:xfrm>
            <a:off x="6344209" y="1227417"/>
            <a:ext cx="711200" cy="723900"/>
          </a:xfrm>
        </p:spPr>
      </p:pic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07368" y="5600700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365046" y="5050242"/>
            <a:ext cx="5090157" cy="18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SNS </a:t>
            </a:r>
            <a:r>
              <a:rPr lang="en-US" dirty="0"/>
              <a:t>can be integrated with </a:t>
            </a:r>
            <a:r>
              <a:rPr lang="en-US" dirty="0" err="1"/>
              <a:t>CloudWatch</a:t>
            </a:r>
            <a:r>
              <a:rPr lang="en-US" dirty="0"/>
              <a:t> alarms to notify users when specific thresholds are exceeded, such as high CPU usage or low disk space.</a:t>
            </a:r>
          </a:p>
          <a:p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4272" y="4577185"/>
            <a:ext cx="5090157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Amazon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CloudWatch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6307728" y="4578469"/>
            <a:ext cx="5090157" cy="188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SNS can integrate with AWS </a:t>
            </a:r>
            <a:r>
              <a:rPr lang="en-US" dirty="0" err="1"/>
              <a:t>EventBridge</a:t>
            </a:r>
            <a:r>
              <a:rPr lang="en-US" dirty="0"/>
              <a:t> for building highly event-driven systems across different AWS services.</a:t>
            </a:r>
          </a:p>
          <a:p>
            <a:endParaRPr lang="en-US" dirty="0"/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6439026" y="4573624"/>
            <a:ext cx="5090157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Amazon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EventBridge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22" name="Picture Placeholder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819720"/>
            <a:ext cx="711200" cy="711200"/>
          </a:xfrm>
          <a:prstGeom prst="rect">
            <a:avLst/>
          </a:prstGeom>
        </p:spPr>
      </p:pic>
      <p:pic>
        <p:nvPicPr>
          <p:cNvPr id="23" name="Picture Placeholder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14" y="381972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1087857"/>
            <a:ext cx="10805160" cy="707886"/>
          </a:xfrm>
        </p:spPr>
        <p:txBody>
          <a:bodyPr/>
          <a:lstStyle/>
          <a:p>
            <a:r>
              <a:rPr lang="en-US" dirty="0"/>
              <a:t>Security in Amazon SNS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2015196"/>
            <a:ext cx="11452016" cy="483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Encryption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400" dirty="0"/>
              <a:t>SNS supports encryption at rest using AWS KMS (Key Management Service) to protect messages stored in SNS topics.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Control:</a:t>
            </a:r>
          </a:p>
          <a:p>
            <a:r>
              <a:rPr lang="en-US" sz="2400" dirty="0"/>
              <a:t>Use IAM policies to control who can publish to or subscribe to topics, ensuring secure message delivery.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VPC Endpoints:</a:t>
            </a:r>
          </a:p>
          <a:p>
            <a:r>
              <a:rPr lang="en-US" sz="2400" dirty="0"/>
              <a:t>SNS supports VPC endpoints, allowing you to publish messages from within your VPC without requiring access to the public internet.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50" y="678737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Monitoring and Metrics in SNS</a:t>
            </a:r>
            <a:endParaRPr lang="en-US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2150" y="1556792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Amazon </a:t>
            </a:r>
            <a:r>
              <a:rPr lang="en-US" sz="2400" b="1" dirty="0" err="1"/>
              <a:t>CloudWatch</a:t>
            </a:r>
            <a:r>
              <a:rPr lang="en-US" sz="2400" b="1" dirty="0"/>
              <a:t>:</a:t>
            </a:r>
          </a:p>
          <a:p>
            <a:r>
              <a:rPr lang="en-US" sz="2400" dirty="0"/>
              <a:t>SNS is integrated with </a:t>
            </a:r>
            <a:r>
              <a:rPr lang="en-US" sz="2400" dirty="0" err="1"/>
              <a:t>CloudWatch</a:t>
            </a:r>
            <a:r>
              <a:rPr lang="en-US" sz="2400" dirty="0"/>
              <a:t>, allowing you to monitor important metrics such as:</a:t>
            </a:r>
          </a:p>
          <a:p>
            <a:pPr marL="1528763"/>
            <a:r>
              <a:rPr lang="en-US" sz="2400" dirty="0"/>
              <a:t>Number of messages published.</a:t>
            </a:r>
          </a:p>
          <a:p>
            <a:pPr marL="1528763"/>
            <a:r>
              <a:rPr lang="en-US" sz="2400" dirty="0"/>
              <a:t>Number of messages delivered to subscribers.</a:t>
            </a:r>
          </a:p>
          <a:p>
            <a:pPr marL="1528763"/>
            <a:r>
              <a:rPr lang="en-US" sz="2400" dirty="0"/>
              <a:t>Number of failed message deliveries.</a:t>
            </a:r>
          </a:p>
          <a:p>
            <a:pPr marL="1528763"/>
            <a:r>
              <a:rPr lang="en-US" sz="2400" dirty="0"/>
              <a:t>Latency of message delivery.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Error </a:t>
            </a:r>
            <a:r>
              <a:rPr lang="en-US" sz="2400" b="1" dirty="0"/>
              <a:t>Handling:</a:t>
            </a:r>
          </a:p>
          <a:p>
            <a:r>
              <a:rPr lang="en-US" sz="2400" dirty="0"/>
              <a:t>SNS provides dead-letter queues (DLQs) to capture messages that couldn't be delivered, ensuring that no messages are lost even in case of delivery failures.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732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Amazon SNS?</vt:lpstr>
      <vt:lpstr>How SNS Works</vt:lpstr>
      <vt:lpstr> Key Features of Amazon SNS</vt:lpstr>
      <vt:lpstr>PowerPoint Presentation</vt:lpstr>
      <vt:lpstr>Key SNS Integrations</vt:lpstr>
      <vt:lpstr>Security in Amazon SNS</vt:lpstr>
      <vt:lpstr>Monitoring and Metrics in SNS</vt:lpstr>
      <vt:lpstr>Benefits of Using Amazon SNS</vt:lpstr>
      <vt:lpstr>Amazon SNS is a flexible and scalable notification service that supports multiple communication protocols like SMS, email, HTTP, and Lambda. It’s used for system alerts, real-time notifications, mobile push notifications, and event-driven applications, making it a versatile solution for a wide range of use cases in modern cloud applications.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