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260" r:id="rId7"/>
    <p:sldId id="268" r:id="rId8"/>
    <p:sldId id="264" r:id="rId9"/>
    <p:sldId id="275" r:id="rId10"/>
    <p:sldId id="265" r:id="rId11"/>
    <p:sldId id="267" r:id="rId12"/>
    <p:sldId id="272" r:id="rId13"/>
    <p:sldId id="273" r:id="rId14"/>
    <p:sldId id="269" r:id="rId15"/>
  </p:sldIdLst>
  <p:sldSz cx="9144000" cy="5143500"/>
  <p:notesSz cx="6858000" cy="9144000"/>
  <p:embeddedFontLst>
    <p:embeddedFont>
      <p:font typeface="Source Sans Pro SemiBold" panose="020B0703030403020204"/>
      <p:bold r:id="rId19"/>
      <p:boldItalic r:id="rId20"/>
    </p:embeddedFont>
    <p:embeddedFont>
      <p:font typeface="Source Sans Pro" panose="020B0503030403020204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4ef15d69_0_4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g1644ef15d69_0_4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4ef15d69_0_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g1644ef15d69_0_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44ef15d69_0_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g1644ef15d69_0_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44ef15d69_0_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g1644ef15d69_0_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there a trend where the older you are, the more likely you are to be on the onset of diabetes? </a:t>
            </a:r>
            <a:endParaRPr lang="en-GB"/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44ef15d69_0_3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1644ef15d69_0_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age">
  <p:cSld name="Title_Page">
    <p:bg>
      <p:bgPr>
        <a:solidFill>
          <a:schemeClr val="lt1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>
            <a:off x="658309" y="1489243"/>
            <a:ext cx="3103500" cy="3683100"/>
          </a:xfrm>
          <a:prstGeom prst="parallelogram">
            <a:avLst>
              <a:gd name="adj" fmla="val 7229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14"/>
          <p:cNvSpPr/>
          <p:nvPr/>
        </p:nvSpPr>
        <p:spPr>
          <a:xfrm flipH="1">
            <a:off x="723575" y="-30449"/>
            <a:ext cx="4383300" cy="5188800"/>
          </a:xfrm>
          <a:prstGeom prst="parallelogram">
            <a:avLst>
              <a:gd name="adj" fmla="val 7229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/>
          <a:srcRect l="7036" r="53053"/>
          <a:stretch>
            <a:fillRect/>
          </a:stretch>
        </p:blipFill>
        <p:spPr>
          <a:xfrm>
            <a:off x="1608507" y="-39537"/>
            <a:ext cx="3120000" cy="5211900"/>
          </a:xfrm>
          <a:prstGeom prst="parallelogram">
            <a:avLst>
              <a:gd name="adj" fmla="val 58143"/>
            </a:avLst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Logo_Picture">
  <p:cSld name="White_Logo_Picture">
    <p:bg>
      <p:bgPr>
        <a:solidFill>
          <a:schemeClr val="dk2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bg>
      <p:bgPr>
        <a:solidFill>
          <a:schemeClr val="lt1"/>
        </a:solid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06807" y="825536"/>
            <a:ext cx="8094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 panose="020B0503030403020204"/>
              <a:buNone/>
              <a:defRPr sz="3600" b="1" i="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type="body" idx="1"/>
          </p:nvPr>
        </p:nvSpPr>
        <p:spPr>
          <a:xfrm>
            <a:off x="305991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type="body" idx="2"/>
          </p:nvPr>
        </p:nvSpPr>
        <p:spPr>
          <a:xfrm>
            <a:off x="305991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body" idx="3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type="body" idx="4"/>
          </p:nvPr>
        </p:nvSpPr>
        <p:spPr>
          <a:xfrm>
            <a:off x="1784396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type="body" idx="5"/>
          </p:nvPr>
        </p:nvSpPr>
        <p:spPr>
          <a:xfrm>
            <a:off x="1784396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type="body" idx="6"/>
          </p:nvPr>
        </p:nvSpPr>
        <p:spPr>
          <a:xfrm>
            <a:off x="1849411" y="2765828"/>
            <a:ext cx="1159800" cy="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type="body" idx="7"/>
          </p:nvPr>
        </p:nvSpPr>
        <p:spPr>
          <a:xfrm>
            <a:off x="3257179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type="body" idx="8"/>
          </p:nvPr>
        </p:nvSpPr>
        <p:spPr>
          <a:xfrm>
            <a:off x="3257179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type="body" idx="9"/>
          </p:nvPr>
        </p:nvSpPr>
        <p:spPr>
          <a:xfrm>
            <a:off x="3322194" y="2765828"/>
            <a:ext cx="1159800" cy="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type="body" idx="13"/>
          </p:nvPr>
        </p:nvSpPr>
        <p:spPr>
          <a:xfrm>
            <a:off x="4735584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type="body" idx="14"/>
          </p:nvPr>
        </p:nvSpPr>
        <p:spPr>
          <a:xfrm>
            <a:off x="4735584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type="body" idx="15"/>
          </p:nvPr>
        </p:nvSpPr>
        <p:spPr>
          <a:xfrm>
            <a:off x="4800599" y="2765828"/>
            <a:ext cx="1159800" cy="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body" idx="16"/>
          </p:nvPr>
        </p:nvSpPr>
        <p:spPr>
          <a:xfrm>
            <a:off x="6185882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type="body" idx="17"/>
          </p:nvPr>
        </p:nvSpPr>
        <p:spPr>
          <a:xfrm>
            <a:off x="6185882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type="body" idx="18"/>
          </p:nvPr>
        </p:nvSpPr>
        <p:spPr>
          <a:xfrm>
            <a:off x="6250897" y="2765828"/>
            <a:ext cx="1159800" cy="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type="body" idx="19"/>
          </p:nvPr>
        </p:nvSpPr>
        <p:spPr>
          <a:xfrm>
            <a:off x="7624938" y="2916621"/>
            <a:ext cx="1224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 panose="020B0503030403020204"/>
              <a:buNone/>
              <a:defRPr sz="1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type="body" idx="20"/>
          </p:nvPr>
        </p:nvSpPr>
        <p:spPr>
          <a:xfrm>
            <a:off x="7624938" y="3416165"/>
            <a:ext cx="12249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body" idx="21"/>
          </p:nvPr>
        </p:nvSpPr>
        <p:spPr>
          <a:xfrm>
            <a:off x="7689953" y="2765828"/>
            <a:ext cx="1159800" cy="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Source Sans Pro" panose="020B0503030403020204"/>
              <a:buNone/>
              <a:defRPr sz="10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type="body" idx="22"/>
          </p:nvPr>
        </p:nvSpPr>
        <p:spPr>
          <a:xfrm>
            <a:off x="1784757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type="body" idx="23"/>
          </p:nvPr>
        </p:nvSpPr>
        <p:spPr>
          <a:xfrm>
            <a:off x="3245528" y="1774802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type="body" idx="24"/>
          </p:nvPr>
        </p:nvSpPr>
        <p:spPr>
          <a:xfrm>
            <a:off x="4735584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type="body" idx="25"/>
          </p:nvPr>
        </p:nvSpPr>
        <p:spPr>
          <a:xfrm>
            <a:off x="6185882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type="body" idx="26"/>
          </p:nvPr>
        </p:nvSpPr>
        <p:spPr>
          <a:xfrm>
            <a:off x="7624938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body" idx="27"/>
          </p:nvPr>
        </p:nvSpPr>
        <p:spPr>
          <a:xfrm>
            <a:off x="305991" y="1776369"/>
            <a:ext cx="12249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Source Sans Pro" panose="020B0503030403020204"/>
              <a:buNone/>
              <a:defRPr sz="72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pic>
        <p:nvPicPr>
          <p:cNvPr id="95" name="Google Shape;9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_Light">
  <p:cSld name="Divider_Light">
    <p:bg>
      <p:bgPr>
        <a:solidFill>
          <a:schemeClr val="lt1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06807" y="2076454"/>
            <a:ext cx="5602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 b="1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type="body" idx="1"/>
          </p:nvPr>
        </p:nvSpPr>
        <p:spPr>
          <a:xfrm>
            <a:off x="305991" y="2916621"/>
            <a:ext cx="5602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type="body" idx="2"/>
          </p:nvPr>
        </p:nvSpPr>
        <p:spPr>
          <a:xfrm>
            <a:off x="371006" y="2765828"/>
            <a:ext cx="1159800" cy="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pic>
        <p:nvPicPr>
          <p:cNvPr id="100" name="Google Shape;100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Dark_2">
  <p:cSld name="Layout_Dark_2">
    <p:bg>
      <p:bgPr>
        <a:solidFill>
          <a:srgbClr val="002355"/>
        </a:solidFill>
        <a:effectLst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 panose="020B0604020202020204"/>
              <a:buNone/>
              <a:defRPr sz="1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3" name="Google Shape;103;p19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Arial" panose="020B0604020202020204"/>
              <a:buNone/>
              <a:defRPr sz="100" b="0" i="0" u="none" strike="noStrike" cap="none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None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 panose="020B0604020202020204"/>
              <a:buNone/>
              <a:defRPr sz="7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 panose="020B0604020202020204"/>
              <a:buChar char="•"/>
              <a:defRPr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06807" y="400511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10" b="0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fld>
            <a:endParaRPr sz="910" b="0" i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Light_Blue">
  <p:cSld name="Layout_Light_Blue">
    <p:bg>
      <p:bgPr>
        <a:solidFill>
          <a:schemeClr val="lt1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 panose="020B0503030403020204"/>
              <a:buNone/>
              <a:defRPr sz="100" i="0" u="none" strike="noStrike" cap="none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111" name="Google Shape;111;p20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00"/>
              <a:buFont typeface="Source Sans Pro" panose="020B0503030403020204"/>
              <a:buNone/>
              <a:defRPr sz="100" i="0" u="none" strike="noStrike" cap="none">
                <a:solidFill>
                  <a:srgbClr val="3F3F3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None/>
              <a:defRPr sz="18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 panose="020B0503030403020204"/>
              <a:buNone/>
              <a:defRPr sz="15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None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 panose="020B0503030403020204"/>
              <a:buNone/>
              <a:defRPr sz="90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Font typeface="Source Sans Pro" panose="020B0503030403020204"/>
              <a:buNone/>
              <a:defRPr sz="750" i="0" u="none" strike="noStrike" cap="none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Source Sans Pro" panose="020B0503030403020204"/>
              <a:buChar char="•"/>
              <a:defRPr sz="1350" i="0" u="none" strike="noStrike" cap="none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/>
          <p:nvPr/>
        </p:nvSpPr>
        <p:spPr>
          <a:xfrm>
            <a:off x="8837194" y="4660193"/>
            <a:ext cx="301838" cy="319370"/>
          </a:xfrm>
          <a:custGeom>
            <a:avLst/>
            <a:gdLst/>
            <a:ahLst/>
            <a:cxnLst/>
            <a:rect l="l" t="t" r="r" b="b"/>
            <a:pathLst>
              <a:path w="1916430" h="1047115" extrusionOk="0">
                <a:moveTo>
                  <a:pt x="1916172" y="0"/>
                </a:moveTo>
                <a:lnTo>
                  <a:pt x="0" y="0"/>
                </a:lnTo>
                <a:lnTo>
                  <a:pt x="0" y="1047088"/>
                </a:lnTo>
                <a:lnTo>
                  <a:pt x="1916172" y="1047088"/>
                </a:lnTo>
                <a:lnTo>
                  <a:pt x="191617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2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835838" y="4711963"/>
            <a:ext cx="3024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910" i="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</a:fld>
            <a:endParaRPr sz="910" i="0">
              <a:solidFill>
                <a:schemeClr val="dk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236850" y="189300"/>
            <a:ext cx="663300" cy="6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bg>
      <p:bgPr>
        <a:solidFill>
          <a:schemeClr val="lt1"/>
        </a:solidFill>
        <a:effectLst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06807" y="472424"/>
            <a:ext cx="8094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Source Sans Pro SemiBold" panose="020B0703030403020204"/>
              <a:buNone/>
              <a:defRPr sz="2100" i="0" u="none" strike="noStrike" cap="none">
                <a:solidFill>
                  <a:schemeClr val="dk1"/>
                </a:solidFill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Source Sans Pro SemiBold" panose="020B0703030403020204"/>
              <a:buNone/>
              <a:defRPr sz="1800"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0" y="-212651"/>
            <a:ext cx="164700" cy="164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697138" y="-212651"/>
            <a:ext cx="164700" cy="16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191386" y="-212651"/>
            <a:ext cx="164700" cy="164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8785" y="-212651"/>
            <a:ext cx="164700" cy="16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66183" y="-212651"/>
            <a:ext cx="164700" cy="16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884537" y="-212651"/>
            <a:ext cx="164700" cy="16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90543" y="-212651"/>
            <a:ext cx="164700" cy="16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55348" y="-212651"/>
            <a:ext cx="164700" cy="16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440089" y="-212651"/>
            <a:ext cx="164700" cy="16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624830" y="-212651"/>
            <a:ext cx="164700" cy="16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5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6300" y="961250"/>
            <a:ext cx="336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 Light" panose="020B0503030403020204"/>
              <a:ea typeface="Source Sans Pro Light" panose="020B0503030403020204"/>
              <a:cs typeface="Source Sans Pro Light" panose="020B0503030403020204"/>
              <a:sym typeface="Source Sans Pro Light" panose="020B0503030403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hyperlink" Target="https://anaconda.cloud/share/notebooks/496e882b-39f1-4e71-98d4-ef32a37aa94a/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4247975" y="1278750"/>
            <a:ext cx="4734900" cy="207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600">
                <a:solidFill>
                  <a:schemeClr val="dk1"/>
                </a:solidFill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rPr>
              <a:t>[Skills Bootcamp for Data Analytics Portfolio]</a:t>
            </a:r>
            <a:endParaRPr sz="2600">
              <a:solidFill>
                <a:schemeClr val="dk1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000">
                <a:solidFill>
                  <a:srgbClr val="595959"/>
                </a:solidFill>
                <a:latin typeface="Source Sans Pro SemiBold" panose="020B0703030403020204"/>
                <a:ea typeface="Source Sans Pro SemiBold" panose="020B0703030403020204"/>
                <a:cs typeface="Source Sans Pro SemiBold" panose="020B0703030403020204"/>
                <a:sym typeface="Source Sans Pro SemiBold" panose="020B0703030403020204"/>
              </a:rPr>
              <a:t>[Ameena Hamid]</a:t>
            </a:r>
            <a:endParaRPr sz="2000">
              <a:solidFill>
                <a:srgbClr val="595959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600">
              <a:solidFill>
                <a:schemeClr val="dk1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Source Sans Pro SemiBold" panose="020B0703030403020204"/>
              <a:ea typeface="Source Sans Pro SemiBold" panose="020B0703030403020204"/>
              <a:cs typeface="Source Sans Pro SemiBold" panose="020B0703030403020204"/>
              <a:sym typeface="Source Sans Pro SemiBold" panose="020B0703030403020204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7294599" y="337168"/>
            <a:ext cx="1849500" cy="25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835" y="1315085"/>
            <a:ext cx="32143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Further analysis shows that the number of Females positive for Diabetes is slightly higher than the number of Males that are positive.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number of females that are negative for Diabetes but may be displaying symptoms are significantly lower than the number of males that are positive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However, the number of females overall with symptoms are also considerably lower than males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Summary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The typical age range for individuals with symptoms of diabetes or on the onset of diabetes is between 30-60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Males are more prone to diabetes than females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Females may be diagnosed with diabetes at a younger age than Males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Do we need look at data that has an equal number of females to males ratio for a more accurate analysis?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47" name="Google Shape;147;p25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48" name="Google Shape;148;p25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[Early Stage Diabetes Risk Prediction Dataset ]</a:t>
            </a:r>
            <a:endParaRPr lang="en-GB"/>
          </a:p>
        </p:txBody>
      </p:sp>
      <p:sp>
        <p:nvSpPr>
          <p:cNvPr id="150" name="Google Shape;150;p25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One of the datasets I have decided to analyse for my portfolio has a theme of health, as this relates to my background in science. The dataset I have selected consists of data for the key signs and symptom of people who are either at risk of developing diabetes and are showing early signs/symptoms of the disease have tested positive.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Can we predict an onset of Diabetes from the symptoms an individual is showing?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6" name="Google Shape;156;p26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7" name="Google Shape;157;p26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ym typeface="+mn-ea"/>
              </a:rPr>
              <a:t>Early Stage Diabetes Risk Prediction Dataset </a:t>
            </a:r>
            <a:r>
              <a:rPr lang="en-GB"/>
              <a:t> - What does the data look like?</a:t>
            </a:r>
            <a:endParaRPr lang="en-GB"/>
          </a:p>
        </p:txBody>
      </p:sp>
      <p:sp>
        <p:nvSpPr>
          <p:cNvPr id="159" name="Google Shape;159;p26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Data for 520 individuals of a varied age range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14 different symptoms of a possible diabetes patient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Data shows which symptom is present/not present for each individual 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Class confirms if an individual is positive or negative for Diabetes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6" name="Google Shape;156;p26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57" name="Google Shape;157;p26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ym typeface="+mn-ea"/>
              </a:rPr>
              <a:t>Early Stage Diabetes Risk Prediction Dataset </a:t>
            </a:r>
            <a:r>
              <a:rPr lang="en-GB"/>
              <a:t> - Exploratory data analysis</a:t>
            </a:r>
            <a:endParaRPr lang="en-GB"/>
          </a:p>
        </p:txBody>
      </p:sp>
      <p:sp>
        <p:nvSpPr>
          <p:cNvPr id="159" name="Google Shape;159;p26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The link below shows the Jupyter Notebook with the exploratory data analysis and code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  <a:hlinkClick r:id="rId1" action="ppaction://hlinkfil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GB" sz="1600">
                <a:solidFill>
                  <a:srgbClr val="595959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  <a:hlinkClick r:id="rId1" action="ppaction://hlinkfile"/>
              </a:rPr>
              <a:t>https://anaconda.cloud/share/notebooks/496e882b-39f1-4e71-98d4-ef32a37aa94a/overview</a:t>
            </a: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  <a:hlinkClick r:id="rId1" action="ppaction://hlinkfil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  <a:hlinkClick r:id="rId1" action="ppaction://hlinkfil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  <a:hlinkClick r:id="rId1" action="ppaction://hlinkfil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  <a:hlinkClick r:id="rId1" action="ppaction://hlinkfil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  <a:hlinkClick r:id="rId1" action="ppaction://hlinkfil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GB" sz="16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989965"/>
            <a:ext cx="5196205" cy="4016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713730" y="1261745"/>
            <a:ext cx="30886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Histogram is showing a fairly normal distribution of ages, with a bell-shaped curve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We can see a cluster of individuals between 40-60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mean, median and mode of the data are also similar, signifying a normal distribution (see Jupyter notebook)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721350" y="1068705"/>
            <a:ext cx="330708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Box plot is showing the distribution of ages for each Gender in more detail</a:t>
            </a: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visualisation shows that the age range for Male individuals is right skewed and for Female individuals is left skewed.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middle 50% of the data for Males lies between 40 - 57 and for Females lies between 37 - 55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Are females more likely to be diagnosed with diabetes at a younger age than males?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1129665"/>
            <a:ext cx="5521960" cy="3112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1113155"/>
            <a:ext cx="5245100" cy="3530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604510" y="1365885"/>
            <a:ext cx="31311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number of people positive for Diabetes are significantly higher than those that were negative but may still have had some of the symptoms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1090930"/>
            <a:ext cx="5276850" cy="35115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664835" y="1315085"/>
            <a:ext cx="32143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From this visualization we can see that the number of males with symptoms of diabetes is almsot 50% more than females with the symptoms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Can we do further research to see why this could be a possibility?</a:t>
            </a: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>
            <p:ph type="body" idx="1"/>
          </p:nvPr>
        </p:nvSpPr>
        <p:spPr>
          <a:xfrm>
            <a:off x="-332295" y="305760"/>
            <a:ext cx="7317900" cy="494400"/>
          </a:xfrm>
          <a:prstGeom prst="parallelogram">
            <a:avLst>
              <a:gd name="adj" fmla="val 3738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4" name="Google Shape;174;p28"/>
          <p:cNvSpPr/>
          <p:nvPr>
            <p:ph type="body" idx="2"/>
          </p:nvPr>
        </p:nvSpPr>
        <p:spPr>
          <a:xfrm>
            <a:off x="-141903" y="-8070"/>
            <a:ext cx="2098200" cy="317700"/>
          </a:xfrm>
          <a:prstGeom prst="parallelogram">
            <a:avLst>
              <a:gd name="adj" fmla="val 3738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"/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5" name="Google Shape;175;p28"/>
          <p:cNvSpPr txBox="1"/>
          <p:nvPr>
            <p:ph type="body" idx="3"/>
          </p:nvPr>
        </p:nvSpPr>
        <p:spPr>
          <a:xfrm>
            <a:off x="306807" y="60518"/>
            <a:ext cx="15201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Ameena Hamid </a:t>
            </a:r>
            <a:endParaRPr lang="en-GB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306807" y="400510"/>
            <a:ext cx="6348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br>
              <a:rPr lang="en-GB">
                <a:sym typeface="+mn-ea"/>
              </a:rPr>
            </a:br>
            <a:r>
              <a:rPr lang="en-GB">
                <a:sym typeface="+mn-ea"/>
              </a:rPr>
              <a:t>Early Stage Diabetes Risk Prediction Dataset  - Data Visualization</a:t>
            </a:r>
            <a:br>
              <a:rPr lang="en-GB">
                <a:sym typeface="+mn-ea"/>
              </a:rPr>
            </a:br>
            <a:endParaRPr lang="en-GB"/>
          </a:p>
        </p:txBody>
      </p:sp>
      <p:sp>
        <p:nvSpPr>
          <p:cNvPr id="177" name="Google Shape;177;p28"/>
          <p:cNvSpPr txBox="1"/>
          <p:nvPr/>
        </p:nvSpPr>
        <p:spPr>
          <a:xfrm>
            <a:off x="249125" y="989850"/>
            <a:ext cx="66789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95959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835" y="1315085"/>
            <a:ext cx="321437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Further analysis shows that the number of Females positive for Diabetes is slightly higher than the number of Males that are positive. 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The number of females that are negative for Diabetes but may be displaying symptoms are significantly lower than the number of males that are positive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/>
              <a:t>However, the number of females overall with symptoms are also considerably lower than males</a:t>
            </a:r>
            <a:endParaRPr lang="en-GB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989965"/>
            <a:ext cx="5314950" cy="3715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mbridge_Spark_Slide_Master">
  <a:themeElements>
    <a:clrScheme name="TPA">
      <a:dk1>
        <a:srgbClr val="000000"/>
      </a:dk1>
      <a:lt1>
        <a:srgbClr val="FFFFFF"/>
      </a:lt1>
      <a:dk2>
        <a:srgbClr val="6DC1B9"/>
      </a:dk2>
      <a:lt2>
        <a:srgbClr val="384250"/>
      </a:lt2>
      <a:accent1>
        <a:srgbClr val="B89D4F"/>
      </a:accent1>
      <a:accent2>
        <a:srgbClr val="AADADA"/>
      </a:accent2>
      <a:accent3>
        <a:srgbClr val="F7F9FA"/>
      </a:accent3>
      <a:accent4>
        <a:srgbClr val="0098A7"/>
      </a:accent4>
      <a:accent5>
        <a:srgbClr val="384250"/>
      </a:accent5>
      <a:accent6>
        <a:srgbClr val="F3F3F3"/>
      </a:accent6>
      <a:hlink>
        <a:srgbClr val="0098A7"/>
      </a:hlink>
      <a:folHlink>
        <a:srgbClr val="249DE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3733</Words>
  <Application>WPS Presentation</Application>
  <PresentationFormat/>
  <Paragraphs>172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Arial</vt:lpstr>
      <vt:lpstr>Source Sans Pro SemiBold</vt:lpstr>
      <vt:lpstr>Source Sans Pro Light</vt:lpstr>
      <vt:lpstr>Source Sans Pro</vt:lpstr>
      <vt:lpstr>Avenir</vt:lpstr>
      <vt:lpstr>Segoe Print</vt:lpstr>
      <vt:lpstr>Wingdings</vt:lpstr>
      <vt:lpstr>Yu Gothic UI</vt:lpstr>
      <vt:lpstr>Microsoft YaHei</vt:lpstr>
      <vt:lpstr>Arial Unicode MS</vt:lpstr>
      <vt:lpstr>Simple Light</vt:lpstr>
      <vt:lpstr>Cambridge_Spark_Slide_Master</vt:lpstr>
      <vt:lpstr>PowerPoint 演示文稿</vt:lpstr>
      <vt:lpstr>[Early Stage Diabetes Risk Prediction Dataset ]</vt:lpstr>
      <vt:lpstr>Early Stage Diabetes Risk Prediction Dataset  - What does the data look like?</vt:lpstr>
      <vt:lpstr>Early Stage Diabetes Risk Prediction Dataset  - Exploratory data analysis</vt:lpstr>
      <vt:lpstr> Early Stage Diabetes Risk Prediction Dataset  - Data Visualization </vt:lpstr>
      <vt:lpstr> Early Stage Diabetes Risk Prediction Dataset  - Data Visualization </vt:lpstr>
      <vt:lpstr> Early Stage Diabetes Risk Prediction Dataset  - Data Visualization </vt:lpstr>
      <vt:lpstr> Early Stage Diabetes Risk Prediction Dataset  - Data Visualization </vt:lpstr>
      <vt:lpstr> Early Stage Diabetes Risk Prediction Dataset  - Data Visualization </vt:lpstr>
      <vt:lpstr> Early Stage Diabetes Risk Prediction Dataset  - Data Visualization </vt:lpstr>
      <vt:lpstr> Early Stage Diabetes Risk Prediction Dataset  - 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shamid</cp:lastModifiedBy>
  <cp:revision>20</cp:revision>
  <dcterms:created xsi:type="dcterms:W3CDTF">2023-12-11T21:00:00Z</dcterms:created>
  <dcterms:modified xsi:type="dcterms:W3CDTF">2024-02-14T19:46:42Z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440CBBC692F04098A37FFFE012BC0986</vt:lpwstr>
  </property>
  <property fmtid="{D5CDD505-2E9C-101B-9397-08002B2CF9AE}" pid="3" name="KSOProductBuildVer">
    <vt:lpwstr>1033-11.2.0.11225</vt:lpwstr>
  </property>
</Properties>
</file>