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0" r:id="rId3"/>
  </p:sldMasterIdLst>
  <p:notesMasterIdLst>
    <p:notesMasterId r:id="rId5"/>
  </p:notesMasterIdLst>
  <p:sldIdLst>
    <p:sldId id="256" r:id="rId4"/>
    <p:sldId id="257" r:id="rId6"/>
    <p:sldId id="259" r:id="rId7"/>
    <p:sldId id="260" r:id="rId8"/>
    <p:sldId id="268" r:id="rId9"/>
    <p:sldId id="264" r:id="rId10"/>
    <p:sldId id="275" r:id="rId11"/>
    <p:sldId id="265" r:id="rId12"/>
    <p:sldId id="267" r:id="rId13"/>
    <p:sldId id="272" r:id="rId14"/>
    <p:sldId id="273" r:id="rId15"/>
    <p:sldId id="269" r:id="rId16"/>
  </p:sldIdLst>
  <p:sldSz cx="9144000" cy="5143500"/>
  <p:notesSz cx="6858000" cy="9144000"/>
  <p:embeddedFontLst>
    <p:embeddedFont>
      <p:font typeface="Source Sans Pro SemiBold" panose="020B0703030403020204"/>
      <p:bold r:id="rId20"/>
      <p:boldItalic r:id="rId21"/>
    </p:embeddedFont>
    <p:embeddedFont>
      <p:font typeface="Source Sans Pro" panose="020B0503030403020204"/>
      <p:regular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2" Type="http://schemas.openxmlformats.org/officeDocument/2006/relationships/font" Target="fonts/font3.fntdata"/><Relationship Id="rId21" Type="http://schemas.openxmlformats.org/officeDocument/2006/relationships/font" Target="fonts/font2.fntdata"/><Relationship Id="rId20" Type="http://schemas.openxmlformats.org/officeDocument/2006/relationships/font" Target="fonts/font1.fntdata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644ef15d69_0_40:notes"/>
          <p:cNvSpPr txBox="1"/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0" name="Google Shape;120;g1644ef15d69_0_40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644ef15d69_0_32:notes"/>
          <p:cNvSpPr txBox="1"/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1" name="Google Shape;171;g1644ef15d69_0_32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644ef15d69_0_32:notes"/>
          <p:cNvSpPr txBox="1"/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1" name="Google Shape;171;g1644ef15d69_0_32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644ef15d69_0_32:notes"/>
          <p:cNvSpPr txBox="1"/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1" name="Google Shape;171;g1644ef15d69_0_32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476cf7eb09_0_263:notes"/>
          <p:cNvSpPr txBox="1"/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6" name="Google Shape;126;g1476cf7eb09_0_263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644ef15d69_0_8:notes"/>
          <p:cNvSpPr txBox="1"/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4" name="Google Shape;144;g1644ef15d69_0_8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644ef15d69_0_16:notes"/>
          <p:cNvSpPr txBox="1"/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3" name="Google Shape;153;g1644ef15d69_0_16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644ef15d69_0_16:notes"/>
          <p:cNvSpPr txBox="1"/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3" name="Google Shape;153;g1644ef15d69_0_16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644ef15d69_0_32:notes"/>
          <p:cNvSpPr txBox="1"/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Is there a trend where the older you are, the more likely you are to be on the onset of diabetes? </a:t>
            </a:r>
            <a:endParaRPr lang="en-GB"/>
          </a:p>
        </p:txBody>
      </p:sp>
      <p:sp>
        <p:nvSpPr>
          <p:cNvPr id="171" name="Google Shape;171;g1644ef15d69_0_32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644ef15d69_0_32:notes"/>
          <p:cNvSpPr txBox="1"/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/>
          </a:p>
        </p:txBody>
      </p:sp>
      <p:sp>
        <p:nvSpPr>
          <p:cNvPr id="171" name="Google Shape;171;g1644ef15d69_0_32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644ef15d69_0_32:notes"/>
          <p:cNvSpPr txBox="1"/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/>
          </a:p>
        </p:txBody>
      </p:sp>
      <p:sp>
        <p:nvSpPr>
          <p:cNvPr id="171" name="Google Shape;171;g1644ef15d69_0_32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644ef15d69_0_32:notes"/>
          <p:cNvSpPr txBox="1"/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1" name="Google Shape;171;g1644ef15d69_0_32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Page">
  <p:cSld name="Title_Page">
    <p:bg>
      <p:bgPr>
        <a:solidFill>
          <a:schemeClr val="lt1"/>
        </a:solidFill>
        <a:effectLst/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/>
          <p:nvPr/>
        </p:nvSpPr>
        <p:spPr>
          <a:xfrm flipH="1">
            <a:off x="658309" y="1489243"/>
            <a:ext cx="3103500" cy="3683100"/>
          </a:xfrm>
          <a:prstGeom prst="parallelogram">
            <a:avLst>
              <a:gd name="adj" fmla="val 72293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5" name="Google Shape;65;p14"/>
          <p:cNvSpPr/>
          <p:nvPr/>
        </p:nvSpPr>
        <p:spPr>
          <a:xfrm flipH="1">
            <a:off x="723575" y="-30449"/>
            <a:ext cx="4383300" cy="5188800"/>
          </a:xfrm>
          <a:prstGeom prst="parallelogram">
            <a:avLst>
              <a:gd name="adj" fmla="val 72293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66" name="Google Shape;66;p14"/>
          <p:cNvPicPr preferRelativeResize="0"/>
          <p:nvPr/>
        </p:nvPicPr>
        <p:blipFill rotWithShape="1">
          <a:blip r:embed="rId2"/>
          <a:srcRect l="7036" r="53053"/>
          <a:stretch>
            <a:fillRect/>
          </a:stretch>
        </p:blipFill>
        <p:spPr>
          <a:xfrm>
            <a:off x="1608507" y="-39537"/>
            <a:ext cx="3120000" cy="5211900"/>
          </a:xfrm>
          <a:prstGeom prst="parallelogram">
            <a:avLst>
              <a:gd name="adj" fmla="val 58143"/>
            </a:avLst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hite_Logo_Picture">
  <p:cSld name="White_Logo_Picture">
    <p:bg>
      <p:bgPr>
        <a:solidFill>
          <a:schemeClr val="dk2"/>
        </a:solidFill>
        <a:effectLst/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Title Slide">
  <p:cSld name="8_Title Slide">
    <p:bg>
      <p:bgPr>
        <a:solidFill>
          <a:schemeClr val="lt1"/>
        </a:solidFill>
        <a:effectLst/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Agenda">
    <p:bg>
      <p:bgPr>
        <a:solidFill>
          <a:schemeClr val="lt1"/>
        </a:solidFill>
        <a:effectLst/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 txBox="1"/>
          <p:nvPr>
            <p:ph type="title"/>
          </p:nvPr>
        </p:nvSpPr>
        <p:spPr>
          <a:xfrm>
            <a:off x="306807" y="825536"/>
            <a:ext cx="8094300" cy="6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urce Sans Pro" panose="020B0503030403020204"/>
              <a:buNone/>
              <a:defRPr sz="3600" b="1" i="0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7"/>
          <p:cNvSpPr txBox="1"/>
          <p:nvPr>
            <p:ph type="body" idx="1"/>
          </p:nvPr>
        </p:nvSpPr>
        <p:spPr>
          <a:xfrm>
            <a:off x="305991" y="2916621"/>
            <a:ext cx="1224900" cy="2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Sans Pro" panose="020B0503030403020204"/>
              <a:buNone/>
              <a:defRPr sz="120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 panose="020B0503030403020204"/>
              <a:buNone/>
              <a:defRPr sz="180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Sans Pro" panose="020B0503030403020204"/>
              <a:buNone/>
              <a:defRPr sz="150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None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None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Char char="•"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Char char="•"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Char char="•"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Char char="•"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9pPr>
          </a:lstStyle>
          <a:p/>
        </p:txBody>
      </p:sp>
      <p:sp>
        <p:nvSpPr>
          <p:cNvPr id="72" name="Google Shape;72;p17"/>
          <p:cNvSpPr txBox="1"/>
          <p:nvPr>
            <p:ph type="body" idx="2"/>
          </p:nvPr>
        </p:nvSpPr>
        <p:spPr>
          <a:xfrm>
            <a:off x="305991" y="3416165"/>
            <a:ext cx="1224900" cy="2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Pro" panose="020B0503030403020204"/>
              <a:buNone/>
              <a:defRPr sz="90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 panose="020B0503030403020204"/>
              <a:buNone/>
              <a:defRPr sz="180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Sans Pro" panose="020B0503030403020204"/>
              <a:buNone/>
              <a:defRPr sz="150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None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None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Char char="•"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Char char="•"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Char char="•"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Char char="•"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9pPr>
          </a:lstStyle>
          <a:p/>
        </p:txBody>
      </p:sp>
      <p:sp>
        <p:nvSpPr>
          <p:cNvPr id="73" name="Google Shape;73;p17"/>
          <p:cNvSpPr txBox="1"/>
          <p:nvPr>
            <p:ph type="body" idx="3"/>
          </p:nvPr>
        </p:nvSpPr>
        <p:spPr>
          <a:xfrm>
            <a:off x="371006" y="2765828"/>
            <a:ext cx="1159800" cy="6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Source Sans Pro" panose="020B0503030403020204"/>
              <a:buNone/>
              <a:defRPr sz="10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 panose="020B0503030403020204"/>
              <a:buNone/>
              <a:defRPr sz="180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Sans Pro" panose="020B0503030403020204"/>
              <a:buNone/>
              <a:defRPr sz="150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None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None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Char char="•"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Char char="•"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Char char="•"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Char char="•"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9pPr>
          </a:lstStyle>
          <a:p/>
        </p:txBody>
      </p:sp>
      <p:sp>
        <p:nvSpPr>
          <p:cNvPr id="74" name="Google Shape;74;p17"/>
          <p:cNvSpPr txBox="1"/>
          <p:nvPr>
            <p:ph type="body" idx="4"/>
          </p:nvPr>
        </p:nvSpPr>
        <p:spPr>
          <a:xfrm>
            <a:off x="1784396" y="2916621"/>
            <a:ext cx="1224900" cy="2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Sans Pro" panose="020B0503030403020204"/>
              <a:buNone/>
              <a:defRPr sz="120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 panose="020B0503030403020204"/>
              <a:buNone/>
              <a:defRPr sz="180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Sans Pro" panose="020B0503030403020204"/>
              <a:buNone/>
              <a:defRPr sz="150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None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None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Char char="•"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Char char="•"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Char char="•"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Char char="•"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9pPr>
          </a:lstStyle>
          <a:p/>
        </p:txBody>
      </p:sp>
      <p:sp>
        <p:nvSpPr>
          <p:cNvPr id="75" name="Google Shape;75;p17"/>
          <p:cNvSpPr txBox="1"/>
          <p:nvPr>
            <p:ph type="body" idx="5"/>
          </p:nvPr>
        </p:nvSpPr>
        <p:spPr>
          <a:xfrm>
            <a:off x="1784396" y="3416165"/>
            <a:ext cx="1224900" cy="2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Pro" panose="020B0503030403020204"/>
              <a:buNone/>
              <a:defRPr sz="90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 panose="020B0503030403020204"/>
              <a:buNone/>
              <a:defRPr sz="180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Sans Pro" panose="020B0503030403020204"/>
              <a:buNone/>
              <a:defRPr sz="150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None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None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Char char="•"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Char char="•"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Char char="•"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Char char="•"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9pPr>
          </a:lstStyle>
          <a:p/>
        </p:txBody>
      </p:sp>
      <p:sp>
        <p:nvSpPr>
          <p:cNvPr id="76" name="Google Shape;76;p17"/>
          <p:cNvSpPr txBox="1"/>
          <p:nvPr>
            <p:ph type="body" idx="6"/>
          </p:nvPr>
        </p:nvSpPr>
        <p:spPr>
          <a:xfrm>
            <a:off x="1849411" y="2765828"/>
            <a:ext cx="1159800" cy="6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Source Sans Pro" panose="020B0503030403020204"/>
              <a:buNone/>
              <a:defRPr sz="10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 panose="020B0503030403020204"/>
              <a:buNone/>
              <a:defRPr sz="180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Sans Pro" panose="020B0503030403020204"/>
              <a:buNone/>
              <a:defRPr sz="150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None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None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Char char="•"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Char char="•"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Char char="•"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Char char="•"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9pPr>
          </a:lstStyle>
          <a:p/>
        </p:txBody>
      </p:sp>
      <p:sp>
        <p:nvSpPr>
          <p:cNvPr id="77" name="Google Shape;77;p17"/>
          <p:cNvSpPr txBox="1"/>
          <p:nvPr>
            <p:ph type="body" idx="7"/>
          </p:nvPr>
        </p:nvSpPr>
        <p:spPr>
          <a:xfrm>
            <a:off x="3257179" y="2916621"/>
            <a:ext cx="1224900" cy="2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Sans Pro" panose="020B0503030403020204"/>
              <a:buNone/>
              <a:defRPr sz="120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 panose="020B0503030403020204"/>
              <a:buNone/>
              <a:defRPr sz="180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Sans Pro" panose="020B0503030403020204"/>
              <a:buNone/>
              <a:defRPr sz="150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None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None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Char char="•"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Char char="•"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Char char="•"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Char char="•"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9pPr>
          </a:lstStyle>
          <a:p/>
        </p:txBody>
      </p:sp>
      <p:sp>
        <p:nvSpPr>
          <p:cNvPr id="78" name="Google Shape;78;p17"/>
          <p:cNvSpPr txBox="1"/>
          <p:nvPr>
            <p:ph type="body" idx="8"/>
          </p:nvPr>
        </p:nvSpPr>
        <p:spPr>
          <a:xfrm>
            <a:off x="3257179" y="3416165"/>
            <a:ext cx="1224900" cy="2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Pro" panose="020B0503030403020204"/>
              <a:buNone/>
              <a:defRPr sz="90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 panose="020B0503030403020204"/>
              <a:buNone/>
              <a:defRPr sz="180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Sans Pro" panose="020B0503030403020204"/>
              <a:buNone/>
              <a:defRPr sz="150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None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None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Char char="•"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Char char="•"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Char char="•"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Char char="•"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9pPr>
          </a:lstStyle>
          <a:p/>
        </p:txBody>
      </p:sp>
      <p:sp>
        <p:nvSpPr>
          <p:cNvPr id="79" name="Google Shape;79;p17"/>
          <p:cNvSpPr txBox="1"/>
          <p:nvPr>
            <p:ph type="body" idx="9"/>
          </p:nvPr>
        </p:nvSpPr>
        <p:spPr>
          <a:xfrm>
            <a:off x="3322194" y="2765828"/>
            <a:ext cx="1159800" cy="6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Source Sans Pro" panose="020B0503030403020204"/>
              <a:buNone/>
              <a:defRPr sz="10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 panose="020B0503030403020204"/>
              <a:buNone/>
              <a:defRPr sz="180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Sans Pro" panose="020B0503030403020204"/>
              <a:buNone/>
              <a:defRPr sz="150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None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None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Char char="•"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Char char="•"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Char char="•"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Char char="•"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9pPr>
          </a:lstStyle>
          <a:p/>
        </p:txBody>
      </p:sp>
      <p:sp>
        <p:nvSpPr>
          <p:cNvPr id="80" name="Google Shape;80;p17"/>
          <p:cNvSpPr txBox="1"/>
          <p:nvPr>
            <p:ph type="body" idx="13"/>
          </p:nvPr>
        </p:nvSpPr>
        <p:spPr>
          <a:xfrm>
            <a:off x="4735584" y="2916621"/>
            <a:ext cx="1224900" cy="2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Sans Pro" panose="020B0503030403020204"/>
              <a:buNone/>
              <a:defRPr sz="120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 panose="020B0503030403020204"/>
              <a:buNone/>
              <a:defRPr sz="180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Sans Pro" panose="020B0503030403020204"/>
              <a:buNone/>
              <a:defRPr sz="150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None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None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Char char="•"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Char char="•"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Char char="•"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Char char="•"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9pPr>
          </a:lstStyle>
          <a:p/>
        </p:txBody>
      </p:sp>
      <p:sp>
        <p:nvSpPr>
          <p:cNvPr id="81" name="Google Shape;81;p17"/>
          <p:cNvSpPr txBox="1"/>
          <p:nvPr>
            <p:ph type="body" idx="14"/>
          </p:nvPr>
        </p:nvSpPr>
        <p:spPr>
          <a:xfrm>
            <a:off x="4735584" y="3416165"/>
            <a:ext cx="1224900" cy="2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Pro" panose="020B0503030403020204"/>
              <a:buNone/>
              <a:defRPr sz="90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 panose="020B0503030403020204"/>
              <a:buNone/>
              <a:defRPr sz="180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Sans Pro" panose="020B0503030403020204"/>
              <a:buNone/>
              <a:defRPr sz="150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None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None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Char char="•"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Char char="•"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Char char="•"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Char char="•"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9pPr>
          </a:lstStyle>
          <a:p/>
        </p:txBody>
      </p:sp>
      <p:sp>
        <p:nvSpPr>
          <p:cNvPr id="82" name="Google Shape;82;p17"/>
          <p:cNvSpPr txBox="1"/>
          <p:nvPr>
            <p:ph type="body" idx="15"/>
          </p:nvPr>
        </p:nvSpPr>
        <p:spPr>
          <a:xfrm>
            <a:off x="4800599" y="2765828"/>
            <a:ext cx="1159800" cy="6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Source Sans Pro" panose="020B0503030403020204"/>
              <a:buNone/>
              <a:defRPr sz="10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 panose="020B0503030403020204"/>
              <a:buNone/>
              <a:defRPr sz="180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Sans Pro" panose="020B0503030403020204"/>
              <a:buNone/>
              <a:defRPr sz="150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None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None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Char char="•"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Char char="•"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Char char="•"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Char char="•"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9pPr>
          </a:lstStyle>
          <a:p/>
        </p:txBody>
      </p:sp>
      <p:sp>
        <p:nvSpPr>
          <p:cNvPr id="83" name="Google Shape;83;p17"/>
          <p:cNvSpPr txBox="1"/>
          <p:nvPr>
            <p:ph type="body" idx="16"/>
          </p:nvPr>
        </p:nvSpPr>
        <p:spPr>
          <a:xfrm>
            <a:off x="6185882" y="2916621"/>
            <a:ext cx="1224900" cy="2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Sans Pro" panose="020B0503030403020204"/>
              <a:buNone/>
              <a:defRPr sz="120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 panose="020B0503030403020204"/>
              <a:buNone/>
              <a:defRPr sz="180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Sans Pro" panose="020B0503030403020204"/>
              <a:buNone/>
              <a:defRPr sz="150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None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None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Char char="•"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Char char="•"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Char char="•"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Char char="•"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9pPr>
          </a:lstStyle>
          <a:p/>
        </p:txBody>
      </p:sp>
      <p:sp>
        <p:nvSpPr>
          <p:cNvPr id="84" name="Google Shape;84;p17"/>
          <p:cNvSpPr txBox="1"/>
          <p:nvPr>
            <p:ph type="body" idx="17"/>
          </p:nvPr>
        </p:nvSpPr>
        <p:spPr>
          <a:xfrm>
            <a:off x="6185882" y="3416165"/>
            <a:ext cx="1224900" cy="2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Pro" panose="020B0503030403020204"/>
              <a:buNone/>
              <a:defRPr sz="90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 panose="020B0503030403020204"/>
              <a:buNone/>
              <a:defRPr sz="180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Sans Pro" panose="020B0503030403020204"/>
              <a:buNone/>
              <a:defRPr sz="150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None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None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Char char="•"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Char char="•"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Char char="•"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Char char="•"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9pPr>
          </a:lstStyle>
          <a:p/>
        </p:txBody>
      </p:sp>
      <p:sp>
        <p:nvSpPr>
          <p:cNvPr id="85" name="Google Shape;85;p17"/>
          <p:cNvSpPr txBox="1"/>
          <p:nvPr>
            <p:ph type="body" idx="18"/>
          </p:nvPr>
        </p:nvSpPr>
        <p:spPr>
          <a:xfrm>
            <a:off x="6250897" y="2765828"/>
            <a:ext cx="1159800" cy="6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Source Sans Pro" panose="020B0503030403020204"/>
              <a:buNone/>
              <a:defRPr sz="10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 panose="020B0503030403020204"/>
              <a:buNone/>
              <a:defRPr sz="180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Sans Pro" panose="020B0503030403020204"/>
              <a:buNone/>
              <a:defRPr sz="150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None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None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Char char="•"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Char char="•"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Char char="•"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Char char="•"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9pPr>
          </a:lstStyle>
          <a:p/>
        </p:txBody>
      </p:sp>
      <p:sp>
        <p:nvSpPr>
          <p:cNvPr id="86" name="Google Shape;86;p17"/>
          <p:cNvSpPr txBox="1"/>
          <p:nvPr>
            <p:ph type="body" idx="19"/>
          </p:nvPr>
        </p:nvSpPr>
        <p:spPr>
          <a:xfrm>
            <a:off x="7624938" y="2916621"/>
            <a:ext cx="1224900" cy="2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Sans Pro" panose="020B0503030403020204"/>
              <a:buNone/>
              <a:defRPr sz="120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 panose="020B0503030403020204"/>
              <a:buNone/>
              <a:defRPr sz="180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Sans Pro" panose="020B0503030403020204"/>
              <a:buNone/>
              <a:defRPr sz="150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None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None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Char char="•"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Char char="•"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Char char="•"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Char char="•"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9pPr>
          </a:lstStyle>
          <a:p/>
        </p:txBody>
      </p:sp>
      <p:sp>
        <p:nvSpPr>
          <p:cNvPr id="87" name="Google Shape;87;p17"/>
          <p:cNvSpPr txBox="1"/>
          <p:nvPr>
            <p:ph type="body" idx="20"/>
          </p:nvPr>
        </p:nvSpPr>
        <p:spPr>
          <a:xfrm>
            <a:off x="7624938" y="3416165"/>
            <a:ext cx="1224900" cy="2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Pro" panose="020B0503030403020204"/>
              <a:buNone/>
              <a:defRPr sz="90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 panose="020B0503030403020204"/>
              <a:buNone/>
              <a:defRPr sz="180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Sans Pro" panose="020B0503030403020204"/>
              <a:buNone/>
              <a:defRPr sz="150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None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None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Char char="•"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Char char="•"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Char char="•"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Char char="•"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9pPr>
          </a:lstStyle>
          <a:p/>
        </p:txBody>
      </p:sp>
      <p:sp>
        <p:nvSpPr>
          <p:cNvPr id="88" name="Google Shape;88;p17"/>
          <p:cNvSpPr txBox="1"/>
          <p:nvPr>
            <p:ph type="body" idx="21"/>
          </p:nvPr>
        </p:nvSpPr>
        <p:spPr>
          <a:xfrm>
            <a:off x="7689953" y="2765828"/>
            <a:ext cx="1159800" cy="6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Source Sans Pro" panose="020B0503030403020204"/>
              <a:buNone/>
              <a:defRPr sz="10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 panose="020B0503030403020204"/>
              <a:buNone/>
              <a:defRPr sz="180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Sans Pro" panose="020B0503030403020204"/>
              <a:buNone/>
              <a:defRPr sz="150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None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None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Char char="•"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Char char="•"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Char char="•"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Char char="•"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9pPr>
          </a:lstStyle>
          <a:p/>
        </p:txBody>
      </p:sp>
      <p:sp>
        <p:nvSpPr>
          <p:cNvPr id="89" name="Google Shape;89;p17"/>
          <p:cNvSpPr txBox="1"/>
          <p:nvPr>
            <p:ph type="body" idx="22"/>
          </p:nvPr>
        </p:nvSpPr>
        <p:spPr>
          <a:xfrm>
            <a:off x="1784757" y="1776369"/>
            <a:ext cx="1224900" cy="9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Source Sans Pro" panose="020B0503030403020204"/>
              <a:buNone/>
              <a:defRPr sz="720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 panose="020B0503030403020204"/>
              <a:buNone/>
              <a:defRPr sz="180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Sans Pro" panose="020B0503030403020204"/>
              <a:buNone/>
              <a:defRPr sz="150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None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None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Char char="•"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Char char="•"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Char char="•"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Char char="•"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9pPr>
          </a:lstStyle>
          <a:p/>
        </p:txBody>
      </p:sp>
      <p:sp>
        <p:nvSpPr>
          <p:cNvPr id="90" name="Google Shape;90;p17"/>
          <p:cNvSpPr txBox="1"/>
          <p:nvPr>
            <p:ph type="body" idx="23"/>
          </p:nvPr>
        </p:nvSpPr>
        <p:spPr>
          <a:xfrm>
            <a:off x="3245528" y="1774802"/>
            <a:ext cx="1224900" cy="9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Source Sans Pro" panose="020B0503030403020204"/>
              <a:buNone/>
              <a:defRPr sz="720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 panose="020B0503030403020204"/>
              <a:buNone/>
              <a:defRPr sz="180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Sans Pro" panose="020B0503030403020204"/>
              <a:buNone/>
              <a:defRPr sz="150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None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None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Char char="•"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Char char="•"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Char char="•"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Char char="•"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9pPr>
          </a:lstStyle>
          <a:p/>
        </p:txBody>
      </p:sp>
      <p:sp>
        <p:nvSpPr>
          <p:cNvPr id="91" name="Google Shape;91;p17"/>
          <p:cNvSpPr txBox="1"/>
          <p:nvPr>
            <p:ph type="body" idx="24"/>
          </p:nvPr>
        </p:nvSpPr>
        <p:spPr>
          <a:xfrm>
            <a:off x="4735584" y="1776369"/>
            <a:ext cx="1224900" cy="9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Source Sans Pro" panose="020B0503030403020204"/>
              <a:buNone/>
              <a:defRPr sz="720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 panose="020B0503030403020204"/>
              <a:buNone/>
              <a:defRPr sz="180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Sans Pro" panose="020B0503030403020204"/>
              <a:buNone/>
              <a:defRPr sz="150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None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None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Char char="•"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Char char="•"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Char char="•"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Char char="•"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9pPr>
          </a:lstStyle>
          <a:p/>
        </p:txBody>
      </p:sp>
      <p:sp>
        <p:nvSpPr>
          <p:cNvPr id="92" name="Google Shape;92;p17"/>
          <p:cNvSpPr txBox="1"/>
          <p:nvPr>
            <p:ph type="body" idx="25"/>
          </p:nvPr>
        </p:nvSpPr>
        <p:spPr>
          <a:xfrm>
            <a:off x="6185882" y="1776369"/>
            <a:ext cx="1224900" cy="9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Source Sans Pro" panose="020B0503030403020204"/>
              <a:buNone/>
              <a:defRPr sz="720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 panose="020B0503030403020204"/>
              <a:buNone/>
              <a:defRPr sz="180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Sans Pro" panose="020B0503030403020204"/>
              <a:buNone/>
              <a:defRPr sz="150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None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None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Char char="•"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Char char="•"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Char char="•"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Char char="•"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9pPr>
          </a:lstStyle>
          <a:p/>
        </p:txBody>
      </p:sp>
      <p:sp>
        <p:nvSpPr>
          <p:cNvPr id="93" name="Google Shape;93;p17"/>
          <p:cNvSpPr txBox="1"/>
          <p:nvPr>
            <p:ph type="body" idx="26"/>
          </p:nvPr>
        </p:nvSpPr>
        <p:spPr>
          <a:xfrm>
            <a:off x="7624938" y="1776369"/>
            <a:ext cx="1224900" cy="9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Source Sans Pro" panose="020B0503030403020204"/>
              <a:buNone/>
              <a:defRPr sz="720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 panose="020B0503030403020204"/>
              <a:buNone/>
              <a:defRPr sz="180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Sans Pro" panose="020B0503030403020204"/>
              <a:buNone/>
              <a:defRPr sz="150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None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None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Char char="•"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Char char="•"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Char char="•"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Char char="•"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9pPr>
          </a:lstStyle>
          <a:p/>
        </p:txBody>
      </p:sp>
      <p:sp>
        <p:nvSpPr>
          <p:cNvPr id="94" name="Google Shape;94;p17"/>
          <p:cNvSpPr txBox="1"/>
          <p:nvPr>
            <p:ph type="body" idx="27"/>
          </p:nvPr>
        </p:nvSpPr>
        <p:spPr>
          <a:xfrm>
            <a:off x="305991" y="1776369"/>
            <a:ext cx="1224900" cy="9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Source Sans Pro" panose="020B0503030403020204"/>
              <a:buNone/>
              <a:defRPr sz="720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 panose="020B0503030403020204"/>
              <a:buNone/>
              <a:defRPr sz="180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Sans Pro" panose="020B0503030403020204"/>
              <a:buNone/>
              <a:defRPr sz="150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None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None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Char char="•"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Char char="•"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Char char="•"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Char char="•"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9pPr>
          </a:lstStyle>
          <a:p/>
        </p:txBody>
      </p:sp>
      <p:pic>
        <p:nvPicPr>
          <p:cNvPr id="95" name="Google Shape;95;p17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8236850" y="189300"/>
            <a:ext cx="663300" cy="66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_Light">
  <p:cSld name="Divider_Light">
    <p:bg>
      <p:bgPr>
        <a:solidFill>
          <a:schemeClr val="lt1"/>
        </a:solidFill>
        <a:effectLst/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06807" y="2076454"/>
            <a:ext cx="5602200" cy="6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venir"/>
              <a:buNone/>
              <a:defRPr sz="3600" b="1" i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8"/>
          <p:cNvSpPr txBox="1"/>
          <p:nvPr>
            <p:ph type="body" idx="1"/>
          </p:nvPr>
        </p:nvSpPr>
        <p:spPr>
          <a:xfrm>
            <a:off x="305991" y="2916621"/>
            <a:ext cx="5602800" cy="8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 panose="020B0604020202020204"/>
              <a:buNone/>
              <a:defRPr sz="135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 panose="020B0604020202020204"/>
              <a:buNone/>
              <a:defRPr sz="135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 panose="020B0604020202020204"/>
              <a:buChar char="•"/>
              <a:defRPr sz="135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 panose="020B0604020202020204"/>
              <a:buChar char="•"/>
              <a:defRPr sz="135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 panose="020B0604020202020204"/>
              <a:buChar char="•"/>
              <a:defRPr sz="135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 panose="020B0604020202020204"/>
              <a:buChar char="•"/>
              <a:defRPr sz="135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9" name="Google Shape;99;p18"/>
          <p:cNvSpPr txBox="1"/>
          <p:nvPr>
            <p:ph type="body" idx="2"/>
          </p:nvPr>
        </p:nvSpPr>
        <p:spPr>
          <a:xfrm>
            <a:off x="371006" y="2765828"/>
            <a:ext cx="1159800" cy="6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 panose="020B0604020202020204"/>
              <a:buNone/>
              <a:defRPr sz="105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 panose="020B0604020202020204"/>
              <a:buNone/>
              <a:defRPr sz="135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 panose="020B0604020202020204"/>
              <a:buNone/>
              <a:defRPr sz="135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 panose="020B0604020202020204"/>
              <a:buChar char="•"/>
              <a:defRPr sz="135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 panose="020B0604020202020204"/>
              <a:buChar char="•"/>
              <a:defRPr sz="135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 panose="020B0604020202020204"/>
              <a:buChar char="•"/>
              <a:defRPr sz="135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 panose="020B0604020202020204"/>
              <a:buChar char="•"/>
              <a:defRPr sz="135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pic>
        <p:nvPicPr>
          <p:cNvPr id="100" name="Google Shape;100;p18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8236850" y="189300"/>
            <a:ext cx="663300" cy="66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yout_Dark_2">
  <p:cSld name="Layout_Dark_2">
    <p:bg>
      <p:bgPr>
        <a:solidFill>
          <a:srgbClr val="002355"/>
        </a:solidFill>
        <a:effectLst/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/>
          <p:nvPr>
            <p:ph type="body" idx="1"/>
          </p:nvPr>
        </p:nvSpPr>
        <p:spPr>
          <a:xfrm>
            <a:off x="-332295" y="305760"/>
            <a:ext cx="7317900" cy="494400"/>
          </a:xfrm>
          <a:prstGeom prst="parallelogram">
            <a:avLst>
              <a:gd name="adj" fmla="val 3738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00"/>
              <a:buFont typeface="Arial" panose="020B0604020202020204"/>
              <a:buNone/>
              <a:defRPr sz="100" b="0" i="0" u="none" strike="noStrike" cap="none">
                <a:solidFill>
                  <a:srgbClr val="3F3F3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 panose="020B0604020202020204"/>
              <a:buNone/>
              <a:defRPr sz="135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 panose="020B0604020202020204"/>
              <a:buNone/>
              <a:defRPr sz="135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 panose="020B0604020202020204"/>
              <a:buChar char="•"/>
              <a:defRPr sz="135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 panose="020B0604020202020204"/>
              <a:buChar char="•"/>
              <a:defRPr sz="135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 panose="020B0604020202020204"/>
              <a:buChar char="•"/>
              <a:defRPr sz="135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 panose="020B0604020202020204"/>
              <a:buChar char="•"/>
              <a:defRPr sz="135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3" name="Google Shape;103;p19"/>
          <p:cNvSpPr/>
          <p:nvPr>
            <p:ph type="body" idx="2"/>
          </p:nvPr>
        </p:nvSpPr>
        <p:spPr>
          <a:xfrm>
            <a:off x="-141903" y="-8070"/>
            <a:ext cx="2098200" cy="317700"/>
          </a:xfrm>
          <a:prstGeom prst="parallelogram">
            <a:avLst>
              <a:gd name="adj" fmla="val 37388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00"/>
              <a:buFont typeface="Arial" panose="020B0604020202020204"/>
              <a:buNone/>
              <a:defRPr sz="100" b="0" i="0" u="none" strike="noStrike" cap="none">
                <a:solidFill>
                  <a:srgbClr val="3F3F3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 panose="020B0604020202020204"/>
              <a:buNone/>
              <a:defRPr sz="135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 panose="020B0604020202020204"/>
              <a:buNone/>
              <a:defRPr sz="135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 panose="020B0604020202020204"/>
              <a:buChar char="•"/>
              <a:defRPr sz="135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 panose="020B0604020202020204"/>
              <a:buChar char="•"/>
              <a:defRPr sz="135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 panose="020B0604020202020204"/>
              <a:buChar char="•"/>
              <a:defRPr sz="135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 panose="020B0604020202020204"/>
              <a:buChar char="•"/>
              <a:defRPr sz="135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4" name="Google Shape;104;p19"/>
          <p:cNvSpPr txBox="1"/>
          <p:nvPr>
            <p:ph type="body" idx="3"/>
          </p:nvPr>
        </p:nvSpPr>
        <p:spPr>
          <a:xfrm>
            <a:off x="306807" y="60518"/>
            <a:ext cx="1520100" cy="2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Font typeface="Arial" panose="020B0604020202020204"/>
              <a:buNone/>
              <a:defRPr sz="75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Font typeface="Arial" panose="020B0604020202020204"/>
              <a:buNone/>
              <a:defRPr sz="75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Font typeface="Arial" panose="020B0604020202020204"/>
              <a:buNone/>
              <a:defRPr sz="75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Font typeface="Arial" panose="020B0604020202020204"/>
              <a:buNone/>
              <a:defRPr sz="75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 panose="020B0604020202020204"/>
              <a:buChar char="•"/>
              <a:defRPr sz="135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 panose="020B0604020202020204"/>
              <a:buChar char="•"/>
              <a:defRPr sz="135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 panose="020B0604020202020204"/>
              <a:buChar char="•"/>
              <a:defRPr sz="135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 panose="020B0604020202020204"/>
              <a:buChar char="•"/>
              <a:defRPr sz="135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5" name="Google Shape;105;p19"/>
          <p:cNvSpPr txBox="1"/>
          <p:nvPr>
            <p:ph type="title"/>
          </p:nvPr>
        </p:nvSpPr>
        <p:spPr>
          <a:xfrm>
            <a:off x="306807" y="400511"/>
            <a:ext cx="63489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venir"/>
              <a:buNone/>
              <a:defRPr sz="1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9"/>
          <p:cNvSpPr/>
          <p:nvPr/>
        </p:nvSpPr>
        <p:spPr>
          <a:xfrm>
            <a:off x="8837194" y="4660193"/>
            <a:ext cx="301838" cy="319370"/>
          </a:xfrm>
          <a:custGeom>
            <a:avLst/>
            <a:gdLst/>
            <a:ahLst/>
            <a:cxnLst/>
            <a:rect l="l" t="t" r="r" b="b"/>
            <a:pathLst>
              <a:path w="1916430" h="1047115" extrusionOk="0">
                <a:moveTo>
                  <a:pt x="1916172" y="0"/>
                </a:moveTo>
                <a:lnTo>
                  <a:pt x="0" y="0"/>
                </a:lnTo>
                <a:lnTo>
                  <a:pt x="0" y="1047088"/>
                </a:lnTo>
                <a:lnTo>
                  <a:pt x="1916172" y="1047088"/>
                </a:lnTo>
                <a:lnTo>
                  <a:pt x="1916172" y="0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2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7" name="Google Shape;107;p19"/>
          <p:cNvSpPr txBox="1"/>
          <p:nvPr/>
        </p:nvSpPr>
        <p:spPr>
          <a:xfrm>
            <a:off x="8835838" y="4711963"/>
            <a:ext cx="302400" cy="2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575" tIns="20775" rIns="41575" bIns="207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910" b="0" i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</a:fld>
            <a:endParaRPr sz="910" b="0" i="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8236850" y="189300"/>
            <a:ext cx="663300" cy="66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yout_Light_Blue">
  <p:cSld name="Layout_Light_Blue">
    <p:bg>
      <p:bgPr>
        <a:solidFill>
          <a:schemeClr val="lt1"/>
        </a:solidFill>
        <a:effectLst/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/>
          <p:nvPr>
            <p:ph type="body" idx="1"/>
          </p:nvPr>
        </p:nvSpPr>
        <p:spPr>
          <a:xfrm>
            <a:off x="-332295" y="305760"/>
            <a:ext cx="7317900" cy="494400"/>
          </a:xfrm>
          <a:prstGeom prst="parallelogram">
            <a:avLst>
              <a:gd name="adj" fmla="val 3738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00"/>
              <a:buFont typeface="Source Sans Pro" panose="020B0503030403020204"/>
              <a:buNone/>
              <a:defRPr sz="100" i="0" u="none" strike="noStrike" cap="none">
                <a:solidFill>
                  <a:srgbClr val="3F3F3F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 panose="020B0503030403020204"/>
              <a:buNone/>
              <a:defRPr sz="180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Sans Pro" panose="020B0503030403020204"/>
              <a:buNone/>
              <a:defRPr sz="150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None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None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Char char="•"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Char char="•"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Char char="•"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Char char="•"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9pPr>
          </a:lstStyle>
          <a:p/>
        </p:txBody>
      </p:sp>
      <p:sp>
        <p:nvSpPr>
          <p:cNvPr id="111" name="Google Shape;111;p20"/>
          <p:cNvSpPr/>
          <p:nvPr>
            <p:ph type="body" idx="2"/>
          </p:nvPr>
        </p:nvSpPr>
        <p:spPr>
          <a:xfrm>
            <a:off x="-141903" y="-8070"/>
            <a:ext cx="2098200" cy="317700"/>
          </a:xfrm>
          <a:prstGeom prst="parallelogram">
            <a:avLst>
              <a:gd name="adj" fmla="val 37388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00"/>
              <a:buFont typeface="Source Sans Pro" panose="020B0503030403020204"/>
              <a:buNone/>
              <a:defRPr sz="100" i="0" u="none" strike="noStrike" cap="none">
                <a:solidFill>
                  <a:srgbClr val="3F3F3F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 panose="020B0503030403020204"/>
              <a:buNone/>
              <a:defRPr sz="180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Sans Pro" panose="020B0503030403020204"/>
              <a:buNone/>
              <a:defRPr sz="150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None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None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Char char="•"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Char char="•"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Char char="•"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Char char="•"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9pPr>
          </a:lstStyle>
          <a:p/>
        </p:txBody>
      </p:sp>
      <p:sp>
        <p:nvSpPr>
          <p:cNvPr id="112" name="Google Shape;112;p20"/>
          <p:cNvSpPr txBox="1"/>
          <p:nvPr>
            <p:ph type="body" idx="3"/>
          </p:nvPr>
        </p:nvSpPr>
        <p:spPr>
          <a:xfrm>
            <a:off x="306807" y="60518"/>
            <a:ext cx="1520100" cy="2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Pro" panose="020B0503030403020204"/>
              <a:buNone/>
              <a:defRPr sz="90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Font typeface="Source Sans Pro" panose="020B0503030403020204"/>
              <a:buNone/>
              <a:defRPr sz="750" i="0" u="none" strike="noStrike" cap="none">
                <a:solidFill>
                  <a:schemeClr val="lt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Font typeface="Source Sans Pro" panose="020B0503030403020204"/>
              <a:buNone/>
              <a:defRPr sz="750" i="0" u="none" strike="noStrike" cap="none">
                <a:solidFill>
                  <a:schemeClr val="lt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Font typeface="Source Sans Pro" panose="020B0503030403020204"/>
              <a:buNone/>
              <a:defRPr sz="750" i="0" u="none" strike="noStrike" cap="none">
                <a:solidFill>
                  <a:schemeClr val="lt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Font typeface="Source Sans Pro" panose="020B0503030403020204"/>
              <a:buNone/>
              <a:defRPr sz="750" i="0" u="none" strike="noStrike" cap="none">
                <a:solidFill>
                  <a:schemeClr val="lt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Char char="•"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Char char="•"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Char char="•"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Char char="•"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9pPr>
          </a:lstStyle>
          <a:p/>
        </p:txBody>
      </p:sp>
      <p:sp>
        <p:nvSpPr>
          <p:cNvPr id="113" name="Google Shape;113;p20"/>
          <p:cNvSpPr txBox="1"/>
          <p:nvPr>
            <p:ph type="title"/>
          </p:nvPr>
        </p:nvSpPr>
        <p:spPr>
          <a:xfrm>
            <a:off x="306807" y="400510"/>
            <a:ext cx="63489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venir"/>
              <a:buNone/>
              <a:defRPr sz="1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0"/>
          <p:cNvSpPr/>
          <p:nvPr/>
        </p:nvSpPr>
        <p:spPr>
          <a:xfrm>
            <a:off x="8837194" y="4660193"/>
            <a:ext cx="301838" cy="319370"/>
          </a:xfrm>
          <a:custGeom>
            <a:avLst/>
            <a:gdLst/>
            <a:ahLst/>
            <a:cxnLst/>
            <a:rect l="l" t="t" r="r" b="b"/>
            <a:pathLst>
              <a:path w="1916430" h="1047115" extrusionOk="0">
                <a:moveTo>
                  <a:pt x="1916172" y="0"/>
                </a:moveTo>
                <a:lnTo>
                  <a:pt x="0" y="0"/>
                </a:lnTo>
                <a:lnTo>
                  <a:pt x="0" y="1047088"/>
                </a:lnTo>
                <a:lnTo>
                  <a:pt x="1916172" y="1047088"/>
                </a:lnTo>
                <a:lnTo>
                  <a:pt x="1916172" y="0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2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15" name="Google Shape;115;p20"/>
          <p:cNvSpPr txBox="1"/>
          <p:nvPr/>
        </p:nvSpPr>
        <p:spPr>
          <a:xfrm>
            <a:off x="8835838" y="4711963"/>
            <a:ext cx="302400" cy="2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575" tIns="20775" rIns="41575" bIns="207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910" i="0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rPr>
            </a:fld>
            <a:endParaRPr sz="910" i="0">
              <a:solidFill>
                <a:schemeClr val="dk1"/>
              </a:solidFill>
              <a:latin typeface="Source Sans Pro" panose="020B0503030403020204"/>
              <a:ea typeface="Source Sans Pro" panose="020B0503030403020204"/>
              <a:cs typeface="Source Sans Pro" panose="020B0503030403020204"/>
              <a:sym typeface="Source Sans Pro" panose="020B0503030403020204"/>
            </a:endParaRPr>
          </a:p>
        </p:txBody>
      </p:sp>
      <p:pic>
        <p:nvPicPr>
          <p:cNvPr id="116" name="Google Shape;116;p20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8236850" y="189300"/>
            <a:ext cx="663300" cy="66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1_Title Slide">
  <p:cSld name="11_Title Slide">
    <p:bg>
      <p:bgPr>
        <a:solidFill>
          <a:schemeClr val="lt1"/>
        </a:solidFill>
        <a:effectLst/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theme" Target="../theme/theme2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06807" y="472424"/>
            <a:ext cx="8094300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Source Sans Pro SemiBold" panose="020B0703030403020204"/>
              <a:buNone/>
              <a:defRPr sz="2100" i="0" u="none" strike="noStrike" cap="none">
                <a:solidFill>
                  <a:schemeClr val="dk1"/>
                </a:solidFill>
                <a:latin typeface="Source Sans Pro SemiBold" panose="020B0703030403020204"/>
                <a:ea typeface="Source Sans Pro SemiBold" panose="020B0703030403020204"/>
                <a:cs typeface="Source Sans Pro SemiBold" panose="020B0703030403020204"/>
                <a:sym typeface="Source Sans Pro SemiBold" panose="020B0703030403020204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Source Sans Pro SemiBold" panose="020B0703030403020204"/>
              <a:buNone/>
              <a:defRPr sz="1800">
                <a:latin typeface="Source Sans Pro SemiBold" panose="020B0703030403020204"/>
                <a:ea typeface="Source Sans Pro SemiBold" panose="020B0703030403020204"/>
                <a:cs typeface="Source Sans Pro SemiBold" panose="020B0703030403020204"/>
                <a:sym typeface="Source Sans Pro SemiBold" panose="020B0703030403020204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Source Sans Pro SemiBold" panose="020B0703030403020204"/>
              <a:buNone/>
              <a:defRPr sz="1800">
                <a:latin typeface="Source Sans Pro SemiBold" panose="020B0703030403020204"/>
                <a:ea typeface="Source Sans Pro SemiBold" panose="020B0703030403020204"/>
                <a:cs typeface="Source Sans Pro SemiBold" panose="020B0703030403020204"/>
                <a:sym typeface="Source Sans Pro SemiBold" panose="020B0703030403020204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Source Sans Pro SemiBold" panose="020B0703030403020204"/>
              <a:buNone/>
              <a:defRPr sz="1800">
                <a:latin typeface="Source Sans Pro SemiBold" panose="020B0703030403020204"/>
                <a:ea typeface="Source Sans Pro SemiBold" panose="020B0703030403020204"/>
                <a:cs typeface="Source Sans Pro SemiBold" panose="020B0703030403020204"/>
                <a:sym typeface="Source Sans Pro SemiBold" panose="020B0703030403020204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Source Sans Pro SemiBold" panose="020B0703030403020204"/>
              <a:buNone/>
              <a:defRPr sz="1800">
                <a:latin typeface="Source Sans Pro SemiBold" panose="020B0703030403020204"/>
                <a:ea typeface="Source Sans Pro SemiBold" panose="020B0703030403020204"/>
                <a:cs typeface="Source Sans Pro SemiBold" panose="020B0703030403020204"/>
                <a:sym typeface="Source Sans Pro SemiBold" panose="020B0703030403020204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Source Sans Pro SemiBold" panose="020B0703030403020204"/>
              <a:buNone/>
              <a:defRPr sz="1800">
                <a:latin typeface="Source Sans Pro SemiBold" panose="020B0703030403020204"/>
                <a:ea typeface="Source Sans Pro SemiBold" panose="020B0703030403020204"/>
                <a:cs typeface="Source Sans Pro SemiBold" panose="020B0703030403020204"/>
                <a:sym typeface="Source Sans Pro SemiBold" panose="020B0703030403020204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Source Sans Pro SemiBold" panose="020B0703030403020204"/>
              <a:buNone/>
              <a:defRPr sz="1800">
                <a:latin typeface="Source Sans Pro SemiBold" panose="020B0703030403020204"/>
                <a:ea typeface="Source Sans Pro SemiBold" panose="020B0703030403020204"/>
                <a:cs typeface="Source Sans Pro SemiBold" panose="020B0703030403020204"/>
                <a:sym typeface="Source Sans Pro SemiBold" panose="020B0703030403020204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Source Sans Pro SemiBold" panose="020B0703030403020204"/>
              <a:buNone/>
              <a:defRPr sz="1800">
                <a:latin typeface="Source Sans Pro SemiBold" panose="020B0703030403020204"/>
                <a:ea typeface="Source Sans Pro SemiBold" panose="020B0703030403020204"/>
                <a:cs typeface="Source Sans Pro SemiBold" panose="020B0703030403020204"/>
                <a:sym typeface="Source Sans Pro SemiBold" panose="020B0703030403020204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Source Sans Pro SemiBold" panose="020B0703030403020204"/>
              <a:buNone/>
              <a:defRPr sz="1800">
                <a:latin typeface="Source Sans Pro SemiBold" panose="020B0703030403020204"/>
                <a:ea typeface="Source Sans Pro SemiBold" panose="020B0703030403020204"/>
                <a:cs typeface="Source Sans Pro SemiBold" panose="020B0703030403020204"/>
                <a:sym typeface="Source Sans Pro SemiBold" panose="020B0703030403020204"/>
              </a:defRPr>
            </a:lvl9pPr>
          </a:lstStyle>
          <a:p/>
        </p:txBody>
      </p:sp>
      <p:sp>
        <p:nvSpPr>
          <p:cNvPr id="52" name="Google Shape;52;p13"/>
          <p:cNvSpPr/>
          <p:nvPr/>
        </p:nvSpPr>
        <p:spPr>
          <a:xfrm>
            <a:off x="0" y="-212651"/>
            <a:ext cx="164700" cy="164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15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53" name="Google Shape;53;p13"/>
          <p:cNvSpPr/>
          <p:nvPr/>
        </p:nvSpPr>
        <p:spPr>
          <a:xfrm>
            <a:off x="1697138" y="-212651"/>
            <a:ext cx="164700" cy="164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15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54" name="Google Shape;54;p13"/>
          <p:cNvSpPr/>
          <p:nvPr/>
        </p:nvSpPr>
        <p:spPr>
          <a:xfrm>
            <a:off x="191386" y="-212651"/>
            <a:ext cx="164700" cy="164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15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378785" y="-212651"/>
            <a:ext cx="164700" cy="1647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15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56" name="Google Shape;56;p13"/>
          <p:cNvSpPr/>
          <p:nvPr/>
        </p:nvSpPr>
        <p:spPr>
          <a:xfrm>
            <a:off x="566183" y="-212651"/>
            <a:ext cx="164700" cy="164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15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1884537" y="-212651"/>
            <a:ext cx="164700" cy="164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15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58" name="Google Shape;58;p13"/>
          <p:cNvSpPr/>
          <p:nvPr/>
        </p:nvSpPr>
        <p:spPr>
          <a:xfrm>
            <a:off x="2090543" y="-212651"/>
            <a:ext cx="164700" cy="164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15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59" name="Google Shape;59;p13"/>
          <p:cNvSpPr/>
          <p:nvPr/>
        </p:nvSpPr>
        <p:spPr>
          <a:xfrm>
            <a:off x="2255348" y="-212651"/>
            <a:ext cx="164700" cy="164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15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0" name="Google Shape;60;p13"/>
          <p:cNvSpPr/>
          <p:nvPr/>
        </p:nvSpPr>
        <p:spPr>
          <a:xfrm>
            <a:off x="2440089" y="-212651"/>
            <a:ext cx="164700" cy="1647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15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1" name="Google Shape;61;p13"/>
          <p:cNvSpPr/>
          <p:nvPr/>
        </p:nvSpPr>
        <p:spPr>
          <a:xfrm>
            <a:off x="2624830" y="-212651"/>
            <a:ext cx="164700" cy="1647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15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396300" y="961250"/>
            <a:ext cx="3364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ource Sans Pro Light" panose="020B0503030403020204"/>
              <a:ea typeface="Source Sans Pro Light" panose="020B0503030403020204"/>
              <a:cs typeface="Source Sans Pro Light" panose="020B0503030403020204"/>
              <a:sym typeface="Source Sans Pro Light" panose="020B050303040302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8.xml"/><Relationship Id="rId1" Type="http://schemas.openxmlformats.org/officeDocument/2006/relationships/hyperlink" Target="https://anaconda.cloud/share/notebooks/496e882b-39f1-4e71-98d4-ef32a37aa94a/overview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/>
        </p:nvSpPr>
        <p:spPr>
          <a:xfrm>
            <a:off x="4247975" y="1278750"/>
            <a:ext cx="4734900" cy="2077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 sz="2600">
                <a:solidFill>
                  <a:schemeClr val="dk1"/>
                </a:solidFill>
                <a:latin typeface="Source Sans Pro SemiBold" panose="020B0703030403020204"/>
                <a:ea typeface="Source Sans Pro SemiBold" panose="020B0703030403020204"/>
                <a:cs typeface="Source Sans Pro SemiBold" panose="020B0703030403020204"/>
                <a:sym typeface="Source Sans Pro SemiBold" panose="020B0703030403020204"/>
              </a:rPr>
              <a:t>[Skills Bootcamp for Data Analytics Portfolio]</a:t>
            </a:r>
            <a:endParaRPr sz="2600">
              <a:solidFill>
                <a:schemeClr val="dk1"/>
              </a:solidFill>
              <a:latin typeface="Source Sans Pro SemiBold" panose="020B0703030403020204"/>
              <a:ea typeface="Source Sans Pro SemiBold" panose="020B0703030403020204"/>
              <a:cs typeface="Source Sans Pro SemiBold" panose="020B0703030403020204"/>
              <a:sym typeface="Source Sans Pro SemiBold" panose="020B0703030403020204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 sz="2000">
                <a:solidFill>
                  <a:srgbClr val="595959"/>
                </a:solidFill>
                <a:latin typeface="Source Sans Pro SemiBold" panose="020B0703030403020204"/>
                <a:ea typeface="Source Sans Pro SemiBold" panose="020B0703030403020204"/>
                <a:cs typeface="Source Sans Pro SemiBold" panose="020B0703030403020204"/>
                <a:sym typeface="Source Sans Pro SemiBold" panose="020B0703030403020204"/>
              </a:rPr>
              <a:t>[Ameena Hamid]</a:t>
            </a:r>
            <a:endParaRPr sz="2000">
              <a:solidFill>
                <a:srgbClr val="595959"/>
              </a:solidFill>
              <a:latin typeface="Source Sans Pro SemiBold" panose="020B0703030403020204"/>
              <a:ea typeface="Source Sans Pro SemiBold" panose="020B0703030403020204"/>
              <a:cs typeface="Source Sans Pro SemiBold" panose="020B0703030403020204"/>
              <a:sym typeface="Source Sans Pro SemiBold" panose="020B0703030403020204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2600">
              <a:solidFill>
                <a:schemeClr val="dk1"/>
              </a:solidFill>
              <a:latin typeface="Source Sans Pro SemiBold" panose="020B0703030403020204"/>
              <a:ea typeface="Source Sans Pro SemiBold" panose="020B0703030403020204"/>
              <a:cs typeface="Source Sans Pro SemiBold" panose="020B0703030403020204"/>
              <a:sym typeface="Source Sans Pro SemiBold" panose="020B0703030403020204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chemeClr val="dk1"/>
              </a:solidFill>
              <a:latin typeface="Source Sans Pro SemiBold" panose="020B0703030403020204"/>
              <a:ea typeface="Source Sans Pro SemiBold" panose="020B0703030403020204"/>
              <a:cs typeface="Source Sans Pro SemiBold" panose="020B0703030403020204"/>
              <a:sym typeface="Source Sans Pro SemiBold" panose="020B0703030403020204"/>
            </a:endParaRPr>
          </a:p>
        </p:txBody>
      </p:sp>
      <p:sp>
        <p:nvSpPr>
          <p:cNvPr id="123" name="Google Shape;123;p22"/>
          <p:cNvSpPr/>
          <p:nvPr/>
        </p:nvSpPr>
        <p:spPr>
          <a:xfrm>
            <a:off x="7294599" y="337168"/>
            <a:ext cx="1849500" cy="255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1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8"/>
          <p:cNvSpPr/>
          <p:nvPr>
            <p:ph type="body" idx="1"/>
          </p:nvPr>
        </p:nvSpPr>
        <p:spPr>
          <a:xfrm>
            <a:off x="-332295" y="305760"/>
            <a:ext cx="7317900" cy="494400"/>
          </a:xfrm>
          <a:prstGeom prst="parallelogram">
            <a:avLst>
              <a:gd name="adj" fmla="val 37388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"/>
              <a:buNone/>
            </a:pPr>
            <a:r>
              <a:rPr lang="en-GB"/>
              <a:t> </a:t>
            </a:r>
            <a:endParaRPr lang="en-GB"/>
          </a:p>
        </p:txBody>
      </p:sp>
      <p:sp>
        <p:nvSpPr>
          <p:cNvPr id="174" name="Google Shape;174;p28"/>
          <p:cNvSpPr/>
          <p:nvPr>
            <p:ph type="body" idx="2"/>
          </p:nvPr>
        </p:nvSpPr>
        <p:spPr>
          <a:xfrm>
            <a:off x="-141903" y="-8070"/>
            <a:ext cx="2098200" cy="317700"/>
          </a:xfrm>
          <a:prstGeom prst="parallelogram">
            <a:avLst>
              <a:gd name="adj" fmla="val 37388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"/>
              <a:buNone/>
            </a:pPr>
            <a:r>
              <a:rPr lang="en-GB"/>
              <a:t> </a:t>
            </a:r>
            <a:endParaRPr lang="en-GB"/>
          </a:p>
        </p:txBody>
      </p:sp>
      <p:sp>
        <p:nvSpPr>
          <p:cNvPr id="175" name="Google Shape;175;p28"/>
          <p:cNvSpPr txBox="1"/>
          <p:nvPr>
            <p:ph type="body" idx="3"/>
          </p:nvPr>
        </p:nvSpPr>
        <p:spPr>
          <a:xfrm>
            <a:off x="306807" y="60518"/>
            <a:ext cx="1520100" cy="2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</a:pPr>
            <a:r>
              <a:rPr lang="en-GB"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rPr>
              <a:t>Ameena Hamid </a:t>
            </a:r>
            <a:endParaRPr lang="en-GB">
              <a:latin typeface="Source Sans Pro" panose="020B0503030403020204"/>
              <a:ea typeface="Source Sans Pro" panose="020B0503030403020204"/>
              <a:cs typeface="Source Sans Pro" panose="020B0503030403020204"/>
              <a:sym typeface="Source Sans Pro" panose="020B0503030403020204"/>
            </a:endParaRPr>
          </a:p>
        </p:txBody>
      </p:sp>
      <p:sp>
        <p:nvSpPr>
          <p:cNvPr id="176" name="Google Shape;176;p28"/>
          <p:cNvSpPr txBox="1"/>
          <p:nvPr>
            <p:ph type="title"/>
          </p:nvPr>
        </p:nvSpPr>
        <p:spPr>
          <a:xfrm>
            <a:off x="306807" y="400510"/>
            <a:ext cx="63489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br>
              <a:rPr lang="en-GB">
                <a:sym typeface="+mn-ea"/>
              </a:rPr>
            </a:br>
            <a:r>
              <a:rPr lang="en-GB">
                <a:sym typeface="+mn-ea"/>
              </a:rPr>
              <a:t>Early Stage Diabetes Risk Prediction Dataset  - Data Visualization</a:t>
            </a:r>
            <a:br>
              <a:rPr lang="en-GB">
                <a:sym typeface="+mn-ea"/>
              </a:rPr>
            </a:br>
            <a:endParaRPr lang="en-GB"/>
          </a:p>
        </p:txBody>
      </p:sp>
      <p:sp>
        <p:nvSpPr>
          <p:cNvPr id="177" name="Google Shape;177;p28"/>
          <p:cNvSpPr txBox="1"/>
          <p:nvPr/>
        </p:nvSpPr>
        <p:spPr>
          <a:xfrm>
            <a:off x="249125" y="989850"/>
            <a:ext cx="6678900" cy="31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595959"/>
              </a:solidFill>
              <a:latin typeface="Source Sans Pro" panose="020B0503030403020204"/>
              <a:ea typeface="Source Sans Pro" panose="020B0503030403020204"/>
              <a:cs typeface="Source Sans Pro" panose="020B0503030403020204"/>
              <a:sym typeface="Source Sans Pro" panose="020B0503030403020204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5664835" y="1315085"/>
            <a:ext cx="3214370" cy="3322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en-US"/>
              <a:t>Further analysis shows that the number of Females positive for Diabetes is slightly higher than the number of Males that are positive. </a:t>
            </a:r>
            <a:endParaRPr lang="en-GB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en-US"/>
              <a:t>The number of females that are negative for Diabetes but may be displaying symptoms are significantly lower than the number of males that are positive</a:t>
            </a:r>
            <a:endParaRPr lang="en-GB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en-US"/>
              <a:t>However, the number of females overall with symptoms are also considerably lower than males</a:t>
            </a:r>
            <a:endParaRPr lang="en-GB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alt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8920" y="989965"/>
            <a:ext cx="5314950" cy="371538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8"/>
          <p:cNvSpPr/>
          <p:nvPr>
            <p:ph type="body" idx="1"/>
          </p:nvPr>
        </p:nvSpPr>
        <p:spPr>
          <a:xfrm>
            <a:off x="-332295" y="305760"/>
            <a:ext cx="7317900" cy="494400"/>
          </a:xfrm>
          <a:prstGeom prst="parallelogram">
            <a:avLst>
              <a:gd name="adj" fmla="val 37388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"/>
              <a:buNone/>
            </a:pPr>
            <a:r>
              <a:rPr lang="en-GB"/>
              <a:t> </a:t>
            </a:r>
            <a:endParaRPr lang="en-GB"/>
          </a:p>
        </p:txBody>
      </p:sp>
      <p:sp>
        <p:nvSpPr>
          <p:cNvPr id="174" name="Google Shape;174;p28"/>
          <p:cNvSpPr/>
          <p:nvPr>
            <p:ph type="body" idx="2"/>
          </p:nvPr>
        </p:nvSpPr>
        <p:spPr>
          <a:xfrm>
            <a:off x="-141903" y="-8070"/>
            <a:ext cx="2098200" cy="317700"/>
          </a:xfrm>
          <a:prstGeom prst="parallelogram">
            <a:avLst>
              <a:gd name="adj" fmla="val 37388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"/>
              <a:buNone/>
            </a:pPr>
            <a:r>
              <a:rPr lang="en-GB"/>
              <a:t> </a:t>
            </a:r>
            <a:endParaRPr lang="en-GB"/>
          </a:p>
        </p:txBody>
      </p:sp>
      <p:sp>
        <p:nvSpPr>
          <p:cNvPr id="175" name="Google Shape;175;p28"/>
          <p:cNvSpPr txBox="1"/>
          <p:nvPr>
            <p:ph type="body" idx="3"/>
          </p:nvPr>
        </p:nvSpPr>
        <p:spPr>
          <a:xfrm>
            <a:off x="306807" y="60518"/>
            <a:ext cx="1520100" cy="2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</a:pPr>
            <a:r>
              <a:rPr lang="en-GB"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rPr>
              <a:t>Ameena Hamid </a:t>
            </a:r>
            <a:endParaRPr lang="en-GB">
              <a:latin typeface="Source Sans Pro" panose="020B0503030403020204"/>
              <a:ea typeface="Source Sans Pro" panose="020B0503030403020204"/>
              <a:cs typeface="Source Sans Pro" panose="020B0503030403020204"/>
              <a:sym typeface="Source Sans Pro" panose="020B0503030403020204"/>
            </a:endParaRPr>
          </a:p>
        </p:txBody>
      </p:sp>
      <p:sp>
        <p:nvSpPr>
          <p:cNvPr id="176" name="Google Shape;176;p28"/>
          <p:cNvSpPr txBox="1"/>
          <p:nvPr>
            <p:ph type="title"/>
          </p:nvPr>
        </p:nvSpPr>
        <p:spPr>
          <a:xfrm>
            <a:off x="306807" y="400510"/>
            <a:ext cx="63489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br>
              <a:rPr lang="en-GB">
                <a:sym typeface="+mn-ea"/>
              </a:rPr>
            </a:br>
            <a:r>
              <a:rPr lang="en-GB">
                <a:sym typeface="+mn-ea"/>
              </a:rPr>
              <a:t>Early Stage Diabetes Risk Prediction Dataset  - Data Visualization</a:t>
            </a:r>
            <a:br>
              <a:rPr lang="en-GB">
                <a:sym typeface="+mn-ea"/>
              </a:rPr>
            </a:br>
            <a:endParaRPr lang="en-GB"/>
          </a:p>
        </p:txBody>
      </p:sp>
      <p:sp>
        <p:nvSpPr>
          <p:cNvPr id="177" name="Google Shape;177;p28"/>
          <p:cNvSpPr txBox="1"/>
          <p:nvPr/>
        </p:nvSpPr>
        <p:spPr>
          <a:xfrm>
            <a:off x="249125" y="989850"/>
            <a:ext cx="6678900" cy="31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595959"/>
              </a:solidFill>
              <a:latin typeface="Source Sans Pro" panose="020B0503030403020204"/>
              <a:ea typeface="Source Sans Pro" panose="020B0503030403020204"/>
              <a:cs typeface="Source Sans Pro" panose="020B0503030403020204"/>
              <a:sym typeface="Source Sans Pro" panose="020B0503030403020204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5664835" y="1315085"/>
            <a:ext cx="3214370" cy="3322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en-US"/>
              <a:t>Further analysis shows that the number of Females positive for Diabetes is slightly higher than the number of Males that are positive. </a:t>
            </a:r>
            <a:endParaRPr lang="en-GB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en-US"/>
              <a:t>The number of females that are negative for Diabetes but may be displaying symptoms are significantly lower than the number of males that are positive</a:t>
            </a:r>
            <a:endParaRPr lang="en-GB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en-US"/>
              <a:t>However, the number of females overall with symptoms are also considerably lower than males</a:t>
            </a:r>
            <a:endParaRPr lang="en-GB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8"/>
          <p:cNvSpPr/>
          <p:nvPr>
            <p:ph type="body" idx="1"/>
          </p:nvPr>
        </p:nvSpPr>
        <p:spPr>
          <a:xfrm>
            <a:off x="-332295" y="305760"/>
            <a:ext cx="7317900" cy="494400"/>
          </a:xfrm>
          <a:prstGeom prst="parallelogram">
            <a:avLst>
              <a:gd name="adj" fmla="val 37388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"/>
              <a:buNone/>
            </a:pPr>
            <a:r>
              <a:rPr lang="en-GB"/>
              <a:t> </a:t>
            </a:r>
            <a:endParaRPr lang="en-GB"/>
          </a:p>
        </p:txBody>
      </p:sp>
      <p:sp>
        <p:nvSpPr>
          <p:cNvPr id="174" name="Google Shape;174;p28"/>
          <p:cNvSpPr/>
          <p:nvPr>
            <p:ph type="body" idx="2"/>
          </p:nvPr>
        </p:nvSpPr>
        <p:spPr>
          <a:xfrm>
            <a:off x="-141903" y="-8070"/>
            <a:ext cx="2098200" cy="317700"/>
          </a:xfrm>
          <a:prstGeom prst="parallelogram">
            <a:avLst>
              <a:gd name="adj" fmla="val 37388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"/>
              <a:buNone/>
            </a:pPr>
            <a:r>
              <a:rPr lang="en-GB"/>
              <a:t> </a:t>
            </a:r>
            <a:endParaRPr lang="en-GB"/>
          </a:p>
        </p:txBody>
      </p:sp>
      <p:sp>
        <p:nvSpPr>
          <p:cNvPr id="175" name="Google Shape;175;p28"/>
          <p:cNvSpPr txBox="1"/>
          <p:nvPr>
            <p:ph type="body" idx="3"/>
          </p:nvPr>
        </p:nvSpPr>
        <p:spPr>
          <a:xfrm>
            <a:off x="306807" y="60518"/>
            <a:ext cx="1520100" cy="2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</a:pPr>
            <a:r>
              <a:rPr lang="en-GB"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rPr>
              <a:t>Ameena Hamid </a:t>
            </a:r>
            <a:endParaRPr lang="en-GB">
              <a:latin typeface="Source Sans Pro" panose="020B0503030403020204"/>
              <a:ea typeface="Source Sans Pro" panose="020B0503030403020204"/>
              <a:cs typeface="Source Sans Pro" panose="020B0503030403020204"/>
              <a:sym typeface="Source Sans Pro" panose="020B0503030403020204"/>
            </a:endParaRPr>
          </a:p>
        </p:txBody>
      </p:sp>
      <p:sp>
        <p:nvSpPr>
          <p:cNvPr id="176" name="Google Shape;176;p28"/>
          <p:cNvSpPr txBox="1"/>
          <p:nvPr>
            <p:ph type="title"/>
          </p:nvPr>
        </p:nvSpPr>
        <p:spPr>
          <a:xfrm>
            <a:off x="306807" y="400510"/>
            <a:ext cx="63489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br>
              <a:rPr lang="en-GB">
                <a:sym typeface="+mn-ea"/>
              </a:rPr>
            </a:br>
            <a:r>
              <a:rPr lang="en-GB">
                <a:sym typeface="+mn-ea"/>
              </a:rPr>
              <a:t>Early Stage Diabetes Risk Prediction Dataset  - Summary</a:t>
            </a:r>
            <a:br>
              <a:rPr lang="en-GB">
                <a:sym typeface="+mn-ea"/>
              </a:rPr>
            </a:br>
            <a:endParaRPr lang="en-GB"/>
          </a:p>
        </p:txBody>
      </p:sp>
      <p:sp>
        <p:nvSpPr>
          <p:cNvPr id="177" name="Google Shape;177;p28"/>
          <p:cNvSpPr txBox="1"/>
          <p:nvPr/>
        </p:nvSpPr>
        <p:spPr>
          <a:xfrm>
            <a:off x="249125" y="989850"/>
            <a:ext cx="6678900" cy="31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v"/>
            </a:pPr>
            <a:r>
              <a:rPr lang="en-GB" sz="1600">
                <a:solidFill>
                  <a:srgbClr val="595959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rPr>
              <a:t>The typical age range for individuals with symptoms of diabetes or on the onset of diabetes is between 30-60</a:t>
            </a:r>
            <a:endParaRPr lang="en-GB" sz="1600">
              <a:solidFill>
                <a:srgbClr val="595959"/>
              </a:solidFill>
              <a:latin typeface="Source Sans Pro" panose="020B0503030403020204"/>
              <a:ea typeface="Source Sans Pro" panose="020B0503030403020204"/>
              <a:cs typeface="Source Sans Pro" panose="020B0503030403020204"/>
              <a:sym typeface="Source Sans Pro" panose="020B0503030403020204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v"/>
            </a:pPr>
            <a:endParaRPr lang="en-GB" sz="1600">
              <a:solidFill>
                <a:srgbClr val="595959"/>
              </a:solidFill>
              <a:latin typeface="Source Sans Pro" panose="020B0503030403020204"/>
              <a:ea typeface="Source Sans Pro" panose="020B0503030403020204"/>
              <a:cs typeface="Source Sans Pro" panose="020B0503030403020204"/>
              <a:sym typeface="Source Sans Pro" panose="020B0503030403020204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v"/>
            </a:pPr>
            <a:r>
              <a:rPr lang="en-GB" sz="1600">
                <a:solidFill>
                  <a:srgbClr val="595959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rPr>
              <a:t>Males are more prone to diabetes than females</a:t>
            </a:r>
            <a:endParaRPr lang="en-GB" sz="1600">
              <a:solidFill>
                <a:srgbClr val="595959"/>
              </a:solidFill>
              <a:latin typeface="Source Sans Pro" panose="020B0503030403020204"/>
              <a:ea typeface="Source Sans Pro" panose="020B0503030403020204"/>
              <a:cs typeface="Source Sans Pro" panose="020B0503030403020204"/>
              <a:sym typeface="Source Sans Pro" panose="020B0503030403020204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v"/>
            </a:pPr>
            <a:endParaRPr lang="en-GB" sz="1600">
              <a:solidFill>
                <a:srgbClr val="595959"/>
              </a:solidFill>
              <a:latin typeface="Source Sans Pro" panose="020B0503030403020204"/>
              <a:ea typeface="Source Sans Pro" panose="020B0503030403020204"/>
              <a:cs typeface="Source Sans Pro" panose="020B0503030403020204"/>
              <a:sym typeface="Source Sans Pro" panose="020B0503030403020204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v"/>
            </a:pPr>
            <a:r>
              <a:rPr lang="en-GB" sz="1600">
                <a:solidFill>
                  <a:srgbClr val="595959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rPr>
              <a:t>Females may be diagnosed with diabetes at a younger age than Males</a:t>
            </a:r>
            <a:endParaRPr lang="en-GB" sz="1600">
              <a:solidFill>
                <a:srgbClr val="595959"/>
              </a:solidFill>
              <a:latin typeface="Source Sans Pro" panose="020B0503030403020204"/>
              <a:ea typeface="Source Sans Pro" panose="020B0503030403020204"/>
              <a:cs typeface="Source Sans Pro" panose="020B0503030403020204"/>
              <a:sym typeface="Source Sans Pro" panose="020B0503030403020204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v"/>
            </a:pPr>
            <a:endParaRPr lang="en-GB" sz="1600">
              <a:solidFill>
                <a:srgbClr val="595959"/>
              </a:solidFill>
              <a:latin typeface="Source Sans Pro" panose="020B0503030403020204"/>
              <a:ea typeface="Source Sans Pro" panose="020B0503030403020204"/>
              <a:cs typeface="Source Sans Pro" panose="020B0503030403020204"/>
              <a:sym typeface="Source Sans Pro" panose="020B0503030403020204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v"/>
            </a:pPr>
            <a:r>
              <a:rPr lang="en-GB" sz="1600">
                <a:solidFill>
                  <a:srgbClr val="595959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rPr>
              <a:t>Do we need look at data that has an equal number of females to males ratio for a more accurate analysis?</a:t>
            </a:r>
            <a:endParaRPr lang="en-GB" sz="1600">
              <a:solidFill>
                <a:srgbClr val="595959"/>
              </a:solidFill>
              <a:latin typeface="Source Sans Pro" panose="020B0503030403020204"/>
              <a:ea typeface="Source Sans Pro" panose="020B0503030403020204"/>
              <a:cs typeface="Source Sans Pro" panose="020B0503030403020204"/>
              <a:sym typeface="Source Sans Pro" panose="020B0503030403020204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v"/>
            </a:pPr>
            <a:endParaRPr lang="en-GB" sz="1600">
              <a:solidFill>
                <a:srgbClr val="595959"/>
              </a:solidFill>
              <a:latin typeface="Source Sans Pro" panose="020B0503030403020204"/>
              <a:ea typeface="Source Sans Pro" panose="020B0503030403020204"/>
              <a:cs typeface="Source Sans Pro" panose="020B0503030403020204"/>
              <a:sym typeface="Source Sans Pro" panose="020B0503030403020204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v"/>
            </a:pPr>
            <a:endParaRPr lang="en-GB" sz="1600">
              <a:solidFill>
                <a:srgbClr val="595959"/>
              </a:solidFill>
              <a:latin typeface="Source Sans Pro" panose="020B0503030403020204"/>
              <a:ea typeface="Source Sans Pro" panose="020B0503030403020204"/>
              <a:cs typeface="Source Sans Pro" panose="020B0503030403020204"/>
              <a:sym typeface="Source Sans Pro" panose="020B0503030403020204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v"/>
            </a:pPr>
            <a:endParaRPr lang="en-GB" sz="1600">
              <a:solidFill>
                <a:srgbClr val="595959"/>
              </a:solidFill>
              <a:latin typeface="Source Sans Pro" panose="020B0503030403020204"/>
              <a:ea typeface="Source Sans Pro" panose="020B0503030403020204"/>
              <a:cs typeface="Source Sans Pro" panose="020B0503030403020204"/>
              <a:sym typeface="Source Sans Pro" panose="020B0503030403020204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v"/>
            </a:pPr>
            <a:endParaRPr lang="en-GB" sz="1600">
              <a:solidFill>
                <a:srgbClr val="595959"/>
              </a:solidFill>
              <a:latin typeface="Source Sans Pro" panose="020B0503030403020204"/>
              <a:ea typeface="Source Sans Pro" panose="020B0503030403020204"/>
              <a:cs typeface="Source Sans Pro" panose="020B0503030403020204"/>
              <a:sym typeface="Source Sans Pro" panose="020B05030304030202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/>
          <p:nvPr>
            <p:ph type="body" idx="1"/>
          </p:nvPr>
        </p:nvSpPr>
        <p:spPr>
          <a:xfrm>
            <a:off x="-332295" y="305760"/>
            <a:ext cx="7317900" cy="494400"/>
          </a:xfrm>
          <a:prstGeom prst="parallelogram">
            <a:avLst>
              <a:gd name="adj" fmla="val 37388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"/>
              <a:buNone/>
            </a:pPr>
            <a:r>
              <a:rPr lang="en-GB"/>
              <a:t> </a:t>
            </a:r>
            <a:endParaRPr lang="en-GB"/>
          </a:p>
        </p:txBody>
      </p:sp>
      <p:sp>
        <p:nvSpPr>
          <p:cNvPr id="129" name="Google Shape;129;p23"/>
          <p:cNvSpPr/>
          <p:nvPr>
            <p:ph type="body" idx="2"/>
          </p:nvPr>
        </p:nvSpPr>
        <p:spPr>
          <a:xfrm>
            <a:off x="-141903" y="-8070"/>
            <a:ext cx="2098200" cy="317700"/>
          </a:xfrm>
          <a:prstGeom prst="parallelogram">
            <a:avLst>
              <a:gd name="adj" fmla="val 37388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"/>
              <a:buNone/>
            </a:pPr>
            <a:r>
              <a:rPr lang="en-GB"/>
              <a:t> </a:t>
            </a:r>
            <a:endParaRPr lang="en-GB"/>
          </a:p>
        </p:txBody>
      </p:sp>
      <p:sp>
        <p:nvSpPr>
          <p:cNvPr id="130" name="Google Shape;130;p23"/>
          <p:cNvSpPr txBox="1"/>
          <p:nvPr>
            <p:ph type="body" idx="3"/>
          </p:nvPr>
        </p:nvSpPr>
        <p:spPr>
          <a:xfrm>
            <a:off x="306807" y="60518"/>
            <a:ext cx="1520100" cy="2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</a:pPr>
            <a:r>
              <a:rPr lang="en-GB"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rPr>
              <a:t>Ameena Hamid</a:t>
            </a:r>
            <a:endParaRPr lang="en-GB">
              <a:latin typeface="Source Sans Pro" panose="020B0503030403020204"/>
              <a:ea typeface="Source Sans Pro" panose="020B0503030403020204"/>
              <a:cs typeface="Source Sans Pro" panose="020B0503030403020204"/>
              <a:sym typeface="Source Sans Pro" panose="020B0503030403020204"/>
            </a:endParaRPr>
          </a:p>
        </p:txBody>
      </p:sp>
      <p:sp>
        <p:nvSpPr>
          <p:cNvPr id="131" name="Google Shape;131;p23"/>
          <p:cNvSpPr txBox="1"/>
          <p:nvPr>
            <p:ph type="title"/>
          </p:nvPr>
        </p:nvSpPr>
        <p:spPr>
          <a:xfrm>
            <a:off x="306807" y="400510"/>
            <a:ext cx="63489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/>
              <a:t>Introduction</a:t>
            </a:r>
            <a:endParaRPr lang="en-GB"/>
          </a:p>
        </p:txBody>
      </p:sp>
      <p:sp>
        <p:nvSpPr>
          <p:cNvPr id="132" name="Google Shape;132;p23"/>
          <p:cNvSpPr txBox="1"/>
          <p:nvPr/>
        </p:nvSpPr>
        <p:spPr>
          <a:xfrm>
            <a:off x="306800" y="989850"/>
            <a:ext cx="6678900" cy="31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595959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rPr>
              <a:t>I enrolled on the Skills Bootcamp for Data Analytics as I had an interest in Data Analysis, arising from my background as an analytical scientist. As my knowlege was only </a:t>
            </a:r>
            <a:r>
              <a:rPr lang="en-GB" sz="1600">
                <a:solidFill>
                  <a:srgbClr val="595959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rPr>
              <a:t>to a basic level of Microsoft Excel, I was keen to learn advanced skills in programmingn such as Python. My final goal after completion of this course is to pursue a career in Data Analysis. </a:t>
            </a:r>
            <a:endParaRPr lang="en-GB" sz="1600">
              <a:solidFill>
                <a:srgbClr val="595959"/>
              </a:solidFill>
              <a:latin typeface="Source Sans Pro" panose="020B0503030403020204"/>
              <a:ea typeface="Source Sans Pro" panose="020B0503030403020204"/>
              <a:cs typeface="Source Sans Pro" panose="020B0503030403020204"/>
              <a:sym typeface="Source Sans Pro" panose="020B050303040302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500">
              <a:solidFill>
                <a:srgbClr val="595959"/>
              </a:solidFill>
              <a:latin typeface="Source Sans Pro" panose="020B0503030403020204"/>
              <a:ea typeface="Source Sans Pro" panose="020B0503030403020204"/>
              <a:cs typeface="Source Sans Pro" panose="020B0503030403020204"/>
              <a:sym typeface="Source Sans Pro" panose="020B050303040302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500">
              <a:solidFill>
                <a:srgbClr val="595959"/>
              </a:solidFill>
              <a:latin typeface="Source Sans Pro" panose="020B0503030403020204"/>
              <a:ea typeface="Source Sans Pro" panose="020B0503030403020204"/>
              <a:cs typeface="Source Sans Pro" panose="020B0503030403020204"/>
              <a:sym typeface="Source Sans Pro" panose="020B050303040302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500">
              <a:solidFill>
                <a:srgbClr val="595959"/>
              </a:solidFill>
              <a:latin typeface="Source Sans Pro" panose="020B0503030403020204"/>
              <a:ea typeface="Source Sans Pro" panose="020B0503030403020204"/>
              <a:cs typeface="Source Sans Pro" panose="020B0503030403020204"/>
              <a:sym typeface="Source Sans Pro" panose="020B0503030403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5"/>
          <p:cNvSpPr/>
          <p:nvPr>
            <p:ph type="body" idx="1"/>
          </p:nvPr>
        </p:nvSpPr>
        <p:spPr>
          <a:xfrm>
            <a:off x="-332295" y="305760"/>
            <a:ext cx="7317900" cy="494400"/>
          </a:xfrm>
          <a:prstGeom prst="parallelogram">
            <a:avLst>
              <a:gd name="adj" fmla="val 37388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"/>
              <a:buNone/>
            </a:pPr>
            <a:r>
              <a:rPr lang="en-GB"/>
              <a:t> </a:t>
            </a:r>
            <a:endParaRPr lang="en-GB"/>
          </a:p>
        </p:txBody>
      </p:sp>
      <p:sp>
        <p:nvSpPr>
          <p:cNvPr id="147" name="Google Shape;147;p25"/>
          <p:cNvSpPr/>
          <p:nvPr>
            <p:ph type="body" idx="2"/>
          </p:nvPr>
        </p:nvSpPr>
        <p:spPr>
          <a:xfrm>
            <a:off x="-141903" y="-8070"/>
            <a:ext cx="2098200" cy="317700"/>
          </a:xfrm>
          <a:prstGeom prst="parallelogram">
            <a:avLst>
              <a:gd name="adj" fmla="val 37388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"/>
              <a:buNone/>
            </a:pPr>
            <a:r>
              <a:rPr lang="en-GB"/>
              <a:t> </a:t>
            </a:r>
            <a:endParaRPr lang="en-GB"/>
          </a:p>
        </p:txBody>
      </p:sp>
      <p:sp>
        <p:nvSpPr>
          <p:cNvPr id="148" name="Google Shape;148;p25"/>
          <p:cNvSpPr txBox="1"/>
          <p:nvPr>
            <p:ph type="body" idx="3"/>
          </p:nvPr>
        </p:nvSpPr>
        <p:spPr>
          <a:xfrm>
            <a:off x="306807" y="60518"/>
            <a:ext cx="1520100" cy="2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</a:pPr>
            <a:r>
              <a:rPr lang="en-GB"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rPr>
              <a:t>Ameena Hamid</a:t>
            </a:r>
            <a:endParaRPr lang="en-GB">
              <a:latin typeface="Source Sans Pro" panose="020B0503030403020204"/>
              <a:ea typeface="Source Sans Pro" panose="020B0503030403020204"/>
              <a:cs typeface="Source Sans Pro" panose="020B0503030403020204"/>
              <a:sym typeface="Source Sans Pro" panose="020B0503030403020204"/>
            </a:endParaRPr>
          </a:p>
        </p:txBody>
      </p:sp>
      <p:sp>
        <p:nvSpPr>
          <p:cNvPr id="149" name="Google Shape;149;p25"/>
          <p:cNvSpPr txBox="1"/>
          <p:nvPr>
            <p:ph type="title"/>
          </p:nvPr>
        </p:nvSpPr>
        <p:spPr>
          <a:xfrm>
            <a:off x="306807" y="400510"/>
            <a:ext cx="63489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/>
              <a:t>[Early Stage Diabetes Risk Prediction Dataset ]</a:t>
            </a:r>
            <a:endParaRPr lang="en-GB"/>
          </a:p>
        </p:txBody>
      </p:sp>
      <p:sp>
        <p:nvSpPr>
          <p:cNvPr id="150" name="Google Shape;150;p25"/>
          <p:cNvSpPr txBox="1"/>
          <p:nvPr/>
        </p:nvSpPr>
        <p:spPr>
          <a:xfrm>
            <a:off x="249125" y="989850"/>
            <a:ext cx="6678900" cy="31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595959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rPr>
              <a:t>One of the datasets I have decided to analyse for my portfolio has a theme of health, as this relates to my background in science. The dataset I have selected consists of data for the key signs and symptom of people who are either at risk of developing diabetes and are showing early signs/symptoms of the disease have tested positive.</a:t>
            </a:r>
            <a:endParaRPr lang="en-GB" sz="1600">
              <a:solidFill>
                <a:srgbClr val="595959"/>
              </a:solidFill>
              <a:latin typeface="Source Sans Pro" panose="020B0503030403020204"/>
              <a:ea typeface="Source Sans Pro" panose="020B0503030403020204"/>
              <a:cs typeface="Source Sans Pro" panose="020B0503030403020204"/>
              <a:sym typeface="Source Sans Pro" panose="020B050303040302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500">
              <a:solidFill>
                <a:srgbClr val="595959"/>
              </a:solidFill>
              <a:latin typeface="Source Sans Pro" panose="020B0503030403020204"/>
              <a:ea typeface="Source Sans Pro" panose="020B0503030403020204"/>
              <a:cs typeface="Source Sans Pro" panose="020B0503030403020204"/>
              <a:sym typeface="Source Sans Pro" panose="020B050303040302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595959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rPr>
              <a:t>Can we predict an onset of Diabetes from the symptoms an individual is showing? </a:t>
            </a:r>
            <a:endParaRPr lang="en-GB" sz="1600">
              <a:solidFill>
                <a:srgbClr val="595959"/>
              </a:solidFill>
              <a:latin typeface="Source Sans Pro" panose="020B0503030403020204"/>
              <a:ea typeface="Source Sans Pro" panose="020B0503030403020204"/>
              <a:cs typeface="Source Sans Pro" panose="020B0503030403020204"/>
              <a:sym typeface="Source Sans Pro" panose="020B050303040302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600">
              <a:solidFill>
                <a:srgbClr val="595959"/>
              </a:solidFill>
              <a:latin typeface="Source Sans Pro" panose="020B0503030403020204"/>
              <a:ea typeface="Source Sans Pro" panose="020B0503030403020204"/>
              <a:cs typeface="Source Sans Pro" panose="020B0503030403020204"/>
              <a:sym typeface="Source Sans Pro" panose="020B050303040302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600">
              <a:solidFill>
                <a:srgbClr val="595959"/>
              </a:solidFill>
              <a:latin typeface="Source Sans Pro" panose="020B0503030403020204"/>
              <a:ea typeface="Source Sans Pro" panose="020B0503030403020204"/>
              <a:cs typeface="Source Sans Pro" panose="020B0503030403020204"/>
              <a:sym typeface="Source Sans Pro" panose="020B050303040302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600">
              <a:solidFill>
                <a:srgbClr val="595959"/>
              </a:solidFill>
              <a:latin typeface="Source Sans Pro" panose="020B0503030403020204"/>
              <a:ea typeface="Source Sans Pro" panose="020B0503030403020204"/>
              <a:cs typeface="Source Sans Pro" panose="020B0503030403020204"/>
              <a:sym typeface="Source Sans Pro" panose="020B050303040302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600">
              <a:solidFill>
                <a:srgbClr val="595959"/>
              </a:solidFill>
              <a:latin typeface="Source Sans Pro" panose="020B0503030403020204"/>
              <a:ea typeface="Source Sans Pro" panose="020B0503030403020204"/>
              <a:cs typeface="Source Sans Pro" panose="020B0503030403020204"/>
              <a:sym typeface="Source Sans Pro" panose="020B05030304030202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6"/>
          <p:cNvSpPr/>
          <p:nvPr>
            <p:ph type="body" idx="1"/>
          </p:nvPr>
        </p:nvSpPr>
        <p:spPr>
          <a:xfrm>
            <a:off x="-332295" y="305760"/>
            <a:ext cx="7317900" cy="494400"/>
          </a:xfrm>
          <a:prstGeom prst="parallelogram">
            <a:avLst>
              <a:gd name="adj" fmla="val 37388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"/>
              <a:buNone/>
            </a:pPr>
            <a:r>
              <a:rPr lang="en-GB"/>
              <a:t> </a:t>
            </a:r>
            <a:endParaRPr lang="en-GB"/>
          </a:p>
        </p:txBody>
      </p:sp>
      <p:sp>
        <p:nvSpPr>
          <p:cNvPr id="156" name="Google Shape;156;p26"/>
          <p:cNvSpPr/>
          <p:nvPr>
            <p:ph type="body" idx="2"/>
          </p:nvPr>
        </p:nvSpPr>
        <p:spPr>
          <a:xfrm>
            <a:off x="-141903" y="-8070"/>
            <a:ext cx="2098200" cy="317700"/>
          </a:xfrm>
          <a:prstGeom prst="parallelogram">
            <a:avLst>
              <a:gd name="adj" fmla="val 37388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"/>
              <a:buNone/>
            </a:pPr>
            <a:r>
              <a:rPr lang="en-GB"/>
              <a:t> </a:t>
            </a:r>
            <a:endParaRPr lang="en-GB"/>
          </a:p>
        </p:txBody>
      </p:sp>
      <p:sp>
        <p:nvSpPr>
          <p:cNvPr id="157" name="Google Shape;157;p26"/>
          <p:cNvSpPr txBox="1"/>
          <p:nvPr>
            <p:ph type="body" idx="3"/>
          </p:nvPr>
        </p:nvSpPr>
        <p:spPr>
          <a:xfrm>
            <a:off x="306807" y="60518"/>
            <a:ext cx="1520100" cy="2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</a:pPr>
            <a:r>
              <a:rPr lang="en-GB"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rPr>
              <a:t>Ameena Hamid </a:t>
            </a:r>
            <a:endParaRPr lang="en-GB">
              <a:latin typeface="Source Sans Pro" panose="020B0503030403020204"/>
              <a:ea typeface="Source Sans Pro" panose="020B0503030403020204"/>
              <a:cs typeface="Source Sans Pro" panose="020B0503030403020204"/>
              <a:sym typeface="Source Sans Pro" panose="020B0503030403020204"/>
            </a:endParaRPr>
          </a:p>
        </p:txBody>
      </p:sp>
      <p:sp>
        <p:nvSpPr>
          <p:cNvPr id="158" name="Google Shape;158;p26"/>
          <p:cNvSpPr txBox="1"/>
          <p:nvPr>
            <p:ph type="title"/>
          </p:nvPr>
        </p:nvSpPr>
        <p:spPr>
          <a:xfrm>
            <a:off x="306807" y="400510"/>
            <a:ext cx="63489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>
                <a:sym typeface="+mn-ea"/>
              </a:rPr>
              <a:t>Early Stage Diabetes Risk Prediction Dataset </a:t>
            </a:r>
            <a:r>
              <a:rPr lang="en-GB"/>
              <a:t> - What does the data look like?</a:t>
            </a:r>
            <a:endParaRPr lang="en-GB"/>
          </a:p>
        </p:txBody>
      </p:sp>
      <p:sp>
        <p:nvSpPr>
          <p:cNvPr id="159" name="Google Shape;159;p26"/>
          <p:cNvSpPr txBox="1"/>
          <p:nvPr/>
        </p:nvSpPr>
        <p:spPr>
          <a:xfrm>
            <a:off x="249125" y="989850"/>
            <a:ext cx="6678900" cy="31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v"/>
            </a:pPr>
            <a:r>
              <a:rPr lang="en-GB" sz="1600">
                <a:solidFill>
                  <a:srgbClr val="595959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rPr>
              <a:t>Data for 520 individuals of a varied age range</a:t>
            </a:r>
            <a:endParaRPr lang="en-GB" sz="1600">
              <a:solidFill>
                <a:srgbClr val="595959"/>
              </a:solidFill>
              <a:latin typeface="Source Sans Pro" panose="020B0503030403020204"/>
              <a:ea typeface="Source Sans Pro" panose="020B0503030403020204"/>
              <a:cs typeface="Source Sans Pro" panose="020B0503030403020204"/>
              <a:sym typeface="Source Sans Pro" panose="020B0503030403020204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v"/>
            </a:pPr>
            <a:endParaRPr lang="en-GB" sz="1600">
              <a:solidFill>
                <a:srgbClr val="595959"/>
              </a:solidFill>
              <a:latin typeface="Source Sans Pro" panose="020B0503030403020204"/>
              <a:ea typeface="Source Sans Pro" panose="020B0503030403020204"/>
              <a:cs typeface="Source Sans Pro" panose="020B0503030403020204"/>
              <a:sym typeface="Source Sans Pro" panose="020B0503030403020204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v"/>
            </a:pPr>
            <a:r>
              <a:rPr lang="en-GB" sz="1600">
                <a:solidFill>
                  <a:srgbClr val="595959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rPr>
              <a:t>14 different symptoms of a possible diabetes patient </a:t>
            </a:r>
            <a:endParaRPr lang="en-GB" sz="1600">
              <a:solidFill>
                <a:srgbClr val="595959"/>
              </a:solidFill>
              <a:latin typeface="Source Sans Pro" panose="020B0503030403020204"/>
              <a:ea typeface="Source Sans Pro" panose="020B0503030403020204"/>
              <a:cs typeface="Source Sans Pro" panose="020B0503030403020204"/>
              <a:sym typeface="Source Sans Pro" panose="020B0503030403020204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v"/>
            </a:pPr>
            <a:endParaRPr lang="en-GB" sz="1600">
              <a:solidFill>
                <a:srgbClr val="595959"/>
              </a:solidFill>
              <a:latin typeface="Source Sans Pro" panose="020B0503030403020204"/>
              <a:ea typeface="Source Sans Pro" panose="020B0503030403020204"/>
              <a:cs typeface="Source Sans Pro" panose="020B0503030403020204"/>
              <a:sym typeface="Source Sans Pro" panose="020B0503030403020204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v"/>
            </a:pPr>
            <a:r>
              <a:rPr lang="en-GB" sz="1600">
                <a:solidFill>
                  <a:srgbClr val="595959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rPr>
              <a:t>Data shows which symptom is present/not present for each individual </a:t>
            </a:r>
            <a:endParaRPr lang="en-GB" sz="1600">
              <a:solidFill>
                <a:srgbClr val="595959"/>
              </a:solidFill>
              <a:latin typeface="Source Sans Pro" panose="020B0503030403020204"/>
              <a:ea typeface="Source Sans Pro" panose="020B0503030403020204"/>
              <a:cs typeface="Source Sans Pro" panose="020B0503030403020204"/>
              <a:sym typeface="Source Sans Pro" panose="020B0503030403020204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v"/>
            </a:pPr>
            <a:endParaRPr lang="en-GB" sz="1600">
              <a:solidFill>
                <a:srgbClr val="595959"/>
              </a:solidFill>
              <a:latin typeface="Source Sans Pro" panose="020B0503030403020204"/>
              <a:ea typeface="Source Sans Pro" panose="020B0503030403020204"/>
              <a:cs typeface="Source Sans Pro" panose="020B0503030403020204"/>
              <a:sym typeface="Source Sans Pro" panose="020B0503030403020204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v"/>
            </a:pPr>
            <a:r>
              <a:rPr lang="en-GB" sz="1600">
                <a:solidFill>
                  <a:srgbClr val="595959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rPr>
              <a:t>Class confirms if an individual is positive or negative for Diabetes</a:t>
            </a:r>
            <a:endParaRPr lang="en-GB" sz="1600">
              <a:solidFill>
                <a:srgbClr val="595959"/>
              </a:solidFill>
              <a:latin typeface="Source Sans Pro" panose="020B0503030403020204"/>
              <a:ea typeface="Source Sans Pro" panose="020B0503030403020204"/>
              <a:cs typeface="Source Sans Pro" panose="020B0503030403020204"/>
              <a:sym typeface="Source Sans Pro" panose="020B0503030403020204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v"/>
            </a:pPr>
            <a:endParaRPr lang="en-GB" sz="1600">
              <a:solidFill>
                <a:srgbClr val="595959"/>
              </a:solidFill>
              <a:latin typeface="Source Sans Pro" panose="020B0503030403020204"/>
              <a:ea typeface="Source Sans Pro" panose="020B0503030403020204"/>
              <a:cs typeface="Source Sans Pro" panose="020B0503030403020204"/>
              <a:sym typeface="Source Sans Pro" panose="020B050303040302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endParaRPr lang="en-GB" sz="1600">
              <a:solidFill>
                <a:srgbClr val="595959"/>
              </a:solidFill>
              <a:latin typeface="Source Sans Pro" panose="020B0503030403020204"/>
              <a:ea typeface="Source Sans Pro" panose="020B0503030403020204"/>
              <a:cs typeface="Source Sans Pro" panose="020B0503030403020204"/>
              <a:sym typeface="Source Sans Pro" panose="020B050303040302020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6"/>
          <p:cNvSpPr/>
          <p:nvPr>
            <p:ph type="body" idx="1"/>
          </p:nvPr>
        </p:nvSpPr>
        <p:spPr>
          <a:xfrm>
            <a:off x="-332295" y="305760"/>
            <a:ext cx="7317900" cy="494400"/>
          </a:xfrm>
          <a:prstGeom prst="parallelogram">
            <a:avLst>
              <a:gd name="adj" fmla="val 37388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"/>
              <a:buNone/>
            </a:pPr>
            <a:r>
              <a:rPr lang="en-GB"/>
              <a:t> </a:t>
            </a:r>
            <a:endParaRPr lang="en-GB"/>
          </a:p>
        </p:txBody>
      </p:sp>
      <p:sp>
        <p:nvSpPr>
          <p:cNvPr id="156" name="Google Shape;156;p26"/>
          <p:cNvSpPr/>
          <p:nvPr>
            <p:ph type="body" idx="2"/>
          </p:nvPr>
        </p:nvSpPr>
        <p:spPr>
          <a:xfrm>
            <a:off x="-141903" y="-8070"/>
            <a:ext cx="2098200" cy="317700"/>
          </a:xfrm>
          <a:prstGeom prst="parallelogram">
            <a:avLst>
              <a:gd name="adj" fmla="val 37388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"/>
              <a:buNone/>
            </a:pPr>
            <a:r>
              <a:rPr lang="en-GB"/>
              <a:t> </a:t>
            </a:r>
            <a:endParaRPr lang="en-GB"/>
          </a:p>
        </p:txBody>
      </p:sp>
      <p:sp>
        <p:nvSpPr>
          <p:cNvPr id="157" name="Google Shape;157;p26"/>
          <p:cNvSpPr txBox="1"/>
          <p:nvPr>
            <p:ph type="body" idx="3"/>
          </p:nvPr>
        </p:nvSpPr>
        <p:spPr>
          <a:xfrm>
            <a:off x="306807" y="60518"/>
            <a:ext cx="1520100" cy="2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</a:pPr>
            <a:r>
              <a:rPr lang="en-GB"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rPr>
              <a:t>Ameena Hamid </a:t>
            </a:r>
            <a:endParaRPr lang="en-GB">
              <a:latin typeface="Source Sans Pro" panose="020B0503030403020204"/>
              <a:ea typeface="Source Sans Pro" panose="020B0503030403020204"/>
              <a:cs typeface="Source Sans Pro" panose="020B0503030403020204"/>
              <a:sym typeface="Source Sans Pro" panose="020B0503030403020204"/>
            </a:endParaRPr>
          </a:p>
        </p:txBody>
      </p:sp>
      <p:sp>
        <p:nvSpPr>
          <p:cNvPr id="158" name="Google Shape;158;p26"/>
          <p:cNvSpPr txBox="1"/>
          <p:nvPr>
            <p:ph type="title"/>
          </p:nvPr>
        </p:nvSpPr>
        <p:spPr>
          <a:xfrm>
            <a:off x="306807" y="400510"/>
            <a:ext cx="63489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>
                <a:sym typeface="+mn-ea"/>
              </a:rPr>
              <a:t>Early Stage Diabetes Risk Prediction Dataset </a:t>
            </a:r>
            <a:r>
              <a:rPr lang="en-GB"/>
              <a:t> - Exploratory data analysis</a:t>
            </a:r>
            <a:endParaRPr lang="en-GB"/>
          </a:p>
        </p:txBody>
      </p:sp>
      <p:sp>
        <p:nvSpPr>
          <p:cNvPr id="159" name="Google Shape;159;p26"/>
          <p:cNvSpPr txBox="1"/>
          <p:nvPr/>
        </p:nvSpPr>
        <p:spPr>
          <a:xfrm>
            <a:off x="249125" y="989850"/>
            <a:ext cx="6678900" cy="31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v"/>
            </a:pPr>
            <a:r>
              <a:rPr lang="en-GB" sz="1600">
                <a:solidFill>
                  <a:srgbClr val="595959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rPr>
              <a:t>The link below shows the Jupyter Notebook with the exploratory data analysis and code</a:t>
            </a:r>
            <a:endParaRPr lang="en-GB" sz="1600">
              <a:solidFill>
                <a:srgbClr val="595959"/>
              </a:solidFill>
              <a:latin typeface="Source Sans Pro" panose="020B0503030403020204"/>
              <a:ea typeface="Source Sans Pro" panose="020B0503030403020204"/>
              <a:cs typeface="Source Sans Pro" panose="020B0503030403020204"/>
              <a:sym typeface="Source Sans Pro" panose="020B0503030403020204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v"/>
            </a:pPr>
            <a:endParaRPr lang="en-GB" sz="1600">
              <a:solidFill>
                <a:srgbClr val="595959"/>
              </a:solidFill>
              <a:latin typeface="Source Sans Pro" panose="020B0503030403020204"/>
              <a:ea typeface="Source Sans Pro" panose="020B0503030403020204"/>
              <a:cs typeface="Source Sans Pro" panose="020B0503030403020204"/>
              <a:sym typeface="Source Sans Pro" panose="020B0503030403020204"/>
              <a:hlinkClick r:id="rId1" tooltip="" action="ppaction://hlinkfile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v"/>
            </a:pPr>
            <a:r>
              <a:rPr lang="en-GB" sz="1600">
                <a:solidFill>
                  <a:srgbClr val="595959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  <a:hlinkClick r:id="rId1" tooltip="" action="ppaction://hlinkfile"/>
              </a:rPr>
              <a:t>https://anaconda.cloud/share/notebooks/496e882b-39f1-4e71-98d4-ef32a37aa94a/overview</a:t>
            </a:r>
            <a:endParaRPr lang="en-GB" sz="1600">
              <a:solidFill>
                <a:srgbClr val="595959"/>
              </a:solidFill>
              <a:latin typeface="Source Sans Pro" panose="020B0503030403020204"/>
              <a:ea typeface="Source Sans Pro" panose="020B0503030403020204"/>
              <a:cs typeface="Source Sans Pro" panose="020B0503030403020204"/>
              <a:sym typeface="Source Sans Pro" panose="020B0503030403020204"/>
              <a:hlinkClick r:id="rId1" tooltip="" action="ppaction://hlinkfile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v"/>
            </a:pPr>
            <a:endParaRPr lang="en-GB" sz="1600">
              <a:solidFill>
                <a:srgbClr val="595959"/>
              </a:solidFill>
              <a:latin typeface="Source Sans Pro" panose="020B0503030403020204"/>
              <a:ea typeface="Source Sans Pro" panose="020B0503030403020204"/>
              <a:cs typeface="Source Sans Pro" panose="020B0503030403020204"/>
              <a:sym typeface="Source Sans Pro" panose="020B0503030403020204"/>
              <a:hlinkClick r:id="rId1" tooltip="" action="ppaction://hlinkfile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v"/>
            </a:pPr>
            <a:endParaRPr lang="en-GB" sz="1600">
              <a:solidFill>
                <a:srgbClr val="595959"/>
              </a:solidFill>
              <a:latin typeface="Source Sans Pro" panose="020B0503030403020204"/>
              <a:ea typeface="Source Sans Pro" panose="020B0503030403020204"/>
              <a:cs typeface="Source Sans Pro" panose="020B0503030403020204"/>
              <a:sym typeface="Source Sans Pro" panose="020B0503030403020204"/>
              <a:hlinkClick r:id="rId1" tooltip="" action="ppaction://hlinkfile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v"/>
            </a:pPr>
            <a:endParaRPr lang="en-GB" sz="1600">
              <a:solidFill>
                <a:srgbClr val="595959"/>
              </a:solidFill>
              <a:latin typeface="Source Sans Pro" panose="020B0503030403020204"/>
              <a:ea typeface="Source Sans Pro" panose="020B0503030403020204"/>
              <a:cs typeface="Source Sans Pro" panose="020B0503030403020204"/>
              <a:sym typeface="Source Sans Pro" panose="020B0503030403020204"/>
              <a:hlinkClick r:id="rId1" tooltip="" action="ppaction://hlinkfile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v"/>
            </a:pPr>
            <a:endParaRPr lang="en-GB" sz="1600">
              <a:solidFill>
                <a:srgbClr val="595959"/>
              </a:solidFill>
              <a:latin typeface="Source Sans Pro" panose="020B0503030403020204"/>
              <a:ea typeface="Source Sans Pro" panose="020B0503030403020204"/>
              <a:cs typeface="Source Sans Pro" panose="020B0503030403020204"/>
              <a:sym typeface="Source Sans Pro" panose="020B0503030403020204"/>
              <a:hlinkClick r:id="rId1" tooltip="" action="ppaction://hlinkfile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v"/>
            </a:pPr>
            <a:endParaRPr lang="en-GB" sz="1600">
              <a:solidFill>
                <a:srgbClr val="595959"/>
              </a:solidFill>
              <a:latin typeface="Source Sans Pro" panose="020B0503030403020204"/>
              <a:ea typeface="Source Sans Pro" panose="020B0503030403020204"/>
              <a:cs typeface="Source Sans Pro" panose="020B0503030403020204"/>
              <a:sym typeface="Source Sans Pro" panose="020B0503030403020204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v"/>
            </a:pPr>
            <a:endParaRPr lang="en-GB" sz="1600">
              <a:solidFill>
                <a:srgbClr val="595959"/>
              </a:solidFill>
              <a:latin typeface="Source Sans Pro" panose="020B0503030403020204"/>
              <a:ea typeface="Source Sans Pro" panose="020B0503030403020204"/>
              <a:cs typeface="Source Sans Pro" panose="020B0503030403020204"/>
              <a:sym typeface="Source Sans Pro" panose="020B0503030403020204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v"/>
            </a:pPr>
            <a:endParaRPr lang="en-GB" sz="1600">
              <a:solidFill>
                <a:srgbClr val="595959"/>
              </a:solidFill>
              <a:latin typeface="Source Sans Pro" panose="020B0503030403020204"/>
              <a:ea typeface="Source Sans Pro" panose="020B0503030403020204"/>
              <a:cs typeface="Source Sans Pro" panose="020B0503030403020204"/>
              <a:sym typeface="Source Sans Pro" panose="020B0503030403020204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v"/>
            </a:pPr>
            <a:endParaRPr lang="en-GB" sz="1600">
              <a:solidFill>
                <a:srgbClr val="595959"/>
              </a:solidFill>
              <a:latin typeface="Source Sans Pro" panose="020B0503030403020204"/>
              <a:ea typeface="Source Sans Pro" panose="020B0503030403020204"/>
              <a:cs typeface="Source Sans Pro" panose="020B0503030403020204"/>
              <a:sym typeface="Source Sans Pro" panose="020B0503030403020204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v"/>
            </a:pPr>
            <a:endParaRPr lang="en-GB" sz="1600">
              <a:solidFill>
                <a:srgbClr val="595959"/>
              </a:solidFill>
              <a:latin typeface="Source Sans Pro" panose="020B0503030403020204"/>
              <a:ea typeface="Source Sans Pro" panose="020B0503030403020204"/>
              <a:cs typeface="Source Sans Pro" panose="020B0503030403020204"/>
              <a:sym typeface="Source Sans Pro" panose="020B0503030403020204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8"/>
          <p:cNvSpPr/>
          <p:nvPr>
            <p:ph type="body" idx="1"/>
          </p:nvPr>
        </p:nvSpPr>
        <p:spPr>
          <a:xfrm>
            <a:off x="-332295" y="305760"/>
            <a:ext cx="7317900" cy="494400"/>
          </a:xfrm>
          <a:prstGeom prst="parallelogram">
            <a:avLst>
              <a:gd name="adj" fmla="val 37388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"/>
              <a:buNone/>
            </a:pPr>
            <a:r>
              <a:rPr lang="en-GB"/>
              <a:t> </a:t>
            </a:r>
            <a:endParaRPr lang="en-GB"/>
          </a:p>
        </p:txBody>
      </p:sp>
      <p:sp>
        <p:nvSpPr>
          <p:cNvPr id="174" name="Google Shape;174;p28"/>
          <p:cNvSpPr/>
          <p:nvPr>
            <p:ph type="body" idx="2"/>
          </p:nvPr>
        </p:nvSpPr>
        <p:spPr>
          <a:xfrm>
            <a:off x="-141903" y="-8070"/>
            <a:ext cx="2098200" cy="317700"/>
          </a:xfrm>
          <a:prstGeom prst="parallelogram">
            <a:avLst>
              <a:gd name="adj" fmla="val 37388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"/>
              <a:buNone/>
            </a:pPr>
            <a:r>
              <a:rPr lang="en-GB"/>
              <a:t> </a:t>
            </a:r>
            <a:endParaRPr lang="en-GB"/>
          </a:p>
        </p:txBody>
      </p:sp>
      <p:sp>
        <p:nvSpPr>
          <p:cNvPr id="175" name="Google Shape;175;p28"/>
          <p:cNvSpPr txBox="1"/>
          <p:nvPr>
            <p:ph type="body" idx="3"/>
          </p:nvPr>
        </p:nvSpPr>
        <p:spPr>
          <a:xfrm>
            <a:off x="306807" y="60518"/>
            <a:ext cx="1520100" cy="2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</a:pPr>
            <a:r>
              <a:rPr lang="en-GB"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rPr>
              <a:t>Ameena Hamid </a:t>
            </a:r>
            <a:endParaRPr lang="en-GB">
              <a:latin typeface="Source Sans Pro" panose="020B0503030403020204"/>
              <a:ea typeface="Source Sans Pro" panose="020B0503030403020204"/>
              <a:cs typeface="Source Sans Pro" panose="020B0503030403020204"/>
              <a:sym typeface="Source Sans Pro" panose="020B0503030403020204"/>
            </a:endParaRPr>
          </a:p>
        </p:txBody>
      </p:sp>
      <p:sp>
        <p:nvSpPr>
          <p:cNvPr id="176" name="Google Shape;176;p28"/>
          <p:cNvSpPr txBox="1"/>
          <p:nvPr>
            <p:ph type="title"/>
          </p:nvPr>
        </p:nvSpPr>
        <p:spPr>
          <a:xfrm>
            <a:off x="306807" y="400510"/>
            <a:ext cx="63489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br>
              <a:rPr lang="en-GB">
                <a:sym typeface="+mn-ea"/>
              </a:rPr>
            </a:br>
            <a:r>
              <a:rPr lang="en-GB">
                <a:sym typeface="+mn-ea"/>
              </a:rPr>
              <a:t>Early Stage Diabetes Risk Prediction Dataset  - Data Visualization</a:t>
            </a:r>
            <a:br>
              <a:rPr lang="en-GB">
                <a:sym typeface="+mn-ea"/>
              </a:rPr>
            </a:br>
            <a:endParaRPr lang="en-GB"/>
          </a:p>
        </p:txBody>
      </p:sp>
      <p:sp>
        <p:nvSpPr>
          <p:cNvPr id="177" name="Google Shape;177;p28"/>
          <p:cNvSpPr txBox="1"/>
          <p:nvPr/>
        </p:nvSpPr>
        <p:spPr>
          <a:xfrm>
            <a:off x="249125" y="989850"/>
            <a:ext cx="6678900" cy="31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595959"/>
              </a:solidFill>
              <a:latin typeface="Source Sans Pro" panose="020B0503030403020204"/>
              <a:ea typeface="Source Sans Pro" panose="020B0503030403020204"/>
              <a:cs typeface="Source Sans Pro" panose="020B0503030403020204"/>
              <a:sym typeface="Source Sans Pro" panose="020B0503030403020204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5445" y="989965"/>
            <a:ext cx="5196205" cy="4016375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5713730" y="1261745"/>
            <a:ext cx="3088640" cy="3322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en-US"/>
              <a:t>The Histogram is showing a fairly normal distribution of ages, with a bell-shaped curve </a:t>
            </a:r>
            <a:endParaRPr lang="en-GB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en-US"/>
              <a:t>We can see a cluster of individuals between 40-60</a:t>
            </a:r>
            <a:endParaRPr lang="en-GB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en-US"/>
              <a:t>The mean, median and mode of the data are also similar, signifying a normal distribution (see Jupyter notebook)</a:t>
            </a:r>
            <a:endParaRPr lang="en-GB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8"/>
          <p:cNvSpPr/>
          <p:nvPr>
            <p:ph type="body" idx="1"/>
          </p:nvPr>
        </p:nvSpPr>
        <p:spPr>
          <a:xfrm>
            <a:off x="-332295" y="305760"/>
            <a:ext cx="7317900" cy="494400"/>
          </a:xfrm>
          <a:prstGeom prst="parallelogram">
            <a:avLst>
              <a:gd name="adj" fmla="val 37388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"/>
              <a:buNone/>
            </a:pPr>
            <a:r>
              <a:rPr lang="en-GB"/>
              <a:t> </a:t>
            </a:r>
            <a:endParaRPr lang="en-GB"/>
          </a:p>
        </p:txBody>
      </p:sp>
      <p:sp>
        <p:nvSpPr>
          <p:cNvPr id="174" name="Google Shape;174;p28"/>
          <p:cNvSpPr/>
          <p:nvPr>
            <p:ph type="body" idx="2"/>
          </p:nvPr>
        </p:nvSpPr>
        <p:spPr>
          <a:xfrm>
            <a:off x="-141903" y="-8070"/>
            <a:ext cx="2098200" cy="317700"/>
          </a:xfrm>
          <a:prstGeom prst="parallelogram">
            <a:avLst>
              <a:gd name="adj" fmla="val 37388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"/>
              <a:buNone/>
            </a:pPr>
            <a:r>
              <a:rPr lang="en-GB"/>
              <a:t> </a:t>
            </a:r>
            <a:endParaRPr lang="en-GB"/>
          </a:p>
        </p:txBody>
      </p:sp>
      <p:sp>
        <p:nvSpPr>
          <p:cNvPr id="175" name="Google Shape;175;p28"/>
          <p:cNvSpPr txBox="1"/>
          <p:nvPr>
            <p:ph type="body" idx="3"/>
          </p:nvPr>
        </p:nvSpPr>
        <p:spPr>
          <a:xfrm>
            <a:off x="306807" y="60518"/>
            <a:ext cx="1520100" cy="2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</a:pPr>
            <a:r>
              <a:rPr lang="en-GB"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rPr>
              <a:t>Ameena Hamid </a:t>
            </a:r>
            <a:endParaRPr lang="en-GB">
              <a:latin typeface="Source Sans Pro" panose="020B0503030403020204"/>
              <a:ea typeface="Source Sans Pro" panose="020B0503030403020204"/>
              <a:cs typeface="Source Sans Pro" panose="020B0503030403020204"/>
              <a:sym typeface="Source Sans Pro" panose="020B0503030403020204"/>
            </a:endParaRPr>
          </a:p>
        </p:txBody>
      </p:sp>
      <p:sp>
        <p:nvSpPr>
          <p:cNvPr id="176" name="Google Shape;176;p28"/>
          <p:cNvSpPr txBox="1"/>
          <p:nvPr>
            <p:ph type="title"/>
          </p:nvPr>
        </p:nvSpPr>
        <p:spPr>
          <a:xfrm>
            <a:off x="306807" y="400510"/>
            <a:ext cx="63489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br>
              <a:rPr lang="en-GB">
                <a:sym typeface="+mn-ea"/>
              </a:rPr>
            </a:br>
            <a:r>
              <a:rPr lang="en-GB">
                <a:sym typeface="+mn-ea"/>
              </a:rPr>
              <a:t>Early Stage Diabetes Risk Prediction Dataset  - Data Visualization</a:t>
            </a:r>
            <a:br>
              <a:rPr lang="en-GB">
                <a:sym typeface="+mn-ea"/>
              </a:rPr>
            </a:br>
            <a:endParaRPr lang="en-GB"/>
          </a:p>
        </p:txBody>
      </p:sp>
      <p:sp>
        <p:nvSpPr>
          <p:cNvPr id="177" name="Google Shape;177;p28"/>
          <p:cNvSpPr txBox="1"/>
          <p:nvPr/>
        </p:nvSpPr>
        <p:spPr>
          <a:xfrm>
            <a:off x="249125" y="989850"/>
            <a:ext cx="6678900" cy="31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595959"/>
              </a:solidFill>
              <a:latin typeface="Source Sans Pro" panose="020B0503030403020204"/>
              <a:ea typeface="Source Sans Pro" panose="020B0503030403020204"/>
              <a:cs typeface="Source Sans Pro" panose="020B0503030403020204"/>
              <a:sym typeface="Source Sans Pro" panose="020B0503030403020204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5721350" y="1068705"/>
            <a:ext cx="3307080" cy="4831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en-US"/>
              <a:t>The Box plot is showing the distribution of ages for each Gender in more detail</a:t>
            </a:r>
            <a:endParaRPr lang="en-GB" altLang="en-US"/>
          </a:p>
          <a:p>
            <a:pPr marL="0" indent="0">
              <a:buFont typeface="Arial" panose="020B0604020202020204" pitchFamily="34" charset="0"/>
              <a:buNone/>
            </a:pPr>
            <a:endParaRPr lang="en-GB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en-US"/>
              <a:t>The visualisation shows that the age range for Male individuals is right skewed and for Female individuals is left skewed. </a:t>
            </a:r>
            <a:endParaRPr lang="en-GB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en-US"/>
              <a:t>The middle 50% of the data for Males lies between 40 - 57 and for Females lies between 37 - 55</a:t>
            </a:r>
            <a:endParaRPr lang="en-GB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en-US"/>
              <a:t>Are females more likely to be diagnosed with diabetes at a younger age than males?</a:t>
            </a:r>
            <a:endParaRPr lang="en-GB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altLang="en-US"/>
          </a:p>
          <a:p>
            <a:pPr marL="0" indent="0">
              <a:buFont typeface="Arial" panose="020B0604020202020204" pitchFamily="34" charset="0"/>
              <a:buNone/>
            </a:pPr>
            <a:endParaRPr lang="en-GB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alt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135" y="1129665"/>
            <a:ext cx="5521960" cy="311277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8"/>
          <p:cNvSpPr/>
          <p:nvPr>
            <p:ph type="body" idx="1"/>
          </p:nvPr>
        </p:nvSpPr>
        <p:spPr>
          <a:xfrm>
            <a:off x="-332295" y="305760"/>
            <a:ext cx="7317900" cy="494400"/>
          </a:xfrm>
          <a:prstGeom prst="parallelogram">
            <a:avLst>
              <a:gd name="adj" fmla="val 37388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"/>
              <a:buNone/>
            </a:pPr>
            <a:r>
              <a:rPr lang="en-GB"/>
              <a:t> </a:t>
            </a:r>
            <a:endParaRPr lang="en-GB"/>
          </a:p>
        </p:txBody>
      </p:sp>
      <p:sp>
        <p:nvSpPr>
          <p:cNvPr id="174" name="Google Shape;174;p28"/>
          <p:cNvSpPr/>
          <p:nvPr>
            <p:ph type="body" idx="2"/>
          </p:nvPr>
        </p:nvSpPr>
        <p:spPr>
          <a:xfrm>
            <a:off x="-141903" y="-8070"/>
            <a:ext cx="2098200" cy="317700"/>
          </a:xfrm>
          <a:prstGeom prst="parallelogram">
            <a:avLst>
              <a:gd name="adj" fmla="val 37388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"/>
              <a:buNone/>
            </a:pPr>
            <a:r>
              <a:rPr lang="en-GB"/>
              <a:t> </a:t>
            </a:r>
            <a:endParaRPr lang="en-GB"/>
          </a:p>
        </p:txBody>
      </p:sp>
      <p:sp>
        <p:nvSpPr>
          <p:cNvPr id="175" name="Google Shape;175;p28"/>
          <p:cNvSpPr txBox="1"/>
          <p:nvPr>
            <p:ph type="body" idx="3"/>
          </p:nvPr>
        </p:nvSpPr>
        <p:spPr>
          <a:xfrm>
            <a:off x="306807" y="60518"/>
            <a:ext cx="1520100" cy="2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</a:pPr>
            <a:r>
              <a:rPr lang="en-GB"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rPr>
              <a:t>Ameena Hamid </a:t>
            </a:r>
            <a:endParaRPr lang="en-GB">
              <a:latin typeface="Source Sans Pro" panose="020B0503030403020204"/>
              <a:ea typeface="Source Sans Pro" panose="020B0503030403020204"/>
              <a:cs typeface="Source Sans Pro" panose="020B0503030403020204"/>
              <a:sym typeface="Source Sans Pro" panose="020B0503030403020204"/>
            </a:endParaRPr>
          </a:p>
        </p:txBody>
      </p:sp>
      <p:sp>
        <p:nvSpPr>
          <p:cNvPr id="176" name="Google Shape;176;p28"/>
          <p:cNvSpPr txBox="1"/>
          <p:nvPr>
            <p:ph type="title"/>
          </p:nvPr>
        </p:nvSpPr>
        <p:spPr>
          <a:xfrm>
            <a:off x="306807" y="400510"/>
            <a:ext cx="63489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br>
              <a:rPr lang="en-GB">
                <a:sym typeface="+mn-ea"/>
              </a:rPr>
            </a:br>
            <a:r>
              <a:rPr lang="en-GB">
                <a:sym typeface="+mn-ea"/>
              </a:rPr>
              <a:t>Early Stage Diabetes Risk Prediction Dataset  - Data Visualization</a:t>
            </a:r>
            <a:br>
              <a:rPr lang="en-GB">
                <a:sym typeface="+mn-ea"/>
              </a:rPr>
            </a:br>
            <a:endParaRPr lang="en-GB"/>
          </a:p>
        </p:txBody>
      </p:sp>
      <p:sp>
        <p:nvSpPr>
          <p:cNvPr id="177" name="Google Shape;177;p28"/>
          <p:cNvSpPr txBox="1"/>
          <p:nvPr/>
        </p:nvSpPr>
        <p:spPr>
          <a:xfrm>
            <a:off x="249125" y="989850"/>
            <a:ext cx="6678900" cy="31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595959"/>
              </a:solidFill>
              <a:latin typeface="Source Sans Pro" panose="020B0503030403020204"/>
              <a:ea typeface="Source Sans Pro" panose="020B0503030403020204"/>
              <a:cs typeface="Source Sans Pro" panose="020B0503030403020204"/>
              <a:sym typeface="Source Sans Pro" panose="020B0503030403020204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8920" y="1113155"/>
            <a:ext cx="5245100" cy="353060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5604510" y="1365885"/>
            <a:ext cx="3131185" cy="1168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en-US"/>
              <a:t>The number of people positive for Diabetes are significantly higher than those that were negative but may still have had some of the symptoms</a:t>
            </a:r>
            <a:endParaRPr lang="en-GB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8"/>
          <p:cNvSpPr/>
          <p:nvPr>
            <p:ph type="body" idx="1"/>
          </p:nvPr>
        </p:nvSpPr>
        <p:spPr>
          <a:xfrm>
            <a:off x="-332295" y="305760"/>
            <a:ext cx="7317900" cy="494400"/>
          </a:xfrm>
          <a:prstGeom prst="parallelogram">
            <a:avLst>
              <a:gd name="adj" fmla="val 37388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"/>
              <a:buNone/>
            </a:pPr>
            <a:r>
              <a:rPr lang="en-GB"/>
              <a:t> </a:t>
            </a:r>
            <a:endParaRPr lang="en-GB"/>
          </a:p>
        </p:txBody>
      </p:sp>
      <p:sp>
        <p:nvSpPr>
          <p:cNvPr id="174" name="Google Shape;174;p28"/>
          <p:cNvSpPr/>
          <p:nvPr>
            <p:ph type="body" idx="2"/>
          </p:nvPr>
        </p:nvSpPr>
        <p:spPr>
          <a:xfrm>
            <a:off x="-141903" y="-8070"/>
            <a:ext cx="2098200" cy="317700"/>
          </a:xfrm>
          <a:prstGeom prst="parallelogram">
            <a:avLst>
              <a:gd name="adj" fmla="val 37388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"/>
              <a:buNone/>
            </a:pPr>
            <a:r>
              <a:rPr lang="en-GB"/>
              <a:t> </a:t>
            </a:r>
            <a:endParaRPr lang="en-GB"/>
          </a:p>
        </p:txBody>
      </p:sp>
      <p:sp>
        <p:nvSpPr>
          <p:cNvPr id="175" name="Google Shape;175;p28"/>
          <p:cNvSpPr txBox="1"/>
          <p:nvPr>
            <p:ph type="body" idx="3"/>
          </p:nvPr>
        </p:nvSpPr>
        <p:spPr>
          <a:xfrm>
            <a:off x="306807" y="60518"/>
            <a:ext cx="1520100" cy="2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</a:pPr>
            <a:r>
              <a:rPr lang="en-GB"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rPr>
              <a:t>Ameena Hamid </a:t>
            </a:r>
            <a:endParaRPr lang="en-GB">
              <a:latin typeface="Source Sans Pro" panose="020B0503030403020204"/>
              <a:ea typeface="Source Sans Pro" panose="020B0503030403020204"/>
              <a:cs typeface="Source Sans Pro" panose="020B0503030403020204"/>
              <a:sym typeface="Source Sans Pro" panose="020B0503030403020204"/>
            </a:endParaRPr>
          </a:p>
        </p:txBody>
      </p:sp>
      <p:sp>
        <p:nvSpPr>
          <p:cNvPr id="176" name="Google Shape;176;p28"/>
          <p:cNvSpPr txBox="1"/>
          <p:nvPr>
            <p:ph type="title"/>
          </p:nvPr>
        </p:nvSpPr>
        <p:spPr>
          <a:xfrm>
            <a:off x="306807" y="400510"/>
            <a:ext cx="63489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br>
              <a:rPr lang="en-GB">
                <a:sym typeface="+mn-ea"/>
              </a:rPr>
            </a:br>
            <a:r>
              <a:rPr lang="en-GB">
                <a:sym typeface="+mn-ea"/>
              </a:rPr>
              <a:t>Early Stage Diabetes Risk Prediction Dataset  - Data Visualization</a:t>
            </a:r>
            <a:br>
              <a:rPr lang="en-GB">
                <a:sym typeface="+mn-ea"/>
              </a:rPr>
            </a:br>
            <a:endParaRPr lang="en-GB"/>
          </a:p>
        </p:txBody>
      </p:sp>
      <p:sp>
        <p:nvSpPr>
          <p:cNvPr id="177" name="Google Shape;177;p28"/>
          <p:cNvSpPr txBox="1"/>
          <p:nvPr/>
        </p:nvSpPr>
        <p:spPr>
          <a:xfrm>
            <a:off x="249125" y="989850"/>
            <a:ext cx="6678900" cy="31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595959"/>
              </a:solidFill>
              <a:latin typeface="Source Sans Pro" panose="020B0503030403020204"/>
              <a:ea typeface="Source Sans Pro" panose="020B0503030403020204"/>
              <a:cs typeface="Source Sans Pro" panose="020B0503030403020204"/>
              <a:sym typeface="Source Sans Pro" panose="020B0503030403020204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560" y="1090930"/>
            <a:ext cx="5276850" cy="351155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5664835" y="1315085"/>
            <a:ext cx="3214370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en-US"/>
              <a:t>From this visualization we can see that the number of males with symptoms of diabetes is almsot 50% more than females with the symptoms</a:t>
            </a:r>
            <a:endParaRPr lang="en-GB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en-US"/>
              <a:t>Can we do further research to see why this could be a possibility?</a:t>
            </a:r>
            <a:endParaRPr lang="en-GB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ambridge_Spark_Slide_Master">
  <a:themeElements>
    <a:clrScheme name="TPA">
      <a:dk1>
        <a:srgbClr val="000000"/>
      </a:dk1>
      <a:lt1>
        <a:srgbClr val="FFFFFF"/>
      </a:lt1>
      <a:dk2>
        <a:srgbClr val="6DC1B9"/>
      </a:dk2>
      <a:lt2>
        <a:srgbClr val="384250"/>
      </a:lt2>
      <a:accent1>
        <a:srgbClr val="B89D4F"/>
      </a:accent1>
      <a:accent2>
        <a:srgbClr val="AADADA"/>
      </a:accent2>
      <a:accent3>
        <a:srgbClr val="F7F9FA"/>
      </a:accent3>
      <a:accent4>
        <a:srgbClr val="0098A7"/>
      </a:accent4>
      <a:accent5>
        <a:srgbClr val="384250"/>
      </a:accent5>
      <a:accent6>
        <a:srgbClr val="F3F3F3"/>
      </a:accent6>
      <a:hlink>
        <a:srgbClr val="0098A7"/>
      </a:hlink>
      <a:folHlink>
        <a:srgbClr val="249DE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4121</Words>
  <Application>WPS Presentation</Application>
  <PresentationFormat/>
  <Paragraphs>185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27" baseType="lpstr">
      <vt:lpstr>Arial</vt:lpstr>
      <vt:lpstr>SimSun</vt:lpstr>
      <vt:lpstr>Wingdings</vt:lpstr>
      <vt:lpstr>Arial</vt:lpstr>
      <vt:lpstr>Source Sans Pro SemiBold</vt:lpstr>
      <vt:lpstr>Source Sans Pro Light</vt:lpstr>
      <vt:lpstr>Source Sans Pro</vt:lpstr>
      <vt:lpstr>Avenir</vt:lpstr>
      <vt:lpstr>Segoe Print</vt:lpstr>
      <vt:lpstr>Wingdings</vt:lpstr>
      <vt:lpstr>Yu Gothic UI</vt:lpstr>
      <vt:lpstr>Microsoft YaHei</vt:lpstr>
      <vt:lpstr>Arial Unicode MS</vt:lpstr>
      <vt:lpstr>Simple Light</vt:lpstr>
      <vt:lpstr>Cambridge_Spark_Slide_Master</vt:lpstr>
      <vt:lpstr>PowerPoint 演示文稿</vt:lpstr>
      <vt:lpstr>Introduction</vt:lpstr>
      <vt:lpstr>[Early Stage Diabetes Risk Prediction Dataset ]</vt:lpstr>
      <vt:lpstr>Early Stage Diabetes Risk Prediction Dataset  - What does the data look like?</vt:lpstr>
      <vt:lpstr>Early Stage Diabetes Risk Prediction Dataset  - Exploratory data analysis</vt:lpstr>
      <vt:lpstr> Early Stage Diabetes Risk Prediction Dataset  - Data Visualization </vt:lpstr>
      <vt:lpstr> Early Stage Diabetes Risk Prediction Dataset  - Data Visualization </vt:lpstr>
      <vt:lpstr> Early Stage Diabetes Risk Prediction Dataset  - Data Visualization </vt:lpstr>
      <vt:lpstr> Early Stage Diabetes Risk Prediction Dataset  - Data Visualization </vt:lpstr>
      <vt:lpstr> Early Stage Diabetes Risk Prediction Dataset  - Data Visualization </vt:lpstr>
      <vt:lpstr> Early Stage Diabetes Risk Prediction Dataset  - Data Visualization </vt:lpstr>
      <vt:lpstr> Early Stage Diabetes Risk Prediction Dataset  - Summary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shamid</cp:lastModifiedBy>
  <cp:revision>19</cp:revision>
  <dcterms:created xsi:type="dcterms:W3CDTF">2023-12-11T21:00:00Z</dcterms:created>
  <dcterms:modified xsi:type="dcterms:W3CDTF">2024-02-11T17:36:10Z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440CBBC692F04098A37FFFE012BC0986</vt:lpwstr>
  </property>
  <property fmtid="{D5CDD505-2E9C-101B-9397-08002B2CF9AE}" pid="3" name="KSOProductBuildVer">
    <vt:lpwstr>1033-11.2.0.11225</vt:lpwstr>
  </property>
</Properties>
</file>