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8"/>
  </p:notesMasterIdLst>
  <p:sldIdLst>
    <p:sldId id="347" r:id="rId2"/>
    <p:sldId id="287" r:id="rId3"/>
    <p:sldId id="257" r:id="rId4"/>
    <p:sldId id="260" r:id="rId5"/>
    <p:sldId id="340" r:id="rId6"/>
    <p:sldId id="299" r:id="rId7"/>
    <p:sldId id="288" r:id="rId8"/>
    <p:sldId id="266" r:id="rId9"/>
    <p:sldId id="343" r:id="rId10"/>
    <p:sldId id="344" r:id="rId11"/>
    <p:sldId id="345" r:id="rId12"/>
    <p:sldId id="275" r:id="rId13"/>
    <p:sldId id="346" r:id="rId14"/>
    <p:sldId id="270" r:id="rId15"/>
    <p:sldId id="271"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5FF3"/>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0" autoAdjust="0"/>
    <p:restoredTop sz="99822" autoAdjust="0"/>
  </p:normalViewPr>
  <p:slideViewPr>
    <p:cSldViewPr>
      <p:cViewPr>
        <p:scale>
          <a:sx n="75" d="100"/>
          <a:sy n="75" d="100"/>
        </p:scale>
        <p:origin x="-504"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22/01/13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xmlns=""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xmlns=""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xmlns=""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xmlns=""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xmlns=""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xmlns=""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xmlns=""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xmlns=""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xmlns=""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cv.org/abo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876608"/>
          </a:xfrm>
        </p:spPr>
        <p:txBody>
          <a:bodyPr>
            <a:normAutofit/>
          </a:bodyPr>
          <a:lstStyle/>
          <a:p>
            <a:r>
              <a:rPr lang="en-US" sz="3400" i="1" dirty="0" err="1" smtClean="0">
                <a:solidFill>
                  <a:srgbClr val="FF0000"/>
                </a:solidFill>
              </a:rPr>
              <a:t>Cartoonify</a:t>
            </a:r>
            <a:r>
              <a:rPr lang="en-US" sz="3400" i="1" dirty="0" smtClean="0">
                <a:solidFill>
                  <a:srgbClr val="FF0000"/>
                </a:solidFill>
              </a:rPr>
              <a:t> Image using python </a:t>
            </a: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fontAlgn="base">
              <a:spcBef>
                <a:spcPct val="0"/>
              </a:spcBef>
              <a:spcAft>
                <a:spcPct val="0"/>
              </a:spcAft>
            </a:pPr>
            <a:r>
              <a:rPr lang="en-US" b="1" dirty="0" err="1" smtClean="0">
                <a:solidFill>
                  <a:srgbClr val="C00000"/>
                </a:solidFill>
                <a:latin typeface="Times New Roman" pitchFamily="18" charset="0"/>
                <a:cs typeface="Times New Roman" pitchFamily="18" charset="0"/>
              </a:rPr>
              <a:t>Ameena</a:t>
            </a:r>
            <a:r>
              <a:rPr lang="en-US" b="1" dirty="0" smtClean="0">
                <a:solidFill>
                  <a:srgbClr val="C00000"/>
                </a:solidFill>
                <a:latin typeface="Times New Roman" pitchFamily="18" charset="0"/>
                <a:cs typeface="Times New Roman" pitchFamily="18" charset="0"/>
              </a:rPr>
              <a:t> </a:t>
            </a:r>
            <a:r>
              <a:rPr lang="en-US" b="1" dirty="0" err="1" smtClean="0">
                <a:solidFill>
                  <a:srgbClr val="C00000"/>
                </a:solidFill>
                <a:latin typeface="Times New Roman" pitchFamily="18" charset="0"/>
                <a:cs typeface="Times New Roman" pitchFamily="18" charset="0"/>
              </a:rPr>
              <a:t>Taj</a:t>
            </a:r>
            <a:r>
              <a:rPr lang="en-US" b="1" dirty="0" smtClean="0">
                <a:solidFill>
                  <a:srgbClr val="C00000"/>
                </a:solidFill>
                <a:latin typeface="Times New Roman" pitchFamily="18" charset="0"/>
                <a:cs typeface="Times New Roman" pitchFamily="18" charset="0"/>
              </a:rPr>
              <a:t> </a:t>
            </a:r>
            <a:r>
              <a:rPr lang="en-US" b="1" dirty="0" err="1" smtClean="0">
                <a:solidFill>
                  <a:srgbClr val="C00000"/>
                </a:solidFill>
                <a:latin typeface="Times New Roman" pitchFamily="18" charset="0"/>
                <a:cs typeface="Times New Roman" pitchFamily="18" charset="0"/>
              </a:rPr>
              <a:t>Qureshi</a:t>
            </a:r>
            <a:endParaRPr lang="en-US" b="1" dirty="0" smtClean="0">
              <a:solidFill>
                <a:srgbClr val="C00000"/>
              </a:solidFill>
              <a:latin typeface="Times New Roman" pitchFamily="18" charset="0"/>
              <a:cs typeface="Times New Roman" pitchFamily="18" charset="0"/>
            </a:endParaRPr>
          </a:p>
          <a:p>
            <a:pPr lvl="0" fontAlgn="base">
              <a:spcBef>
                <a:spcPct val="0"/>
              </a:spcBef>
              <a:spcAft>
                <a:spcPct val="0"/>
              </a:spcAft>
            </a:pPr>
            <a:r>
              <a:rPr lang="en-US" b="1" dirty="0" smtClean="0">
                <a:solidFill>
                  <a:srgbClr val="000066"/>
                </a:solidFill>
                <a:latin typeface="Times New Roman" pitchFamily="18" charset="0"/>
                <a:cs typeface="Times New Roman" pitchFamily="18" charset="0"/>
              </a:rPr>
              <a:t>USN: 1RN1365IS1</a:t>
            </a:r>
            <a:endParaRPr lang="en-IN" b="1" dirty="0" smtClean="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304800" y="1066800"/>
            <a:ext cx="12192000" cy="523220"/>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 Dr.</a:t>
            </a:r>
            <a:r>
              <a:rPr lang="en-IN" sz="2000" b="1" dirty="0" smtClean="0">
                <a:solidFill>
                  <a:srgbClr val="000066"/>
                </a:solidFill>
                <a:latin typeface="Times New Roman" pitchFamily="18" charset="0"/>
                <a:cs typeface="Times New Roman" pitchFamily="18" charset="0"/>
              </a:rPr>
              <a:t>  </a:t>
            </a:r>
            <a:r>
              <a:rPr lang="en-IN" sz="2000" b="1" dirty="0" err="1" smtClean="0">
                <a:solidFill>
                  <a:srgbClr val="000066"/>
                </a:solidFill>
                <a:latin typeface="Times New Roman" pitchFamily="18" charset="0"/>
                <a:cs typeface="Times New Roman" pitchFamily="18" charset="0"/>
              </a:rPr>
              <a:t>Bhagyashree</a:t>
            </a:r>
            <a:r>
              <a:rPr lang="en-IN" sz="2000" b="1" dirty="0" smtClean="0">
                <a:solidFill>
                  <a:srgbClr val="000066"/>
                </a:solidFill>
                <a:latin typeface="Times New Roman" pitchFamily="18" charset="0"/>
                <a:cs typeface="Times New Roman" pitchFamily="18" charset="0"/>
              </a:rPr>
              <a:t> </a:t>
            </a:r>
            <a:r>
              <a:rPr lang="en-IN" sz="2000" b="1" dirty="0" err="1" smtClean="0">
                <a:solidFill>
                  <a:srgbClr val="000066"/>
                </a:solidFill>
                <a:latin typeface="Times New Roman" pitchFamily="18" charset="0"/>
                <a:cs typeface="Times New Roman" pitchFamily="18" charset="0"/>
              </a:rPr>
              <a:t>Ambore</a:t>
            </a:r>
            <a:endParaRPr lang="en-IN" sz="2000" b="1" dirty="0" smtClean="0">
              <a:solidFill>
                <a:srgbClr val="000066"/>
              </a:solidFill>
              <a:latin typeface="Times New Roman" pitchFamily="18" charset="0"/>
              <a:ea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Prof</a:t>
            </a:r>
            <a:r>
              <a:rPr lang="en-US" dirty="0">
                <a:solidFill>
                  <a:schemeClr val="tx1">
                    <a:lumMod val="85000"/>
                    <a:lumOff val="15000"/>
                  </a:schemeClr>
                </a:solidFill>
                <a:latin typeface="Times New Roman" pitchFamily="18" charset="0"/>
                <a:ea typeface="Times New Roman" pitchFamily="18" charset="0"/>
                <a:cs typeface="Times New Roman" pitchFamily="18" charset="0"/>
              </a:rPr>
              <a:t>./</a:t>
            </a:r>
            <a:r>
              <a:rPr lang="en-US" dirty="0" err="1">
                <a:solidFill>
                  <a:schemeClr val="tx1">
                    <a:lumMod val="85000"/>
                    <a:lumOff val="15000"/>
                  </a:schemeClr>
                </a:solidFill>
                <a:latin typeface="Times New Roman" pitchFamily="18" charset="0"/>
                <a:ea typeface="Times New Roman" pitchFamily="18" charset="0"/>
                <a:cs typeface="Times New Roman" pitchFamily="18" charset="0"/>
              </a:rPr>
              <a:t>Asso</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Mr</a:t>
            </a:r>
            <a:r>
              <a:rPr lang="en-US" sz="2000" b="1" dirty="0" smtClean="0">
                <a:solidFill>
                  <a:srgbClr val="000066"/>
                </a:solidFill>
                <a:latin typeface="Times New Roman" pitchFamily="18" charset="0"/>
                <a:cs typeface="Times New Roman" pitchFamily="18" charset="0"/>
              </a:rPr>
              <a:t>. </a:t>
            </a:r>
            <a:r>
              <a:rPr lang="en-US" sz="2000" b="1" dirty="0" err="1" smtClean="0">
                <a:solidFill>
                  <a:srgbClr val="000066"/>
                </a:solidFill>
                <a:latin typeface="Times New Roman" pitchFamily="18" charset="0"/>
                <a:cs typeface="Times New Roman" pitchFamily="18" charset="0"/>
              </a:rPr>
              <a:t>Aman</a:t>
            </a:r>
            <a:r>
              <a:rPr lang="en-US" sz="2000" b="1" dirty="0" smtClean="0">
                <a:solidFill>
                  <a:srgbClr val="000066"/>
                </a:solidFill>
                <a:latin typeface="Times New Roman" pitchFamily="18" charset="0"/>
                <a:cs typeface="Times New Roman" pitchFamily="18" charset="0"/>
              </a:rPr>
              <a:t> </a:t>
            </a:r>
            <a:r>
              <a:rPr lang="en-US" sz="2000" b="1" dirty="0" err="1" smtClean="0">
                <a:solidFill>
                  <a:srgbClr val="000066"/>
                </a:solidFill>
                <a:latin typeface="Times New Roman" pitchFamily="18" charset="0"/>
                <a:cs typeface="Times New Roman" pitchFamily="18" charset="0"/>
              </a:rPr>
              <a:t>upadhyay</a:t>
            </a:r>
            <a:r>
              <a:rPr lang="en-US" sz="2000" b="1" dirty="0" smtClean="0">
                <a:solidFill>
                  <a:srgbClr val="000066"/>
                </a:solidFill>
                <a:latin typeface="Times New Roman" pitchFamily="18" charset="0"/>
                <a:cs typeface="Times New Roman" pitchFamily="18" charset="0"/>
              </a:rPr>
              <a:t> </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cs typeface="Times New Roman" pitchFamily="18" charset="0"/>
              </a:rPr>
              <a:t>NASTECH</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xmlns=""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xmlns=""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228600" y="914400"/>
            <a:ext cx="11560224" cy="53271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Write algorithms / pseudocode / flow chart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2050" name="Picture 2"/>
          <p:cNvPicPr>
            <a:picLocks noChangeAspect="1" noChangeArrowheads="1"/>
          </p:cNvPicPr>
          <p:nvPr/>
        </p:nvPicPr>
        <p:blipFill>
          <a:blip r:embed="rId3"/>
          <a:srcRect/>
          <a:stretch>
            <a:fillRect/>
          </a:stretch>
        </p:blipFill>
        <p:spPr bwMode="auto">
          <a:xfrm>
            <a:off x="5715000" y="914400"/>
            <a:ext cx="4000500" cy="2667000"/>
          </a:xfrm>
          <a:prstGeom prst="rect">
            <a:avLst/>
          </a:prstGeom>
          <a:noFill/>
          <a:ln w="9525">
            <a:noFill/>
            <a:miter lim="800000"/>
            <a:headEnd/>
            <a:tailEnd/>
          </a:ln>
          <a:effectLst/>
        </p:spPr>
      </p:pic>
      <p:sp>
        <p:nvSpPr>
          <p:cNvPr id="12" name="Rectangle 11"/>
          <p:cNvSpPr/>
          <p:nvPr/>
        </p:nvSpPr>
        <p:spPr>
          <a:xfrm>
            <a:off x="304800" y="1752600"/>
            <a:ext cx="5410200" cy="4185761"/>
          </a:xfrm>
          <a:prstGeom prst="rect">
            <a:avLst/>
          </a:prstGeom>
        </p:spPr>
        <p:txBody>
          <a:bodyPr wrap="square">
            <a:spAutoFit/>
          </a:bodyPr>
          <a:lstStyle/>
          <a:p>
            <a:pPr>
              <a:buFont typeface="Wingdings" pitchFamily="2" charset="2"/>
              <a:buChar char="Ø"/>
            </a:pPr>
            <a:r>
              <a:rPr lang="en-US" sz="1400" dirty="0" smtClean="0"/>
              <a:t>The algorithm can be implemented in Python/JavaScript/</a:t>
            </a:r>
            <a:r>
              <a:rPr lang="en-US" sz="1400" dirty="0" err="1" smtClean="0"/>
              <a:t>Lua</a:t>
            </a:r>
            <a:r>
              <a:rPr lang="en-US" sz="1400" dirty="0" smtClean="0"/>
              <a:t> to perform neural style transfer.</a:t>
            </a:r>
          </a:p>
          <a:p>
            <a:pPr>
              <a:buFont typeface="Wingdings" pitchFamily="2" charset="2"/>
              <a:buChar char="Ø"/>
            </a:pPr>
            <a:r>
              <a:rPr lang="en-US" sz="1400" dirty="0" smtClean="0"/>
              <a:t>We will use Python to implement the backend and the front end of the website will be in HTML, CSS &amp; JS.</a:t>
            </a:r>
          </a:p>
          <a:p>
            <a:pPr>
              <a:buFont typeface="Wingdings" pitchFamily="2" charset="2"/>
              <a:buChar char="Ø"/>
            </a:pPr>
            <a:r>
              <a:rPr lang="en-US" sz="1400" dirty="0" smtClean="0"/>
              <a:t>Basically, in Neural Style Transfer we have two images- style and content.</a:t>
            </a:r>
          </a:p>
          <a:p>
            <a:pPr>
              <a:buFont typeface="Wingdings" pitchFamily="2" charset="2"/>
              <a:buChar char="Ø"/>
            </a:pPr>
            <a:r>
              <a:rPr lang="en-US" sz="1400" dirty="0" smtClean="0"/>
              <a:t> We need to copy the style from the style image and apply it to the content image. </a:t>
            </a:r>
          </a:p>
          <a:p>
            <a:pPr>
              <a:buFont typeface="Wingdings" pitchFamily="2" charset="2"/>
              <a:buChar char="Ø"/>
            </a:pPr>
            <a:r>
              <a:rPr lang="en-US" sz="1400" dirty="0" smtClean="0"/>
              <a:t>By, style we basically mean, the patterns, the brushstrokes, etc. we will provide a set of style images which a user can use to apply different kinds of Cartoon like effects to his image. Our implementation uses </a:t>
            </a:r>
            <a:r>
              <a:rPr lang="en-US" sz="1400" dirty="0" err="1" smtClean="0"/>
              <a:t>TensorFlow</a:t>
            </a:r>
            <a:r>
              <a:rPr lang="en-US" sz="1400" dirty="0" smtClean="0"/>
              <a:t> to train a fast style transfer network. We use roughly the same transformation network as described in Justin Johnson et. al, except that batch normalization is replaced with </a:t>
            </a:r>
            <a:r>
              <a:rPr lang="en-US" sz="1400" dirty="0" err="1" smtClean="0"/>
              <a:t>Ulyanov's</a:t>
            </a:r>
            <a:r>
              <a:rPr lang="en-US" sz="1400" dirty="0" smtClean="0"/>
              <a:t> instance normalization. We use a loss function close to the one described in </a:t>
            </a:r>
            <a:r>
              <a:rPr lang="en-US" sz="1400" dirty="0" err="1" smtClean="0"/>
              <a:t>Gatys</a:t>
            </a:r>
            <a:r>
              <a:rPr lang="en-US" sz="1400" dirty="0" smtClean="0"/>
              <a:t>, using VGG19 instead of VGG16 and typically using "shallower" layers than in Johnson's implementation (e.g. we use relu1_1 rather than relu1_2). Empirically, this results in larger scale style features in transformations </a:t>
            </a:r>
            <a:endParaRPr lang="en-US" sz="1400" dirty="0"/>
          </a:p>
        </p:txBody>
      </p:sp>
      <p:pic>
        <p:nvPicPr>
          <p:cNvPr id="10" name="image7.jpeg"/>
          <p:cNvPicPr/>
          <p:nvPr/>
        </p:nvPicPr>
        <p:blipFill>
          <a:blip r:embed="rId4" cstate="print"/>
          <a:stretch>
            <a:fillRect/>
          </a:stretch>
        </p:blipFill>
        <p:spPr>
          <a:xfrm>
            <a:off x="8153400" y="3733800"/>
            <a:ext cx="2362200" cy="2362200"/>
          </a:xfrm>
          <a:prstGeom prst="rect">
            <a:avLst/>
          </a:prstGeom>
        </p:spPr>
      </p:pic>
    </p:spTree>
    <p:extLst>
      <p:ext uri="{BB962C8B-B14F-4D97-AF65-F5344CB8AC3E}">
        <p14:creationId xmlns:p14="http://schemas.microsoft.com/office/powerpoint/2010/main" xmlns=""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Design Details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479376" y="838200"/>
            <a:ext cx="11233248" cy="5386540"/>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None/>
            </a:pPr>
            <a:r>
              <a:rPr lang="en-US" b="1" dirty="0" smtClean="0">
                <a:latin typeface="Times New Roman" pitchFamily="18" charset="0"/>
                <a:cs typeface="Times New Roman" pitchFamily="18" charset="0"/>
              </a:rPr>
              <a:t> </a:t>
            </a:r>
          </a:p>
          <a:p>
            <a:r>
              <a:rPr lang="en-US" sz="6200" b="1" dirty="0" smtClean="0">
                <a:latin typeface="Times New Roman" pitchFamily="18" charset="0"/>
                <a:cs typeface="Times New Roman" pitchFamily="18" charset="0"/>
              </a:rPr>
              <a:t>  </a:t>
            </a:r>
            <a:r>
              <a:rPr lang="en-US" sz="6200" dirty="0" smtClean="0"/>
              <a:t>Install </a:t>
            </a:r>
            <a:r>
              <a:rPr lang="en-US" sz="6200" dirty="0" err="1" smtClean="0"/>
              <a:t>PyCharm</a:t>
            </a:r>
            <a:r>
              <a:rPr lang="en-US" sz="6200" dirty="0" smtClean="0"/>
              <a:t>, which is one of many IDEs available for python. </a:t>
            </a:r>
            <a:r>
              <a:rPr lang="en-US" sz="6200" dirty="0" err="1" smtClean="0"/>
              <a:t>PyCharm</a:t>
            </a:r>
            <a:r>
              <a:rPr lang="en-US" sz="6200" dirty="0" smtClean="0"/>
              <a:t> is an integrated development used in computing programming, specifically for the python language. Coding assistance and analysis, with code completion, syntax and error highlighting, linter integration, and quick fixes. Project and code navigation specialized project views, file structure view and quick jumping between file, classes, methods and usages. It is cross platform provides code analysis, graphical debugger, an integrated unit tester integration with version control systems.</a:t>
            </a:r>
          </a:p>
          <a:p>
            <a:pPr>
              <a:buNone/>
            </a:pPr>
            <a:r>
              <a:rPr lang="en-US" sz="6200" dirty="0" smtClean="0"/>
              <a:t> </a:t>
            </a:r>
          </a:p>
          <a:p>
            <a:r>
              <a:rPr lang="en-US" sz="6200" dirty="0" smtClean="0"/>
              <a:t>Step 1: Creating a python project</a:t>
            </a:r>
          </a:p>
          <a:p>
            <a:pPr lvl="2"/>
            <a:r>
              <a:rPr lang="en-US" sz="6200" dirty="0" smtClean="0"/>
              <a:t>Open </a:t>
            </a:r>
            <a:r>
              <a:rPr lang="en-US" sz="6200" dirty="0" err="1" smtClean="0"/>
              <a:t>PyCharm</a:t>
            </a:r>
            <a:r>
              <a:rPr lang="en-US" sz="6200" dirty="0" smtClean="0"/>
              <a:t> and select Create New Project.</a:t>
            </a:r>
          </a:p>
          <a:p>
            <a:pPr lvl="2"/>
            <a:r>
              <a:rPr lang="en-US" sz="6200" dirty="0" smtClean="0"/>
              <a:t>Select the location and a name for your project (medium tutorial in this case)</a:t>
            </a:r>
          </a:p>
          <a:p>
            <a:r>
              <a:rPr lang="en-US" sz="6200" dirty="0" smtClean="0"/>
              <a:t> </a:t>
            </a:r>
          </a:p>
          <a:p>
            <a:pPr lvl="2"/>
            <a:r>
              <a:rPr lang="en-US" sz="6200" dirty="0" smtClean="0"/>
              <a:t>Expand the Project Interpreter option and select Existing interpreter</a:t>
            </a:r>
          </a:p>
          <a:p>
            <a:r>
              <a:rPr lang="en-US" sz="6200" dirty="0" smtClean="0"/>
              <a:t> </a:t>
            </a:r>
          </a:p>
          <a:p>
            <a:pPr lvl="2"/>
            <a:r>
              <a:rPr lang="en-US" sz="6200" dirty="0" smtClean="0"/>
              <a:t>Locate your environment by clicking on the three dots on the extreme</a:t>
            </a:r>
          </a:p>
          <a:p>
            <a:r>
              <a:rPr lang="en-US" sz="6200" dirty="0" smtClean="0"/>
              <a:t>Step 2: Typing the source code</a:t>
            </a:r>
          </a:p>
          <a:p>
            <a:pPr lvl="2"/>
            <a:r>
              <a:rPr lang="en-US" sz="6200" dirty="0" smtClean="0"/>
              <a:t/>
            </a:r>
            <a:br>
              <a:rPr lang="en-US" sz="6200" dirty="0" smtClean="0"/>
            </a:br>
            <a:r>
              <a:rPr lang="en-US" sz="6200" dirty="0" smtClean="0"/>
              <a:t>The source code of the desired with all required package is installed. Which involves various module</a:t>
            </a:r>
          </a:p>
          <a:p>
            <a:r>
              <a:rPr lang="en-US" sz="6200" dirty="0" smtClean="0"/>
              <a:t>like </a:t>
            </a:r>
            <a:r>
              <a:rPr lang="en-US" sz="6200" dirty="0" err="1" smtClean="0"/>
              <a:t>numpy</a:t>
            </a:r>
            <a:r>
              <a:rPr lang="en-US" sz="6200" dirty="0" smtClean="0"/>
              <a:t>, pandas, </a:t>
            </a:r>
            <a:r>
              <a:rPr lang="en-US" sz="6200" dirty="0" err="1" smtClean="0"/>
              <a:t>matplotlib</a:t>
            </a:r>
            <a:r>
              <a:rPr lang="en-US" sz="6200" dirty="0" smtClean="0"/>
              <a:t> etc.</a:t>
            </a:r>
          </a:p>
          <a:p>
            <a:r>
              <a:rPr lang="en-US" sz="6200" dirty="0" smtClean="0"/>
              <a:t>Step 3: Import the </a:t>
            </a:r>
            <a:r>
              <a:rPr lang="en-US" sz="6200" dirty="0" err="1" smtClean="0"/>
              <a:t>csv</a:t>
            </a:r>
            <a:r>
              <a:rPr lang="en-US" sz="6200" dirty="0" smtClean="0"/>
              <a:t> file</a:t>
            </a:r>
          </a:p>
          <a:p>
            <a:r>
              <a:rPr lang="en-US" sz="6200" dirty="0" smtClean="0"/>
              <a:t>Click Start Turning Photos into Cartoons button to enter the cartoon photo editing webpage and then click Choose Photo button to choose the photo from your computer. After uploading the photo, you start to outline the region you need to turn into cartoon. Stop outlining by clicking the right mouse button. Click Render to start </a:t>
            </a:r>
            <a:r>
              <a:rPr lang="en-US" sz="6200" dirty="0" err="1" smtClean="0"/>
              <a:t>cartoonize</a:t>
            </a:r>
            <a:r>
              <a:rPr lang="en-US" sz="6200" dirty="0" smtClean="0"/>
              <a:t> your photo.</a:t>
            </a:r>
          </a:p>
          <a:p>
            <a:r>
              <a:rPr lang="en-US" sz="6200" dirty="0" smtClean="0"/>
              <a:t>Step 4: Running the Application</a:t>
            </a:r>
          </a:p>
          <a:p>
            <a:r>
              <a:rPr lang="en-US" sz="6200" dirty="0" smtClean="0"/>
              <a:t> Step5:Run/Debug Configuration</a:t>
            </a:r>
          </a:p>
          <a:p>
            <a:r>
              <a:rPr lang="en-US" sz="2400" dirty="0" smtClean="0"/>
              <a:t/>
            </a:r>
            <a:br>
              <a:rPr lang="en-US" sz="2400" dirty="0" smtClean="0"/>
            </a:br>
            <a:endParaRPr lang="en-IN" sz="40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xmlns="" val="410936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Autofit/>
          </a:bodyPr>
          <a:lstStyle/>
          <a:p>
            <a:r>
              <a:rPr lang="en-US" sz="3600" dirty="0" smtClean="0"/>
              <a:t>Thus we have shown that how image can be converted to cartoon. We also stated the examples on how image is converted to cartoon. Hardware and software requirements of image to cartoon conversion are also shown in this paper. The systematic working of image to cartoon conversion and respective algorithm and formulae is shown with neat diagram in this paper. Also we have stated challenges and problems one can face while </a:t>
            </a:r>
            <a:r>
              <a:rPr lang="en-US" sz="3600" dirty="0" err="1" smtClean="0"/>
              <a:t>cartoonifying</a:t>
            </a:r>
            <a:r>
              <a:rPr lang="en-US" sz="3600" dirty="0" smtClean="0"/>
              <a:t> the captured image. In this paper we have also discussed need and scope of </a:t>
            </a:r>
            <a:r>
              <a:rPr lang="en-US" sz="3600" dirty="0" err="1" smtClean="0"/>
              <a:t>cartoonifying</a:t>
            </a:r>
            <a:r>
              <a:rPr lang="en-US" sz="3600" dirty="0" smtClean="0"/>
              <a:t> the content image </a:t>
            </a:r>
            <a:endParaRPr lang="en-US" sz="3600" dirty="0"/>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C198CA14-345C-4F3F-85D3-748718383803}"/>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11317394" cy="3886200"/>
          </a:xfrm>
        </p:spPr>
        <p:txBody>
          <a:bodyPr>
            <a:normAutofit/>
          </a:bodyPr>
          <a:lstStyle/>
          <a:p>
            <a:endParaRPr lang="en-US" sz="1800" dirty="0" smtClean="0"/>
          </a:p>
          <a:p>
            <a:pPr lvl="6"/>
            <a:r>
              <a:rPr lang="en-US" sz="2000" dirty="0" smtClean="0"/>
              <a:t>CHALLENGES AND PROBLEM </a:t>
            </a:r>
          </a:p>
          <a:p>
            <a:pPr lvl="6"/>
            <a:endParaRPr lang="en-US" sz="800" dirty="0" smtClean="0"/>
          </a:p>
          <a:p>
            <a:pPr>
              <a:buFont typeface="Wingdings" pitchFamily="2" charset="2"/>
              <a:buChar char="Ø"/>
            </a:pPr>
            <a:r>
              <a:rPr lang="en-US" sz="1800" dirty="0" smtClean="0"/>
              <a:t>Training of networks for different style images is time consuming and requires lots of computation hardware(GPUs).</a:t>
            </a:r>
          </a:p>
          <a:p>
            <a:pPr>
              <a:buFont typeface="Wingdings" pitchFamily="2" charset="2"/>
              <a:buChar char="Ø"/>
            </a:pPr>
            <a:r>
              <a:rPr lang="en-US" sz="1800" dirty="0" smtClean="0"/>
              <a:t>Different content images may produce slightly different styled images.</a:t>
            </a:r>
          </a:p>
          <a:p>
            <a:pPr>
              <a:buFont typeface="Wingdings" pitchFamily="2" charset="2"/>
              <a:buChar char="Ø"/>
            </a:pPr>
            <a:r>
              <a:rPr lang="en-US" sz="1800" dirty="0" smtClean="0"/>
              <a:t> Precision of cartoon like effect entirely depends on type of content image provided.</a:t>
            </a:r>
            <a:endParaRPr lang="en-US" sz="1800" dirty="0"/>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AEE063CF-6D7D-432E-B18C-EBA1A9073E26}"/>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8" name="Rectangle 7"/>
          <p:cNvSpPr/>
          <p:nvPr/>
        </p:nvSpPr>
        <p:spPr>
          <a:xfrm>
            <a:off x="228600" y="3048000"/>
            <a:ext cx="10896600" cy="1200329"/>
          </a:xfrm>
          <a:prstGeom prst="rect">
            <a:avLst/>
          </a:prstGeom>
        </p:spPr>
        <p:txBody>
          <a:bodyPr wrap="square">
            <a:spAutoFit/>
          </a:bodyPr>
          <a:lstStyle/>
          <a:p>
            <a:pPr>
              <a:buFont typeface="Wingdings" pitchFamily="2" charset="2"/>
              <a:buChar char="Ø"/>
            </a:pPr>
            <a:r>
              <a:rPr lang="en-US" dirty="0" smtClean="0"/>
              <a:t>Convert photo to cartoon with Paint.net Paint.</a:t>
            </a:r>
          </a:p>
          <a:p>
            <a:pPr>
              <a:buFont typeface="Wingdings" pitchFamily="2" charset="2"/>
              <a:buChar char="Ø"/>
            </a:pPr>
            <a:r>
              <a:rPr lang="en-US" dirty="0" smtClean="0"/>
              <a:t>net is a fee photo editor for Windows, depending on the </a:t>
            </a:r>
            <a:r>
              <a:rPr lang="en-US" dirty="0" err="1" smtClean="0"/>
              <a:t>.Net</a:t>
            </a:r>
            <a:r>
              <a:rPr lang="en-US" dirty="0" smtClean="0"/>
              <a:t> framework. </a:t>
            </a:r>
          </a:p>
          <a:p>
            <a:pPr>
              <a:buFont typeface="Wingdings" pitchFamily="2" charset="2"/>
              <a:buChar char="Ø"/>
            </a:pPr>
            <a:r>
              <a:rPr lang="en-US" dirty="0" smtClean="0"/>
              <a:t>As one of the best alternatives for Microsoft Paints, Paint.net offers more effects and features, including make cartoon photos with personal images. </a:t>
            </a:r>
            <a:endParaRPr lang="en-US" dirty="0"/>
          </a:p>
        </p:txBody>
      </p:sp>
    </p:spTree>
    <p:extLst>
      <p:ext uri="{BB962C8B-B14F-4D97-AF65-F5344CB8AC3E}">
        <p14:creationId xmlns:p14="http://schemas.microsoft.com/office/powerpoint/2010/main" xmlns="" val="129457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11049000" cy="5594350"/>
          </a:xfrm>
        </p:spPr>
        <p:txBody>
          <a:bodyPr>
            <a:normAutofit fontScale="25000" lnSpcReduction="20000"/>
          </a:bodyPr>
          <a:lstStyle/>
          <a:p>
            <a:pPr algn="ctr">
              <a:buNone/>
            </a:pPr>
            <a:endParaRPr lang="en-US" sz="3200" b="1" dirty="0" smtClean="0">
              <a:solidFill>
                <a:schemeClr val="accent1">
                  <a:lumMod val="75000"/>
                </a:schemeClr>
              </a:solidFill>
              <a:latin typeface="Times New Roman" pitchFamily="18" charset="0"/>
              <a:cs typeface="Times New Roman" pitchFamily="18" charset="0"/>
            </a:endParaRPr>
          </a:p>
          <a:p>
            <a:pPr algn="ctr">
              <a:buNone/>
            </a:pPr>
            <a:r>
              <a:rPr lang="en-US" sz="8000" b="1" dirty="0" smtClean="0">
                <a:solidFill>
                  <a:schemeClr val="accent1">
                    <a:lumMod val="75000"/>
                  </a:schemeClr>
                </a:solidFill>
                <a:latin typeface="Times New Roman" pitchFamily="18" charset="0"/>
                <a:cs typeface="Times New Roman" pitchFamily="18" charset="0"/>
              </a:rPr>
              <a:t>REFERENCES</a:t>
            </a:r>
            <a:endParaRPr lang="en-US" sz="8000" b="1" dirty="0">
              <a:solidFill>
                <a:schemeClr val="accent1">
                  <a:lumMod val="75000"/>
                </a:schemeClr>
              </a:solidFill>
              <a:latin typeface="Times New Roman" pitchFamily="18" charset="0"/>
              <a:cs typeface="Times New Roman" pitchFamily="18" charset="0"/>
            </a:endParaRPr>
          </a:p>
          <a:p>
            <a:pPr>
              <a:buNone/>
            </a:pPr>
            <a:r>
              <a:rPr lang="en-US" sz="1800" dirty="0">
                <a:solidFill>
                  <a:schemeClr val="tx1">
                    <a:lumMod val="75000"/>
                    <a:lumOff val="25000"/>
                  </a:schemeClr>
                </a:solidFill>
              </a:rPr>
              <a:t> </a:t>
            </a:r>
          </a:p>
          <a:p>
            <a:pPr marL="0" indent="0">
              <a:buNone/>
            </a:pPr>
            <a:endParaRPr lang="en-US" sz="2000" dirty="0" smtClean="0"/>
          </a:p>
          <a:p>
            <a:pPr>
              <a:buNone/>
            </a:pPr>
            <a:r>
              <a:rPr lang="en-US" sz="11200" dirty="0" smtClean="0"/>
              <a:t>[1]. A Neural Algorithm of Artistic Style, 2016 - Leon A. </a:t>
            </a:r>
            <a:r>
              <a:rPr lang="en-US" sz="11200" dirty="0" err="1" smtClean="0"/>
              <a:t>Gatys</a:t>
            </a:r>
            <a:r>
              <a:rPr lang="en-US" sz="11200" dirty="0" smtClean="0"/>
              <a:t>, Alexander S. </a:t>
            </a:r>
            <a:r>
              <a:rPr lang="en-US" sz="11200" dirty="0" err="1" smtClean="0"/>
              <a:t>Ecker</a:t>
            </a:r>
            <a:r>
              <a:rPr lang="en-US" sz="11200" dirty="0" smtClean="0"/>
              <a:t>, Matthias </a:t>
            </a:r>
            <a:r>
              <a:rPr lang="en-US" sz="11200" dirty="0" err="1" smtClean="0"/>
              <a:t>Bethge</a:t>
            </a:r>
            <a:r>
              <a:rPr lang="en-US" sz="11200" dirty="0" smtClean="0"/>
              <a:t> </a:t>
            </a:r>
          </a:p>
          <a:p>
            <a:pPr>
              <a:buNone/>
            </a:pPr>
            <a:r>
              <a:rPr lang="en-US" sz="11200" dirty="0" smtClean="0"/>
              <a:t>[2]. Image Style Transfer Using </a:t>
            </a:r>
            <a:r>
              <a:rPr lang="en-US" sz="11200" dirty="0" err="1" smtClean="0"/>
              <a:t>Convolutional</a:t>
            </a:r>
            <a:r>
              <a:rPr lang="en-US" sz="11200" dirty="0" smtClean="0"/>
              <a:t> Neural Networks, 2016 - Leon A. </a:t>
            </a:r>
            <a:r>
              <a:rPr lang="en-US" sz="11200" dirty="0" err="1" smtClean="0"/>
              <a:t>Gatys</a:t>
            </a:r>
            <a:r>
              <a:rPr lang="en-US" sz="11200" dirty="0" smtClean="0"/>
              <a:t>, Alexander S. </a:t>
            </a:r>
            <a:r>
              <a:rPr lang="en-US" sz="11200" dirty="0" err="1" smtClean="0"/>
              <a:t>Ecker</a:t>
            </a:r>
            <a:r>
              <a:rPr lang="en-US" sz="11200" dirty="0" smtClean="0"/>
              <a:t>, Matthias </a:t>
            </a:r>
            <a:r>
              <a:rPr lang="en-US" sz="11200" dirty="0" err="1" smtClean="0"/>
              <a:t>Bethge</a:t>
            </a:r>
            <a:r>
              <a:rPr lang="en-US" sz="11200" dirty="0" smtClean="0"/>
              <a:t> </a:t>
            </a:r>
          </a:p>
          <a:p>
            <a:pPr>
              <a:buNone/>
            </a:pPr>
            <a:r>
              <a:rPr lang="en-US" sz="11200" dirty="0" smtClean="0"/>
              <a:t>[3]. Perceptual Losses for Real-Time Style Transfer and Super-Resolution, 2016 - Justin Johnson, </a:t>
            </a:r>
            <a:r>
              <a:rPr lang="en-US" sz="11200" dirty="0" err="1" smtClean="0"/>
              <a:t>Alexandre</a:t>
            </a:r>
            <a:r>
              <a:rPr lang="en-US" sz="11200" dirty="0" smtClean="0"/>
              <a:t> </a:t>
            </a:r>
            <a:r>
              <a:rPr lang="en-US" sz="11200" dirty="0" err="1" smtClean="0"/>
              <a:t>Alahi</a:t>
            </a:r>
            <a:r>
              <a:rPr lang="en-US" sz="11200" dirty="0" smtClean="0"/>
              <a:t>, Li </a:t>
            </a:r>
            <a:r>
              <a:rPr lang="en-US" sz="11200" dirty="0" err="1" smtClean="0"/>
              <a:t>Fei-Fei</a:t>
            </a:r>
            <a:r>
              <a:rPr lang="en-US" sz="11200" dirty="0" smtClean="0"/>
              <a:t> </a:t>
            </a:r>
          </a:p>
          <a:p>
            <a:pPr>
              <a:buNone/>
            </a:pPr>
            <a:r>
              <a:rPr lang="en-US" sz="11200" dirty="0" smtClean="0"/>
              <a:t>[4]. </a:t>
            </a:r>
            <a:r>
              <a:rPr lang="en-US" sz="11200" dirty="0" err="1" smtClean="0"/>
              <a:t>Precomputed</a:t>
            </a:r>
            <a:r>
              <a:rPr lang="en-US" sz="11200" dirty="0" smtClean="0"/>
              <a:t> Real-Time Texture Synthesis with </a:t>
            </a:r>
            <a:r>
              <a:rPr lang="en-US" sz="11200" dirty="0" err="1" smtClean="0"/>
              <a:t>Markovian</a:t>
            </a:r>
            <a:r>
              <a:rPr lang="en-US" sz="11200" dirty="0" smtClean="0"/>
              <a:t> Generative Adversarial Networks, 2016 - Chuan Li, Michael Wand </a:t>
            </a:r>
          </a:p>
          <a:p>
            <a:pPr>
              <a:buNone/>
            </a:pPr>
            <a:r>
              <a:rPr lang="en-US" sz="11200" dirty="0" smtClean="0"/>
              <a:t>[5]. Texture networks: Feed-forward synthesis of textures and stylized images, 2016 - D. </a:t>
            </a:r>
            <a:r>
              <a:rPr lang="en-US" sz="11200" dirty="0" err="1" smtClean="0"/>
              <a:t>Ulyanov</a:t>
            </a:r>
            <a:r>
              <a:rPr lang="en-US" sz="11200" dirty="0" smtClean="0"/>
              <a:t>, V. </a:t>
            </a:r>
            <a:r>
              <a:rPr lang="en-US" sz="11200" dirty="0" err="1" smtClean="0"/>
              <a:t>Lebedev</a:t>
            </a:r>
            <a:r>
              <a:rPr lang="en-US" sz="11200" dirty="0" smtClean="0"/>
              <a:t>, A. </a:t>
            </a:r>
            <a:r>
              <a:rPr lang="en-US" sz="11200" dirty="0" err="1" smtClean="0"/>
              <a:t>Vedaldi</a:t>
            </a:r>
            <a:r>
              <a:rPr lang="en-US" sz="11200" dirty="0" smtClean="0"/>
              <a:t>, V. </a:t>
            </a:r>
            <a:r>
              <a:rPr lang="en-US" sz="11200" dirty="0" err="1" smtClean="0"/>
              <a:t>Lempitsky</a:t>
            </a:r>
            <a:endParaRPr lang="en-US" sz="11200" dirty="0" smtClean="0"/>
          </a:p>
          <a:p>
            <a:pPr>
              <a:buNone/>
            </a:pPr>
            <a:r>
              <a:rPr lang="en-US" sz="11200" dirty="0" smtClean="0"/>
              <a:t> </a:t>
            </a:r>
          </a:p>
          <a:p>
            <a:pPr>
              <a:buNone/>
            </a:pPr>
            <a:r>
              <a:rPr lang="en-US" sz="11200" dirty="0" smtClean="0"/>
              <a:t>[6]. Demystifying Neural Style Transfer, 2017 - </a:t>
            </a:r>
            <a:r>
              <a:rPr lang="en-US" sz="11200" dirty="0" err="1" smtClean="0"/>
              <a:t>Yanghao</a:t>
            </a:r>
            <a:r>
              <a:rPr lang="en-US" sz="11200" dirty="0" smtClean="0"/>
              <a:t> Li, </a:t>
            </a:r>
            <a:r>
              <a:rPr lang="en-US" sz="11200" dirty="0" err="1" smtClean="0"/>
              <a:t>Naiyan</a:t>
            </a:r>
            <a:r>
              <a:rPr lang="en-US" sz="11200" dirty="0" smtClean="0"/>
              <a:t> Wang, </a:t>
            </a:r>
            <a:r>
              <a:rPr lang="en-US" sz="11200" dirty="0" err="1" smtClean="0"/>
              <a:t>Jiaying</a:t>
            </a:r>
            <a:r>
              <a:rPr lang="en-US" sz="11200" dirty="0" smtClean="0"/>
              <a:t> Liu, </a:t>
            </a:r>
            <a:r>
              <a:rPr lang="en-US" sz="11200" dirty="0" err="1" smtClean="0"/>
              <a:t>Xiaodi</a:t>
            </a:r>
            <a:r>
              <a:rPr lang="en-US" sz="11200" dirty="0" smtClean="0"/>
              <a:t> </a:t>
            </a:r>
            <a:r>
              <a:rPr lang="en-US" sz="11200" dirty="0" err="1" smtClean="0"/>
              <a:t>Hou</a:t>
            </a:r>
            <a:r>
              <a:rPr lang="en-US" sz="11200" dirty="0" smtClean="0"/>
              <a:t> </a:t>
            </a:r>
          </a:p>
          <a:p>
            <a:pPr marL="0" indent="0">
              <a:buNone/>
            </a:pPr>
            <a:endParaRPr lang="en-US" sz="26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r>
              <a:rPr lang="en-US" sz="2000" b="1" dirty="0">
                <a:solidFill>
                  <a:schemeClr val="tx1">
                    <a:lumMod val="75000"/>
                    <a:lumOff val="25000"/>
                  </a:schemeClr>
                </a:solidFill>
                <a:latin typeface="Times New Roman" pitchFamily="18" charset="0"/>
                <a:cs typeface="Times New Roman" pitchFamily="18" charset="0"/>
              </a:rPr>
              <a:t>.</a:t>
            </a:r>
          </a:p>
          <a:p>
            <a:pPr marL="0" indent="0">
              <a:buNone/>
            </a:pPr>
            <a:r>
              <a:rPr lang="en-US" sz="2000" b="1" dirty="0">
                <a:solidFill>
                  <a:schemeClr val="tx1">
                    <a:lumMod val="75000"/>
                    <a:lumOff val="25000"/>
                  </a:schemeClr>
                </a:solidFill>
                <a:latin typeface="Times New Roman" pitchFamily="18" charset="0"/>
                <a:cs typeface="Times New Roman" pitchFamily="18" charset="0"/>
              </a:rPr>
              <a:t>.</a:t>
            </a:r>
          </a:p>
          <a:p>
            <a:pPr marL="0" indent="0">
              <a:buNone/>
            </a:pPr>
            <a:r>
              <a:rPr lang="en-US" sz="2000" b="1" dirty="0">
                <a:solidFill>
                  <a:schemeClr val="tx1">
                    <a:lumMod val="75000"/>
                    <a:lumOff val="25000"/>
                  </a:schemeClr>
                </a:solidFill>
                <a:latin typeface="Times New Roman" pitchFamily="18" charset="0"/>
                <a:cs typeface="Times New Roman" pitchFamily="18" charset="0"/>
              </a:rPr>
              <a:t>.</a:t>
            </a:r>
          </a:p>
          <a:p>
            <a:pPr marL="0" indent="0">
              <a:buNone/>
            </a:pPr>
            <a:r>
              <a:rPr lang="en-US" sz="2000" b="1" dirty="0">
                <a:solidFill>
                  <a:schemeClr val="tx1">
                    <a:lumMod val="75000"/>
                    <a:lumOff val="25000"/>
                  </a:schemeClr>
                </a:solidFill>
                <a:latin typeface="Times New Roman" pitchFamily="18" charset="0"/>
                <a:cs typeface="Times New Roman" pitchFamily="18" charset="0"/>
              </a:rPr>
              <a:t>.</a:t>
            </a:r>
          </a:p>
          <a:p>
            <a:pPr marL="0" indent="0">
              <a:buNone/>
            </a:pPr>
            <a:r>
              <a:rPr lang="en-US" sz="2000" b="1" dirty="0">
                <a:solidFill>
                  <a:schemeClr val="tx1">
                    <a:lumMod val="75000"/>
                    <a:lumOff val="25000"/>
                  </a:schemeClr>
                </a:solidFill>
                <a:latin typeface="Times New Roman" pitchFamily="18" charset="0"/>
                <a:cs typeface="Times New Roman" pitchFamily="18" charset="0"/>
              </a:rPr>
              <a:t>.</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xmlns="" id="{8351C7A7-D0BC-42EC-8035-D91B8D8A812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fontScale="90000"/>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xmlns=""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xmlns="" id="{84D77451-EDE1-4F8C-ACC9-367848FE9A6A}"/>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xmlns="" id="{CD602A3F-45C8-46FF-A99F-20E606B7B72B}"/>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xmlns=""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xmlns=""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11506200" cy="4730080"/>
          </a:xfrm>
        </p:spPr>
        <p:txBody>
          <a:bodyPr>
            <a:normAutofit fontScale="25000" lnSpcReduction="20000"/>
          </a:bodyPr>
          <a:lstStyle/>
          <a:p>
            <a:pPr marL="355600" indent="-355600" algn="just">
              <a:lnSpc>
                <a:spcPct val="170000"/>
              </a:lnSpc>
              <a:buFont typeface="Wingdings" pitchFamily="2" charset="2"/>
              <a:buChar char="Ø"/>
            </a:pPr>
            <a:r>
              <a:rPr lang="en-US" sz="9600" b="1" dirty="0" err="1" smtClean="0">
                <a:latin typeface="Times New Roman" pitchFamily="18" charset="0"/>
                <a:cs typeface="Times New Roman" pitchFamily="18" charset="0"/>
              </a:rPr>
              <a:t>Intership</a:t>
            </a:r>
            <a:r>
              <a:rPr lang="en-US" sz="9600" b="1" dirty="0" smtClean="0">
                <a:latin typeface="Times New Roman" pitchFamily="18" charset="0"/>
                <a:cs typeface="Times New Roman" pitchFamily="18" charset="0"/>
              </a:rPr>
              <a:t> Project Domain: CARTOONNIFY IMAGE USING PYTHON,</a:t>
            </a:r>
            <a:r>
              <a:rPr lang="en-US" sz="9600" dirty="0" smtClean="0"/>
              <a:t> </a:t>
            </a:r>
          </a:p>
          <a:p>
            <a:pPr marL="355600" indent="-355600" algn="just">
              <a:lnSpc>
                <a:spcPct val="170000"/>
              </a:lnSpc>
              <a:buFont typeface="Wingdings" pitchFamily="2" charset="2"/>
              <a:buChar char="Ø"/>
            </a:pPr>
            <a:r>
              <a:rPr lang="en-US" sz="8800" dirty="0" smtClean="0"/>
              <a:t>Anaconda Framework for Python IDE &amp; Packages (Recommended), </a:t>
            </a:r>
            <a:r>
              <a:rPr lang="en-US" sz="8800" dirty="0" err="1" smtClean="0"/>
              <a:t>Jupyter</a:t>
            </a:r>
            <a:r>
              <a:rPr lang="en-US" sz="8800" dirty="0" smtClean="0"/>
              <a:t> notebook, </a:t>
            </a:r>
            <a:r>
              <a:rPr lang="en-US" sz="8800" dirty="0" err="1" smtClean="0"/>
              <a:t>Tensorflow</a:t>
            </a:r>
            <a:r>
              <a:rPr lang="en-US" sz="8800" dirty="0" smtClean="0"/>
              <a:t> machine Learning library</a:t>
            </a:r>
          </a:p>
          <a:p>
            <a:pPr marL="355600" indent="-355600" algn="just">
              <a:lnSpc>
                <a:spcPct val="170000"/>
              </a:lnSpc>
              <a:buFont typeface="Wingdings" pitchFamily="2" charset="2"/>
              <a:buChar char="Ø"/>
            </a:pPr>
            <a:r>
              <a:rPr lang="en-US" sz="8800" b="1" dirty="0" err="1" smtClean="0">
                <a:latin typeface="Times New Roman" pitchFamily="18" charset="0"/>
                <a:cs typeface="Times New Roman" pitchFamily="18" charset="0"/>
              </a:rPr>
              <a:t>Cartoonify</a:t>
            </a:r>
            <a:r>
              <a:rPr lang="en-US" sz="8800" b="1" dirty="0" smtClean="0">
                <a:latin typeface="Times New Roman" pitchFamily="18" charset="0"/>
                <a:cs typeface="Times New Roman" pitchFamily="18" charset="0"/>
              </a:rPr>
              <a:t> Image </a:t>
            </a:r>
            <a:r>
              <a:rPr lang="en-US" sz="8800" dirty="0" smtClean="0"/>
              <a:t> represents different techniques of converting image to cartoon. </a:t>
            </a:r>
          </a:p>
          <a:p>
            <a:pPr marL="355600" indent="-355600" algn="just">
              <a:lnSpc>
                <a:spcPct val="170000"/>
              </a:lnSpc>
              <a:buFont typeface="Wingdings" pitchFamily="2" charset="2"/>
              <a:buChar char="Ø"/>
            </a:pPr>
            <a:r>
              <a:rPr lang="en-US" sz="8800" dirty="0" smtClean="0"/>
              <a:t> It is possible to convert all types of captured images to cartoon such as images of person, mountains, trees, flora and fauna etc.</a:t>
            </a:r>
          </a:p>
          <a:p>
            <a:pPr marL="355600" indent="-355600" algn="just">
              <a:lnSpc>
                <a:spcPct val="170000"/>
              </a:lnSpc>
              <a:buFont typeface="Wingdings" pitchFamily="2" charset="2"/>
              <a:buChar char="Ø"/>
            </a:pPr>
            <a:r>
              <a:rPr lang="en-US" sz="8800" dirty="0" smtClean="0"/>
              <a:t> There are several other techniques for image to cartoon conversion such as using </a:t>
            </a:r>
            <a:r>
              <a:rPr lang="en-US" sz="8800" dirty="0" err="1" smtClean="0"/>
              <a:t>photoshop</a:t>
            </a:r>
            <a:r>
              <a:rPr lang="en-US" sz="8800" dirty="0" smtClean="0"/>
              <a:t>, adobe illustrator, windows MAC, paint.</a:t>
            </a:r>
            <a:endParaRPr lang="en-US" sz="8800" b="1" dirty="0" smtClean="0">
              <a:latin typeface="Times New Roman" pitchFamily="18" charset="0"/>
              <a:cs typeface="Times New Roman" pitchFamily="18" charset="0"/>
            </a:endParaRPr>
          </a:p>
          <a:p>
            <a:pPr marL="0" indent="0" algn="just">
              <a:buNone/>
            </a:pPr>
            <a:endParaRPr lang="en-US" sz="8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25000" lnSpcReduction="20000"/>
          </a:bodyPr>
          <a:lstStyle/>
          <a:p>
            <a:pPr>
              <a:buFont typeface="Wingdings" pitchFamily="2" charset="2"/>
              <a:buChar char="Ø"/>
            </a:pPr>
            <a:r>
              <a:rPr lang="en-US" sz="11400" dirty="0" smtClean="0"/>
              <a:t>Since the foundation in 1987, </a:t>
            </a:r>
            <a:r>
              <a:rPr lang="en-US" sz="11400" dirty="0" err="1" smtClean="0"/>
              <a:t>Nastech</a:t>
            </a:r>
            <a:r>
              <a:rPr lang="en-US" sz="11400" dirty="0" smtClean="0"/>
              <a:t> has focused on the localization of steel through continuous technology development and research activities. </a:t>
            </a:r>
          </a:p>
          <a:p>
            <a:pPr>
              <a:buFont typeface="Wingdings" pitchFamily="2" charset="2"/>
              <a:buChar char="Ø"/>
            </a:pPr>
            <a:r>
              <a:rPr lang="en-US" sz="11400" dirty="0" smtClean="0"/>
              <a:t>Our high-carbon steel and heat treatment products are widely used in a various range of industries, including automotive parts, household electronics, machineries and tools, also contribution to the development of national industries and the improvement of the people's welfare.</a:t>
            </a:r>
          </a:p>
          <a:p>
            <a:pPr>
              <a:buFont typeface="Wingdings" pitchFamily="2" charset="2"/>
              <a:buChar char="Ø"/>
            </a:pPr>
            <a:r>
              <a:rPr lang="en-US" sz="11400" dirty="0" smtClean="0"/>
              <a:t>All </a:t>
            </a:r>
            <a:r>
              <a:rPr lang="en-US" sz="11400" dirty="0" err="1" smtClean="0"/>
              <a:t>Nastech</a:t>
            </a:r>
            <a:r>
              <a:rPr lang="en-US" sz="11400" dirty="0" smtClean="0"/>
              <a:t> family is focused on the quality innovation and the technology development with pride and dignity as steel workers who are the foundation of the industry. We will do our best to create high-tech and quality products that meet your expectations. Through continuous facility investment and stable management, </a:t>
            </a:r>
          </a:p>
          <a:p>
            <a:pPr>
              <a:buFont typeface="Wingdings" pitchFamily="2" charset="2"/>
              <a:buChar char="Ø"/>
            </a:pPr>
            <a:r>
              <a:rPr lang="en-US" sz="11400" dirty="0" err="1" smtClean="0"/>
              <a:t>Nastech</a:t>
            </a:r>
            <a:r>
              <a:rPr lang="en-US" sz="11400" dirty="0" smtClean="0"/>
              <a:t> is the most competitive cold-rolled and heat-treated steel company that the domestic and international customers want to have business first.</a:t>
            </a:r>
          </a:p>
          <a:p>
            <a:pPr algn="just">
              <a:lnSpc>
                <a:spcPct val="120000"/>
              </a:lnSpc>
              <a:buFont typeface="Wingdings" pitchFamily="2" charset="2"/>
              <a:buChar char="Ø"/>
            </a:pPr>
            <a:endParaRPr lang="en-US"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lnSpcReduction="10000"/>
          </a:bodyPr>
          <a:lstStyle/>
          <a:p>
            <a:pPr>
              <a:buFont typeface="Wingdings" pitchFamily="2" charset="2"/>
              <a:buChar char="Ø"/>
            </a:pPr>
            <a:r>
              <a:rPr lang="en-US"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a:t>
            </a:r>
            <a:r>
              <a:rPr lang="en-US" dirty="0" smtClean="0"/>
              <a:t>As you might know, sketching or creating a cartoon doesn’t always need to be done manually. </a:t>
            </a:r>
          </a:p>
          <a:p>
            <a:pPr>
              <a:buFont typeface="Wingdings" pitchFamily="2" charset="2"/>
              <a:buChar char="Ø"/>
            </a:pPr>
            <a:r>
              <a:rPr lang="en-US" dirty="0" smtClean="0"/>
              <a:t>Nowadays, many apps can turn your photos into cartoons.  I  will tell you, that you can create your own effect with few lines of code?</a:t>
            </a:r>
          </a:p>
          <a:p>
            <a:pPr>
              <a:buFont typeface="Wingdings" pitchFamily="2" charset="2"/>
              <a:buChar char="Ø"/>
            </a:pPr>
            <a:r>
              <a:rPr lang="en-US" dirty="0" smtClean="0"/>
              <a:t>There is a library called </a:t>
            </a:r>
            <a:r>
              <a:rPr lang="en-US" u="sng" dirty="0" err="1" smtClean="0">
                <a:hlinkClick r:id="rId2"/>
              </a:rPr>
              <a:t>OpenCV</a:t>
            </a:r>
            <a:r>
              <a:rPr lang="en-US" dirty="0" smtClean="0"/>
              <a:t> which provides a common infrastructure for computer vision applications and has optimized-machine-learning algorithms.</a:t>
            </a:r>
          </a:p>
          <a:p>
            <a:pPr>
              <a:buFont typeface="Wingdings" pitchFamily="2" charset="2"/>
              <a:buChar char="Ø"/>
            </a:pPr>
            <a:r>
              <a:rPr lang="en-US" dirty="0" smtClean="0"/>
              <a:t> It can be used to recognize objects, detect, and produce high-resolution images.</a:t>
            </a:r>
          </a:p>
          <a:p>
            <a:pPr>
              <a:buFont typeface="Wingdings" pitchFamily="2" charset="2"/>
              <a:buChar char="Ø"/>
            </a:pPr>
            <a:r>
              <a:rPr lang="en-US" dirty="0" smtClean="0"/>
              <a:t>In this tutorial, I will show you how to give a cartoon-effect to an image in Python by utilizing </a:t>
            </a:r>
            <a:r>
              <a:rPr lang="en-US" dirty="0" err="1" smtClean="0"/>
              <a:t>OpenCV</a:t>
            </a:r>
            <a:r>
              <a:rPr lang="en-US" dirty="0" smtClean="0"/>
              <a:t>.</a:t>
            </a:r>
          </a:p>
          <a:p>
            <a:pPr>
              <a:buFont typeface="Wingdings" pitchFamily="2" charset="2"/>
              <a:buChar char="Ø"/>
            </a:pPr>
            <a:r>
              <a:rPr lang="en-US" dirty="0" smtClean="0"/>
              <a:t>I used </a:t>
            </a:r>
            <a:r>
              <a:rPr lang="en-US" dirty="0" err="1" smtClean="0"/>
              <a:t>Pycharm</a:t>
            </a:r>
            <a:r>
              <a:rPr lang="en-US" dirty="0" smtClean="0"/>
              <a:t> to write and run the code. </a:t>
            </a:r>
            <a:r>
              <a:rPr lang="en-US" b="1" dirty="0" smtClean="0"/>
              <a:t>You can access the full code using python</a:t>
            </a:r>
            <a:endParaRPr lang="en-US" dirty="0" smtClean="0"/>
          </a:p>
          <a:p>
            <a:pPr algn="just">
              <a:lnSpc>
                <a:spcPct val="120000"/>
              </a:lnSpc>
              <a:buFont typeface="Wingdings" pitchFamily="2" charset="2"/>
              <a:buChar char="Ø"/>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xmlns=""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lstStyle/>
          <a:p>
            <a:r>
              <a:rPr lang="en-US" dirty="0"/>
              <a:t>Give the survey </a:t>
            </a:r>
          </a:p>
        </p:txBody>
      </p:sp>
      <p:sp>
        <p:nvSpPr>
          <p:cNvPr id="8" name="Date Placeholder 7">
            <a:extLst>
              <a:ext uri="{FF2B5EF4-FFF2-40B4-BE49-F238E27FC236}">
                <a16:creationId xmlns:a16="http://schemas.microsoft.com/office/drawing/2014/main" xmlns=""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xmlns=""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xmlns=""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graphicFrame>
        <p:nvGraphicFramePr>
          <p:cNvPr id="9" name="Table 8"/>
          <p:cNvGraphicFramePr>
            <a:graphicFrameLocks noGrp="1"/>
          </p:cNvGraphicFramePr>
          <p:nvPr/>
        </p:nvGraphicFramePr>
        <p:xfrm>
          <a:off x="304801" y="1664272"/>
          <a:ext cx="11429999" cy="5080541"/>
        </p:xfrm>
        <a:graphic>
          <a:graphicData uri="http://schemas.openxmlformats.org/drawingml/2006/table">
            <a:tbl>
              <a:tblPr firstRow="1" bandRow="1">
                <a:tableStyleId>{5C22544A-7EE6-4342-B048-85BDC9FD1C3A}</a:tableStyleId>
              </a:tblPr>
              <a:tblGrid>
                <a:gridCol w="1438741"/>
                <a:gridCol w="3197202"/>
                <a:gridCol w="2222056"/>
                <a:gridCol w="2286000"/>
                <a:gridCol w="2286000"/>
              </a:tblGrid>
              <a:tr h="359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Year of The Paper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Title of the Paper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Methodology Used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Advantage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Limitation 	</a:t>
                      </a:r>
                    </a:p>
                    <a:p>
                      <a:endParaRPr lang="en-US" dirty="0"/>
                    </a:p>
                  </a:txBody>
                  <a:tcPr/>
                </a:tc>
              </a:tr>
              <a:tr h="3800381">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2015</a:t>
                      </a:r>
                      <a:endParaRPr lang="en-US" dirty="0"/>
                    </a:p>
                  </a:txBody>
                  <a:tcPr/>
                </a:tc>
                <a:tc>
                  <a:txBody>
                    <a:bodyPr/>
                    <a:lstStyle/>
                    <a:p>
                      <a:r>
                        <a:rPr lang="en-US" sz="1800" kern="1200" baseline="0" dirty="0" smtClean="0">
                          <a:solidFill>
                            <a:schemeClr val="dk1"/>
                          </a:solidFill>
                          <a:latin typeface="+mn-lt"/>
                          <a:ea typeface="+mn-ea"/>
                          <a:cs typeface="+mn-cs"/>
                        </a:rPr>
                        <a:t>A Neural Algorithm of Artistic Style </a:t>
                      </a:r>
                    </a:p>
                    <a:p>
                      <a:r>
                        <a:rPr lang="en-US" sz="1800" kern="1200" baseline="0" dirty="0" smtClean="0">
                          <a:solidFill>
                            <a:schemeClr val="dk1"/>
                          </a:solidFill>
                          <a:latin typeface="+mn-lt"/>
                          <a:ea typeface="+mn-ea"/>
                          <a:cs typeface="+mn-cs"/>
                        </a:rPr>
                        <a:t>(Leon A. </a:t>
                      </a:r>
                      <a:r>
                        <a:rPr lang="en-US" sz="1800" kern="1200" baseline="0" dirty="0" err="1" smtClean="0">
                          <a:solidFill>
                            <a:schemeClr val="dk1"/>
                          </a:solidFill>
                          <a:latin typeface="+mn-lt"/>
                          <a:ea typeface="+mn-ea"/>
                          <a:cs typeface="+mn-cs"/>
                        </a:rPr>
                        <a:t>Gatys</a:t>
                      </a:r>
                      <a:r>
                        <a:rPr lang="en-US" sz="1800" kern="1200" baseline="0" dirty="0" smtClean="0">
                          <a:solidFill>
                            <a:schemeClr val="dk1"/>
                          </a:solidFill>
                          <a:latin typeface="+mn-lt"/>
                          <a:ea typeface="+mn-ea"/>
                          <a:cs typeface="+mn-cs"/>
                        </a:rPr>
                        <a:t>, Alexander S. </a:t>
                      </a:r>
                      <a:r>
                        <a:rPr lang="en-US" sz="1800" kern="1200" baseline="0" dirty="0" err="1" smtClean="0">
                          <a:solidFill>
                            <a:schemeClr val="dk1"/>
                          </a:solidFill>
                          <a:latin typeface="+mn-lt"/>
                          <a:ea typeface="+mn-ea"/>
                          <a:cs typeface="+mn-cs"/>
                        </a:rPr>
                        <a:t>Ecker</a:t>
                      </a:r>
                      <a:r>
                        <a:rPr lang="en-US" sz="1800" kern="1200" baseline="0" dirty="0" smtClean="0">
                          <a:solidFill>
                            <a:schemeClr val="dk1"/>
                          </a:solidFill>
                          <a:latin typeface="+mn-lt"/>
                          <a:ea typeface="+mn-ea"/>
                          <a:cs typeface="+mn-cs"/>
                        </a:rPr>
                        <a:t>, Matthias </a:t>
                      </a:r>
                      <a:r>
                        <a:rPr lang="en-US" sz="1800" kern="1200" baseline="0" dirty="0" err="1" smtClean="0">
                          <a:solidFill>
                            <a:schemeClr val="dk1"/>
                          </a:solidFill>
                          <a:latin typeface="+mn-lt"/>
                          <a:ea typeface="+mn-ea"/>
                          <a:cs typeface="+mn-cs"/>
                        </a:rPr>
                        <a:t>Bethge</a:t>
                      </a:r>
                      <a:r>
                        <a:rPr lang="en-US" sz="1800" kern="1200" baseline="0" dirty="0" smtClean="0">
                          <a:solidFill>
                            <a:schemeClr val="dk1"/>
                          </a:solidFill>
                          <a:latin typeface="+mn-lt"/>
                          <a:ea typeface="+mn-ea"/>
                          <a:cs typeface="+mn-cs"/>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mn-lt"/>
                          <a:ea typeface="+mn-ea"/>
                          <a:cs typeface="+mn-cs"/>
                        </a:rPr>
                        <a:t>An artificial system based on a Deep Neural Network that creates artistic images of high perceptual quality. we take pre-trained neural network and define a 3 Component loss function that will enable us to achieve our end goal of style transfer and then optimize over that loss function 	</a:t>
                      </a:r>
                    </a:p>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mn-lt"/>
                          <a:ea typeface="+mn-ea"/>
                          <a:cs typeface="+mn-cs"/>
                        </a:rPr>
                        <a:t>First Ever Successful Attempt to create Artistic style transfer using Deep Neural Network. All previous attempts/algorithms to achieve style transfer had failed. The system uses neural representations to separate and recombine content and style of arbitrary images, providing a neural algorithm for the creation of artistic images. </a:t>
                      </a:r>
                      <a:r>
                        <a:rPr lang="en-US" sz="1000" kern="1200" baseline="0" dirty="0" smtClean="0">
                          <a:solidFill>
                            <a:schemeClr val="dk1"/>
                          </a:solidFill>
                          <a:latin typeface="+mn-lt"/>
                          <a:ea typeface="+mn-ea"/>
                          <a:cs typeface="+mn-cs"/>
                        </a:rPr>
                        <a:t>	</a:t>
                      </a:r>
                    </a:p>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While the </a:t>
                      </a:r>
                      <a:r>
                        <a:rPr lang="en-US" sz="1800" kern="1200" baseline="0" dirty="0" err="1" smtClean="0">
                          <a:solidFill>
                            <a:schemeClr val="dk1"/>
                          </a:solidFill>
                          <a:latin typeface="+mn-lt"/>
                          <a:ea typeface="+mn-ea"/>
                          <a:cs typeface="+mn-cs"/>
                        </a:rPr>
                        <a:t>Gatys</a:t>
                      </a:r>
                      <a:r>
                        <a:rPr lang="en-US" sz="1800" kern="1200" baseline="0" dirty="0" smtClean="0">
                          <a:solidFill>
                            <a:schemeClr val="dk1"/>
                          </a:solidFill>
                          <a:latin typeface="+mn-lt"/>
                          <a:ea typeface="+mn-ea"/>
                          <a:cs typeface="+mn-cs"/>
                        </a:rPr>
                        <a:t> et al. method produced beautiful neural style transfer results, the problem was that it was quite slow. 	</a:t>
                      </a:r>
                    </a:p>
                    <a:p>
                      <a:endParaRPr lang="en-US" dirty="0"/>
                    </a:p>
                  </a:txBody>
                  <a:tcPr/>
                </a:tc>
              </a:tr>
              <a:tr h="359696">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marL="355600" indent="-355600">
              <a:lnSpc>
                <a:spcPct val="150000"/>
              </a:lnSpc>
              <a:buFont typeface="Wingdings" panose="05000000000000000000" pitchFamily="2" charset="2"/>
              <a:buChar char="v"/>
            </a:pPr>
            <a:r>
              <a:rPr lang="en-US" sz="1800" b="1" dirty="0" smtClean="0"/>
              <a:t>REQUIREMENT SPECIFICATION</a:t>
            </a:r>
          </a:p>
          <a:p>
            <a:pPr marL="355600" indent="-355600">
              <a:lnSpc>
                <a:spcPct val="150000"/>
              </a:lnSpc>
              <a:buFont typeface="Wingdings" panose="05000000000000000000" pitchFamily="2" charset="2"/>
              <a:buChar char="v"/>
            </a:pPr>
            <a:r>
              <a:rPr lang="en-US" sz="1800" b="1" dirty="0" smtClean="0"/>
              <a:t>HARDWARE REQUIREMNETS</a:t>
            </a:r>
          </a:p>
          <a:p>
            <a:pPr marL="355600" indent="-355600">
              <a:lnSpc>
                <a:spcPct val="150000"/>
              </a:lnSpc>
              <a:buFont typeface="Wingdings" panose="05000000000000000000" pitchFamily="2" charset="2"/>
              <a:buChar char="v"/>
            </a:pPr>
            <a:r>
              <a:rPr lang="en-US" sz="1800" b="1" dirty="0" smtClean="0"/>
              <a:t>Windows 10, 64 bits PC or 64 Bit Mac OS X High Sierra computers Any CPU (Intel i5/ i7/ Xeon recommended). </a:t>
            </a:r>
            <a:r>
              <a:rPr lang="en-US" sz="1800" b="1" dirty="0" err="1" smtClean="0"/>
              <a:t>Nvidia</a:t>
            </a:r>
            <a:r>
              <a:rPr lang="en-US" sz="1800" b="1" dirty="0" smtClean="0"/>
              <a:t> GPUs </a:t>
            </a:r>
          </a:p>
          <a:p>
            <a:pPr marL="355600" indent="-355600">
              <a:lnSpc>
                <a:spcPct val="150000"/>
              </a:lnSpc>
              <a:buFont typeface="Wingdings" panose="05000000000000000000" pitchFamily="2" charset="2"/>
              <a:buChar char="v"/>
            </a:pPr>
            <a:r>
              <a:rPr lang="en-US" sz="1800" b="1" dirty="0" smtClean="0"/>
              <a:t>(minimum 2GB Recommended) At least 8 GB RAM, 10 GB HDD</a:t>
            </a:r>
          </a:p>
          <a:p>
            <a:pPr marL="355600" indent="-355600">
              <a:lnSpc>
                <a:spcPct val="150000"/>
              </a:lnSpc>
              <a:buFont typeface="Wingdings" panose="05000000000000000000" pitchFamily="2" charset="2"/>
              <a:buChar char="v"/>
            </a:pPr>
            <a:r>
              <a:rPr lang="en-US" sz="1800" b="1" dirty="0" smtClean="0"/>
              <a:t> Free Space.</a:t>
            </a:r>
            <a:endParaRPr lang="en-US" sz="1200" b="1" dirty="0" smtClean="0"/>
          </a:p>
          <a:p>
            <a:pPr marL="355600" indent="-355600">
              <a:lnSpc>
                <a:spcPct val="150000"/>
              </a:lnSpc>
              <a:buFont typeface="Wingdings" panose="05000000000000000000" pitchFamily="2" charset="2"/>
              <a:buChar char="v"/>
            </a:pPr>
            <a:r>
              <a:rPr lang="en-US" sz="1800" b="1" dirty="0" smtClean="0"/>
              <a:t>SOFTWARE REQUIREMNETS</a:t>
            </a:r>
          </a:p>
          <a:p>
            <a:pPr marL="355600" indent="-355600">
              <a:lnSpc>
                <a:spcPct val="150000"/>
              </a:lnSpc>
              <a:buFont typeface="Wingdings" panose="05000000000000000000" pitchFamily="2" charset="2"/>
              <a:buChar char="v"/>
            </a:pPr>
            <a:r>
              <a:rPr lang="en-US" sz="1800" b="1" dirty="0" smtClean="0"/>
              <a:t>Anaconda Framework for Python IDE &amp; Packages (Recommended), </a:t>
            </a:r>
            <a:r>
              <a:rPr lang="en-US" sz="1800" b="1" dirty="0" err="1" smtClean="0"/>
              <a:t>Jupyter</a:t>
            </a:r>
            <a:r>
              <a:rPr lang="en-US" sz="1800" b="1" dirty="0" smtClean="0"/>
              <a:t> notebook, </a:t>
            </a:r>
            <a:r>
              <a:rPr lang="en-US" sz="1800" b="1" dirty="0" err="1" smtClean="0"/>
              <a:t>Tensorflow</a:t>
            </a:r>
            <a:r>
              <a:rPr lang="en-US" sz="1800" b="1" dirty="0" smtClean="0"/>
              <a:t> machine Learning library</a:t>
            </a:r>
          </a:p>
          <a:p>
            <a:pPr marL="355600" indent="-355600">
              <a:lnSpc>
                <a:spcPct val="150000"/>
              </a:lnSpc>
              <a:buFont typeface="Wingdings" panose="05000000000000000000" pitchFamily="2" charset="2"/>
              <a:buChar char="v"/>
            </a:pPr>
            <a:r>
              <a:rPr lang="en-US" sz="1800" b="1" dirty="0" smtClean="0"/>
              <a:t>Programming Language: Python</a:t>
            </a:r>
          </a:p>
          <a:p>
            <a:pPr marL="355600" indent="-35560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228600" y="1143000"/>
            <a:ext cx="10972800" cy="48699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smtClean="0">
                <a:latin typeface="Times New Roman" pitchFamily="18" charset="0"/>
                <a:cs typeface="Times New Roman" pitchFamily="18" charset="0"/>
              </a:rPr>
              <a:t>Diagrams</a:t>
            </a:r>
            <a:endParaRPr lang="en-IN" sz="1800" b="1" dirty="0" smtClean="0">
              <a:solidFill>
                <a:schemeClr val="tx1">
                  <a:lumMod val="75000"/>
                  <a:lumOff val="25000"/>
                </a:schemeClr>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r>
              <a:rPr lang="en-IN" sz="1800" b="1" dirty="0" smtClean="0">
                <a:solidFill>
                  <a:schemeClr val="tx1">
                    <a:lumMod val="75000"/>
                    <a:lumOff val="25000"/>
                  </a:schemeClr>
                </a:solidFill>
                <a:latin typeface="Times New Roman" pitchFamily="18" charset="0"/>
                <a:cs typeface="Times New Roman" pitchFamily="18" charset="0"/>
              </a:rPr>
              <a:t> </a:t>
            </a:r>
            <a:r>
              <a:rPr lang="en-US" sz="1800" dirty="0" smtClean="0"/>
              <a:t>Process Diagram</a:t>
            </a:r>
            <a:r>
              <a:rPr lang="en-IN" sz="1800" b="1" dirty="0" smtClean="0">
                <a:solidFill>
                  <a:schemeClr val="tx1">
                    <a:lumMod val="75000"/>
                    <a:lumOff val="25000"/>
                  </a:schemeClr>
                </a:solidFill>
                <a:latin typeface="Times New Roman" pitchFamily="18" charset="0"/>
                <a:cs typeface="Times New Roman" pitchFamily="18" charset="0"/>
              </a:rPr>
              <a:t>                                Home page                                                                                             Selecting</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image7.jpeg"/>
          <p:cNvPicPr/>
          <p:nvPr/>
        </p:nvPicPr>
        <p:blipFill>
          <a:blip r:embed="rId3" cstate="print"/>
          <a:stretch>
            <a:fillRect/>
          </a:stretch>
        </p:blipFill>
        <p:spPr>
          <a:xfrm>
            <a:off x="3124200" y="2743200"/>
            <a:ext cx="3379967" cy="3048000"/>
          </a:xfrm>
          <a:prstGeom prst="rect">
            <a:avLst/>
          </a:prstGeom>
        </p:spPr>
      </p:pic>
      <p:pic>
        <p:nvPicPr>
          <p:cNvPr id="8" name="image8.jpeg" descr="Screenshot (48)"/>
          <p:cNvPicPr>
            <a:picLocks noChangeAspect="1" noChangeArrowheads="1"/>
          </p:cNvPicPr>
          <p:nvPr/>
        </p:nvPicPr>
        <p:blipFill>
          <a:blip r:embed="rId4" cstate="print"/>
          <a:srcRect/>
          <a:stretch>
            <a:fillRect/>
          </a:stretch>
        </p:blipFill>
        <p:spPr bwMode="auto">
          <a:xfrm>
            <a:off x="6781800" y="2514600"/>
            <a:ext cx="3054350" cy="2817003"/>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608856" y="2895600"/>
            <a:ext cx="2439143" cy="122106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Design details –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diagrams / </a:t>
            </a:r>
            <a:r>
              <a:rPr lang="en-US" b="1" dirty="0" smtClean="0">
                <a:latin typeface="Times New Roman" pitchFamily="18" charset="0"/>
                <a:cs typeface="Times New Roman" pitchFamily="18" charset="0"/>
              </a:rPr>
              <a:t>…</a:t>
            </a:r>
          </a:p>
          <a:p>
            <a:pPr marL="355600" indent="-355600">
              <a:lnSpc>
                <a:spcPct val="150000"/>
              </a:lnSpc>
              <a:buFont typeface="Wingdings" panose="05000000000000000000" pitchFamily="2" charset="2"/>
              <a:buChar char="v"/>
            </a:pPr>
            <a:r>
              <a:rPr lang="en-US" sz="1800" b="1" dirty="0" smtClean="0">
                <a:solidFill>
                  <a:schemeClr val="tx1">
                    <a:lumMod val="75000"/>
                    <a:lumOff val="25000"/>
                  </a:schemeClr>
                </a:solidFill>
                <a:latin typeface="Times New Roman" pitchFamily="18" charset="0"/>
                <a:cs typeface="Times New Roman" pitchFamily="18" charset="0"/>
              </a:rPr>
              <a:t> Saving Image                                                               </a:t>
            </a:r>
            <a:r>
              <a:rPr lang="en-US" sz="1800" b="1" dirty="0" err="1" smtClean="0">
                <a:solidFill>
                  <a:schemeClr val="tx1">
                    <a:lumMod val="75000"/>
                    <a:lumOff val="25000"/>
                  </a:schemeClr>
                </a:solidFill>
                <a:latin typeface="Times New Roman" pitchFamily="18" charset="0"/>
                <a:cs typeface="Times New Roman" pitchFamily="18" charset="0"/>
              </a:rPr>
              <a:t>Cartoonified</a:t>
            </a:r>
            <a:r>
              <a:rPr lang="en-US" sz="1800" b="1" dirty="0" smtClean="0">
                <a:solidFill>
                  <a:schemeClr val="tx1">
                    <a:lumMod val="75000"/>
                    <a:lumOff val="25000"/>
                  </a:schemeClr>
                </a:solidFill>
                <a:latin typeface="Times New Roman" pitchFamily="18" charset="0"/>
                <a:cs typeface="Times New Roman" pitchFamily="18" charset="0"/>
              </a:rPr>
              <a:t> Image</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grpSp>
        <p:nvGrpSpPr>
          <p:cNvPr id="7" name="Group 6"/>
          <p:cNvGrpSpPr>
            <a:grpSpLocks/>
          </p:cNvGrpSpPr>
          <p:nvPr/>
        </p:nvGrpSpPr>
        <p:grpSpPr bwMode="auto">
          <a:xfrm>
            <a:off x="762000" y="2133600"/>
            <a:ext cx="4064000" cy="2895600"/>
            <a:chOff x="0" y="0"/>
            <a:chExt cx="10241" cy="5828"/>
          </a:xfrm>
        </p:grpSpPr>
        <p:pic>
          <p:nvPicPr>
            <p:cNvPr id="8" name="Picture 12"/>
            <p:cNvPicPr>
              <a:picLocks noChangeAspect="1" noChangeArrowheads="1"/>
            </p:cNvPicPr>
            <p:nvPr/>
          </p:nvPicPr>
          <p:blipFill>
            <a:blip r:embed="rId3" cstate="print"/>
            <a:srcRect/>
            <a:stretch>
              <a:fillRect/>
            </a:stretch>
          </p:blipFill>
          <p:spPr bwMode="auto">
            <a:xfrm>
              <a:off x="0" y="0"/>
              <a:ext cx="10241" cy="5451"/>
            </a:xfrm>
            <a:prstGeom prst="rect">
              <a:avLst/>
            </a:prstGeom>
            <a:noFill/>
          </p:spPr>
        </p:pic>
        <p:pic>
          <p:nvPicPr>
            <p:cNvPr id="10" name="Picture 11"/>
            <p:cNvPicPr>
              <a:picLocks noChangeAspect="1" noChangeArrowheads="1"/>
            </p:cNvPicPr>
            <p:nvPr/>
          </p:nvPicPr>
          <p:blipFill>
            <a:blip r:embed="rId4" cstate="print"/>
            <a:srcRect/>
            <a:stretch>
              <a:fillRect/>
            </a:stretch>
          </p:blipFill>
          <p:spPr bwMode="auto">
            <a:xfrm>
              <a:off x="8383" y="5491"/>
              <a:ext cx="1812" cy="264"/>
            </a:xfrm>
            <a:prstGeom prst="rect">
              <a:avLst/>
            </a:prstGeom>
            <a:noFill/>
          </p:spPr>
        </p:pic>
        <p:sp>
          <p:nvSpPr>
            <p:cNvPr id="11" name="Text Box 10"/>
            <p:cNvSpPr txBox="1">
              <a:spLocks noChangeArrowheads="1"/>
            </p:cNvSpPr>
            <p:nvPr/>
          </p:nvSpPr>
          <p:spPr bwMode="auto">
            <a:xfrm>
              <a:off x="62" y="5520"/>
              <a:ext cx="594" cy="3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8"/>
            <p:cNvSpPr txBox="1">
              <a:spLocks noChangeArrowheads="1"/>
            </p:cNvSpPr>
            <p:nvPr/>
          </p:nvSpPr>
          <p:spPr bwMode="auto">
            <a:xfrm>
              <a:off x="4484" y="5520"/>
              <a:ext cx="512" cy="3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7"/>
            <p:cNvSpPr txBox="1">
              <a:spLocks noChangeArrowheads="1"/>
            </p:cNvSpPr>
            <p:nvPr/>
          </p:nvSpPr>
          <p:spPr bwMode="auto">
            <a:xfrm>
              <a:off x="7439" y="5564"/>
              <a:ext cx="617" cy="1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rgbClr val="B0E1FC"/>
                  </a:solidFill>
                  <a:effectLst/>
                  <a:latin typeface="Arial" pitchFamily="34" charset="0"/>
                  <a:ea typeface="Times New Roman" pitchFamily="18" charset="0"/>
                  <a:cs typeface="Times New Roman" pitchFamily="18" charset="0"/>
                </a:rPr>
                <a:t>^0 </a:t>
              </a:r>
              <a:r>
                <a:rPr kumimoji="0" lang="en-US" sz="500" b="0" i="0" u="none" strike="noStrike" cap="none" normalizeH="0" baseline="0" dirty="0" smtClean="0">
                  <a:ln>
                    <a:noFill/>
                  </a:ln>
                  <a:solidFill>
                    <a:srgbClr val="DBDBDB"/>
                  </a:solidFill>
                  <a:effectLst/>
                  <a:latin typeface="Arial"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pic>
        <p:nvPicPr>
          <p:cNvPr id="15" name="image9.jpeg" descr="Screenshot (49)"/>
          <p:cNvPicPr>
            <a:picLocks noChangeAspect="1" noChangeArrowheads="1"/>
          </p:cNvPicPr>
          <p:nvPr/>
        </p:nvPicPr>
        <p:blipFill>
          <a:blip r:embed="rId5" cstate="print"/>
          <a:srcRect/>
          <a:stretch>
            <a:fillRect/>
          </a:stretch>
        </p:blipFill>
        <p:spPr bwMode="auto">
          <a:xfrm>
            <a:off x="4953000" y="2057400"/>
            <a:ext cx="3429000" cy="3150140"/>
          </a:xfrm>
          <a:prstGeom prst="rect">
            <a:avLst/>
          </a:prstGeom>
          <a:noFill/>
        </p:spPr>
      </p:pic>
      <p:pic>
        <p:nvPicPr>
          <p:cNvPr id="16" name="image12.png"/>
          <p:cNvPicPr>
            <a:picLocks noChangeAspect="1" noChangeArrowheads="1"/>
          </p:cNvPicPr>
          <p:nvPr/>
        </p:nvPicPr>
        <p:blipFill>
          <a:blip r:embed="rId6" cstate="print"/>
          <a:srcRect/>
          <a:stretch>
            <a:fillRect/>
          </a:stretch>
        </p:blipFill>
        <p:spPr bwMode="auto">
          <a:xfrm>
            <a:off x="8610600" y="2819400"/>
            <a:ext cx="3200400" cy="2209800"/>
          </a:xfrm>
          <a:prstGeom prst="rect">
            <a:avLst/>
          </a:prstGeom>
          <a:noFill/>
        </p:spPr>
      </p:pic>
      <p:sp>
        <p:nvSpPr>
          <p:cNvPr id="17" name="Rectangle 16"/>
          <p:cNvSpPr/>
          <p:nvPr/>
        </p:nvSpPr>
        <p:spPr>
          <a:xfrm>
            <a:off x="8534400" y="2438400"/>
            <a:ext cx="2536272" cy="276999"/>
          </a:xfrm>
          <a:prstGeom prst="rect">
            <a:avLst/>
          </a:prstGeom>
        </p:spPr>
        <p:txBody>
          <a:bodyPr wrap="none">
            <a:spAutoFit/>
          </a:bodyPr>
          <a:lstStyle/>
          <a:p>
            <a:pPr lvl="1" defTabSz="914400" fontAlgn="base">
              <a:spcBef>
                <a:spcPct val="0"/>
              </a:spcBef>
              <a:spcAft>
                <a:spcPct val="0"/>
              </a:spcAft>
              <a:tabLst>
                <a:tab pos="228600" algn="l"/>
                <a:tab pos="452438" algn="l"/>
              </a:tabLst>
            </a:pPr>
            <a:r>
              <a:rPr lang="en-US" sz="1200" b="1" dirty="0" smtClean="0">
                <a:latin typeface="Arial" pitchFamily="34" charset="0"/>
                <a:ea typeface="Times New Roman" pitchFamily="18" charset="0"/>
                <a:cs typeface="Arial" pitchFamily="34" charset="0"/>
              </a:rPr>
              <a:t>Saved </a:t>
            </a:r>
            <a:r>
              <a:rPr lang="en-US" sz="1200" b="1" dirty="0" err="1" smtClean="0">
                <a:latin typeface="Arial" pitchFamily="34" charset="0"/>
                <a:ea typeface="Times New Roman" pitchFamily="18" charset="0"/>
                <a:cs typeface="Arial" pitchFamily="34" charset="0"/>
              </a:rPr>
              <a:t>Cartoonified</a:t>
            </a:r>
            <a:r>
              <a:rPr lang="en-US" sz="1200" b="1" dirty="0" smtClean="0">
                <a:latin typeface="Arial" pitchFamily="34" charset="0"/>
                <a:ea typeface="Times New Roman" pitchFamily="18" charset="0"/>
                <a:cs typeface="Arial" pitchFamily="34" charset="0"/>
              </a:rPr>
              <a:t> Image</a:t>
            </a:r>
            <a:endParaRPr lang="en-US" sz="1100" dirty="0" smtClean="0">
              <a:latin typeface="Arial" pitchFamily="34" charset="0"/>
              <a:cs typeface="Arial" pitchFamily="34" charset="0"/>
            </a:endParaRPr>
          </a:p>
        </p:txBody>
      </p:sp>
    </p:spTree>
    <p:extLst>
      <p:ext uri="{BB962C8B-B14F-4D97-AF65-F5344CB8AC3E}">
        <p14:creationId xmlns:p14="http://schemas.microsoft.com/office/powerpoint/2010/main" xmlns="" val="20021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3057</TotalTime>
  <Words>1326</Words>
  <Application>Microsoft Office PowerPoint</Application>
  <PresentationFormat>Custom</PresentationFormat>
  <Paragraphs>211</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Cartoonify Image using python </vt:lpstr>
      <vt:lpstr>AGENDA</vt:lpstr>
      <vt:lpstr>ABSTRACT </vt:lpstr>
      <vt:lpstr>About the Company</vt:lpstr>
      <vt:lpstr>INTRODUCTION </vt:lpstr>
      <vt:lpstr>Slide 6</vt:lpstr>
      <vt:lpstr>Requirements</vt:lpstr>
      <vt:lpstr>System Design </vt:lpstr>
      <vt:lpstr>Detailed Design </vt:lpstr>
      <vt:lpstr>Implementation / Coding</vt:lpstr>
      <vt:lpstr>Design Details </vt:lpstr>
      <vt:lpstr>CONCLUSIONS</vt:lpstr>
      <vt:lpstr>Future Enhancements</vt:lpstr>
      <vt:lpstr>Slide 14</vt:lpstr>
      <vt:lpstr>Question and Answer</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pc</cp:lastModifiedBy>
  <cp:revision>312</cp:revision>
  <dcterms:created xsi:type="dcterms:W3CDTF">2015-10-29T14:36:38Z</dcterms:created>
  <dcterms:modified xsi:type="dcterms:W3CDTF">2022-01-13T11:37:01Z</dcterms:modified>
</cp:coreProperties>
</file>