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latsi" charset="1" panose="00000500000000000000"/>
      <p:regular r:id="rId22"/>
    </p:embeddedFont>
    <p:embeddedFont>
      <p:font typeface="Open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071" y="-180826"/>
            <a:ext cx="4239084" cy="10467826"/>
          </a:xfrm>
          <a:custGeom>
            <a:avLst/>
            <a:gdLst/>
            <a:ahLst/>
            <a:cxnLst/>
            <a:rect r="r" b="b" t="t" l="l"/>
            <a:pathLst>
              <a:path h="10467826" w="4239084">
                <a:moveTo>
                  <a:pt x="0" y="0"/>
                </a:moveTo>
                <a:lnTo>
                  <a:pt x="4239084" y="0"/>
                </a:lnTo>
                <a:lnTo>
                  <a:pt x="4239084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79149" y="2667642"/>
            <a:ext cx="15408851" cy="3177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IOT SENSOR ANOMALY DETECTION PIPELINE</a:t>
            </a:r>
          </a:p>
          <a:p>
            <a:pPr algn="ctr">
              <a:lnSpc>
                <a:spcPts val="873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91644" y="5698437"/>
            <a:ext cx="12625348" cy="1563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9"/>
              </a:lnSpc>
            </a:pPr>
            <a:r>
              <a:rPr lang="en-US" sz="466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Building robust, scalable pipelines for real-time insights from sensor data.</a:t>
            </a:r>
          </a:p>
          <a:p>
            <a:pPr algn="ctr">
              <a:lnSpc>
                <a:spcPts val="4389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91645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3601" y="964755"/>
            <a:ext cx="13680797" cy="52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PIPELINE ORCHESTRATION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5535" y="2548458"/>
            <a:ext cx="16836931" cy="4293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67688" indent="-489229" lvl="2">
              <a:lnSpc>
                <a:spcPts val="5744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Workflow Management: Orchestrated using Databricks Workflows with continuous 10-second micro-batches for real-time streaming.</a:t>
            </a:r>
          </a:p>
          <a:p>
            <a:pPr algn="l" marL="1467688" indent="-489229" lvl="2">
              <a:lnSpc>
                <a:spcPts val="5744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Handling &amp; Alerts: Implements checkpointing for fault tolerance, logs errors and anomalies, and sends Slack notifications for critical events.</a:t>
            </a:r>
          </a:p>
          <a:p>
            <a:pPr algn="l" marL="1467688" indent="-489229" lvl="2">
              <a:lnSpc>
                <a:spcPts val="5744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Version Control &amp; Testing: GitHub integration ensures reproducibility; unit tests and batch-mode validation confirm pipeline correctness before deployment.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98671" y="767905"/>
            <a:ext cx="13680797" cy="73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ALERTS / MONITORING / LOGGING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8839" y="3663455"/>
            <a:ext cx="16640461" cy="3865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118" indent="-259039" lvl="2">
              <a:lnSpc>
                <a:spcPts val="4317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Logging: All ingestion and transformation errors are captured in iot_catalog.logs.anomaly_log for audit and troubleshooting.</a:t>
            </a:r>
          </a:p>
          <a:p>
            <a:pPr algn="l" marL="777118" indent="-259039" lvl="2">
              <a:lnSpc>
                <a:spcPts val="4317"/>
              </a:lnSpc>
            </a:pPr>
          </a:p>
          <a:p>
            <a:pPr algn="l" marL="777118" indent="-259039" lvl="2">
              <a:lnSpc>
                <a:spcPts val="4317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Notification Delivery: Alert is sent via configured channel (e.g., email) to notify the support team.</a:t>
            </a:r>
          </a:p>
          <a:p>
            <a:pPr algn="l" marL="777118" indent="-259039" lvl="2">
              <a:lnSpc>
                <a:spcPts val="4317"/>
              </a:lnSpc>
            </a:pPr>
          </a:p>
          <a:p>
            <a:pPr algn="l" marL="777118" indent="-259039" lvl="2">
              <a:lnSpc>
                <a:spcPts val="4317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Failure Detection: On error or failed run, Databricks triggers a failure event.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8358" y="345250"/>
            <a:ext cx="13680797" cy="95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VISUALIZATIONS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04958" y="3178445"/>
            <a:ext cx="13680797" cy="6079855"/>
          </a:xfrm>
          <a:custGeom>
            <a:avLst/>
            <a:gdLst/>
            <a:ahLst/>
            <a:cxnLst/>
            <a:rect r="r" b="b" t="t" l="l"/>
            <a:pathLst>
              <a:path h="6079855" w="13680797">
                <a:moveTo>
                  <a:pt x="0" y="0"/>
                </a:moveTo>
                <a:lnTo>
                  <a:pt x="13680797" y="0"/>
                </a:lnTo>
                <a:lnTo>
                  <a:pt x="13680797" y="6079855"/>
                </a:lnTo>
                <a:lnTo>
                  <a:pt x="0" y="60798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901" t="-2264" r="0" b="-226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59155" y="213886"/>
            <a:ext cx="1562612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221" y="2181866"/>
            <a:ext cx="9486105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Anamoly Rate (10mins buckets)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8358" y="345250"/>
            <a:ext cx="13680797" cy="95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VISUALIZATIONS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692260" y="3113148"/>
            <a:ext cx="13166895" cy="5886838"/>
          </a:xfrm>
          <a:custGeom>
            <a:avLst/>
            <a:gdLst/>
            <a:ahLst/>
            <a:cxnLst/>
            <a:rect r="r" b="b" t="t" l="l"/>
            <a:pathLst>
              <a:path h="5886838" w="13166895">
                <a:moveTo>
                  <a:pt x="0" y="0"/>
                </a:moveTo>
                <a:lnTo>
                  <a:pt x="13166895" y="0"/>
                </a:lnTo>
                <a:lnTo>
                  <a:pt x="13166895" y="5886838"/>
                </a:lnTo>
                <a:lnTo>
                  <a:pt x="0" y="58868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859155" y="213886"/>
            <a:ext cx="1562612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7221" y="2181866"/>
            <a:ext cx="9486105" cy="67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59"/>
              </a:lnSpc>
            </a:pPr>
            <a:r>
              <a:rPr lang="en-US" sz="38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Anomaly Counts For 10 rows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3601" y="1151635"/>
            <a:ext cx="13680797" cy="521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TYPE OF TESTING DONE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561343"/>
            <a:ext cx="15859155" cy="358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Unit Testing → Verified schema, cleansing rules, and anomaly detection logic.</a:t>
            </a: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Integration Testing → Validated end-to-end Bronze → Silver → Gold flow using sample batch files.</a:t>
            </a:r>
          </a:p>
          <a:p>
            <a:pPr algn="l" marL="777118" indent="-259039" lvl="2">
              <a:lnSpc>
                <a:spcPts val="4759"/>
              </a:lnSpc>
            </a:pPr>
          </a:p>
          <a:p>
            <a:pPr algn="l" marL="777118" indent="-259039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Validation  → Ensured checkpoint recovery, alerts, and overall pipeline stability.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8358" y="345250"/>
            <a:ext cx="13680797" cy="95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BUSINESS IMPACTS &amp; OUTCOMES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2728" y="2556492"/>
            <a:ext cx="15596572" cy="543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Early Anomaly Detection: Identifies abnormal sensor behavior in real-time, reducing equipment downtime and maintenance costs.</a:t>
            </a:r>
          </a:p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Data-Driven Decision Making: Provides reliable, high-quality metrics and alerts for better monitoring and strategic planning.</a:t>
            </a:r>
          </a:p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Scalable Operations: Handles high-velocity IoT data streams, ensuring consistent performance as the network of sensors grows.</a:t>
            </a:r>
          </a:p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Regulatory &amp; Audit Compliance: Maintains detailed logs, checkpoints, and data quality measures for traceability and reporting.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08013" y="3293461"/>
            <a:ext cx="11627497" cy="279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2"/>
              </a:lnSpc>
            </a:pPr>
            <a:r>
              <a:rPr lang="en-US" sz="1469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31071" y="-180826"/>
            <a:ext cx="4239084" cy="10467826"/>
          </a:xfrm>
          <a:custGeom>
            <a:avLst/>
            <a:gdLst/>
            <a:ahLst/>
            <a:cxnLst/>
            <a:rect r="r" b="b" t="t" l="l"/>
            <a:pathLst>
              <a:path h="10467826" w="4239084">
                <a:moveTo>
                  <a:pt x="0" y="0"/>
                </a:moveTo>
                <a:lnTo>
                  <a:pt x="4239084" y="0"/>
                </a:lnTo>
                <a:lnTo>
                  <a:pt x="4239084" y="10467826"/>
                </a:lnTo>
                <a:lnTo>
                  <a:pt x="0" y="104678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1106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62200" y="295275"/>
            <a:ext cx="13180039" cy="73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TABLE OF CONTENTS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86958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0093" y="1943100"/>
            <a:ext cx="16535400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4799"/>
              </a:lnSpc>
              <a:buAutoNum type="arabicPeriod" startAt="1"/>
            </a:pP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  <a:r>
              <a:rPr lang="en-US" sz="39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overview &amp; Objective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</a:t>
            </a: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echnical Specifications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Design solutions for building pipelines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High Level Design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Low Level Design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End-to-end IoT pipeline- Real-time processing and S3 archival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Error handling &amp; Data quality checks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Pipeline Orchestration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Alerts/ Monitor/ Logging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Visualizations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Testing</a:t>
            </a:r>
          </a:p>
          <a:p>
            <a:pPr algn="l" marL="863600" indent="-431800" lvl="1">
              <a:lnSpc>
                <a:spcPts val="4800"/>
              </a:lnSpc>
              <a:buAutoNum type="arabicPeriod" startAt="1"/>
            </a:pPr>
            <a:r>
              <a:rPr lang="en-US" sz="4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Business impacts &amp; Outcomes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1106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714121"/>
            <a:ext cx="13180039" cy="733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PROJECT OVERVIEW &amp; OBJECTIVE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386958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834" y="2795721"/>
            <a:ext cx="17916166" cy="5807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This project builds a real-time IoT pipeline that streams sensor data through Amazon Kinesis and processes it in Databricks.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Curated datasets are stored in Delta Lake with versioning and governance enabled by Git &amp; Unity Catalog.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purpose is to achieve predictive maintenance by ensuring data quality and applying robust error handling.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Rolling z-score anomaly detection is performed across Bronze, Silver, and Gold layers, with alerts and monitoring for reliability.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1106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53980" y="525381"/>
            <a:ext cx="13180039" cy="838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TECHNICAL SPECIFICATIONS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1373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1834" y="3059046"/>
            <a:ext cx="17916166" cy="5617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Kaggle IoT JSON dataset streamed in real-time via Amazon Kinesis and stored in S3.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Processed in Databricks using PySpark and Delta Lake on autoscaling, high-concurrency clusters (8–32 workers, m5.xlarge).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stored in Bronze (raw), Silver (validated), and Gold (analytics) layers with Unity Catalog governance.Ensures data quality with cleansing, z-score anomaly detection, error handling, checkpointing, Slack alerts, and anomaly logs.</a:t>
            </a:r>
          </a:p>
          <a:p>
            <a:pPr algn="l" marL="458349" indent="-229175" lvl="1">
              <a:lnSpc>
                <a:spcPts val="5623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Delivers predictive maintenance, reduced downtime, and improved operational efficiency with lower costs.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11106" y="8019408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34930" y="712356"/>
            <a:ext cx="13180039" cy="154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5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DESIGN SOLUTIONS FOR BUILDING PIPELINES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869587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81676" y="4472925"/>
            <a:ext cx="537886" cy="670575"/>
          </a:xfrm>
          <a:custGeom>
            <a:avLst/>
            <a:gdLst/>
            <a:ahLst/>
            <a:cxnLst/>
            <a:rect r="r" b="b" t="t" l="l"/>
            <a:pathLst>
              <a:path h="670575" w="537886">
                <a:moveTo>
                  <a:pt x="0" y="0"/>
                </a:moveTo>
                <a:lnTo>
                  <a:pt x="537886" y="0"/>
                </a:lnTo>
                <a:lnTo>
                  <a:pt x="537886" y="670575"/>
                </a:lnTo>
                <a:lnTo>
                  <a:pt x="0" y="67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33578" y="4616519"/>
            <a:ext cx="10925577" cy="27009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8"/>
              </a:lnSpc>
            </a:pPr>
            <a:r>
              <a:rPr lang="en-US" sz="8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HLD </a:t>
            </a:r>
          </a:p>
          <a:p>
            <a:pPr algn="l">
              <a:lnSpc>
                <a:spcPts val="5058"/>
              </a:lnSpc>
            </a:pPr>
            <a:r>
              <a:rPr lang="en-US" sz="8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       </a:t>
            </a:r>
          </a:p>
          <a:p>
            <a:pPr algn="l">
              <a:lnSpc>
                <a:spcPts val="5058"/>
              </a:lnSpc>
            </a:pPr>
          </a:p>
          <a:p>
            <a:pPr algn="l">
              <a:lnSpc>
                <a:spcPts val="5058"/>
              </a:lnSpc>
            </a:pPr>
            <a:r>
              <a:rPr lang="en-US" sz="80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LLD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481676" y="6395422"/>
            <a:ext cx="537886" cy="670575"/>
          </a:xfrm>
          <a:custGeom>
            <a:avLst/>
            <a:gdLst/>
            <a:ahLst/>
            <a:cxnLst/>
            <a:rect r="r" b="b" t="t" l="l"/>
            <a:pathLst>
              <a:path h="670575" w="537886">
                <a:moveTo>
                  <a:pt x="0" y="0"/>
                </a:moveTo>
                <a:lnTo>
                  <a:pt x="537886" y="0"/>
                </a:lnTo>
                <a:lnTo>
                  <a:pt x="537886" y="670575"/>
                </a:lnTo>
                <a:lnTo>
                  <a:pt x="0" y="6705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3506" y="384198"/>
            <a:ext cx="15808360" cy="81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HIGH LEVEL DESIGN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20221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604631" y="351437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66" r="0" b="-166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854142" y="1276636"/>
            <a:ext cx="14097000" cy="8353143"/>
            <a:chOff x="0" y="0"/>
            <a:chExt cx="18796000" cy="1113752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796000" cy="11137519"/>
            </a:xfrm>
            <a:custGeom>
              <a:avLst/>
              <a:gdLst/>
              <a:ahLst/>
              <a:cxnLst/>
              <a:rect r="r" b="b" t="t" l="l"/>
              <a:pathLst>
                <a:path h="11137519" w="18796000">
                  <a:moveTo>
                    <a:pt x="0" y="0"/>
                  </a:moveTo>
                  <a:lnTo>
                    <a:pt x="18796000" y="0"/>
                  </a:lnTo>
                  <a:lnTo>
                    <a:pt x="18796000" y="11137519"/>
                  </a:lnTo>
                  <a:lnTo>
                    <a:pt x="0" y="11137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2852" t="0" r="-587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14551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95510" y="60615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03601" y="964755"/>
            <a:ext cx="13680797" cy="731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8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LOW LEVEL DESIGN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208900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7189" y="2809778"/>
            <a:ext cx="17259300" cy="5084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4220" indent="-217110" lvl="1">
              <a:lnSpc>
                <a:spcPts val="5830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Ingested </a:t>
            </a: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Kaggle AnoML-IoT JSON into S3, streamed via Lambda → Kinesis.</a:t>
            </a:r>
          </a:p>
          <a:p>
            <a:pPr algn="l" marL="434219" indent="-217110" lvl="1">
              <a:lnSpc>
                <a:spcPts val="5830"/>
              </a:lnSpc>
              <a:buFont typeface="Arial"/>
              <a:buChar char="•"/>
            </a:pPr>
            <a:r>
              <a:rPr lang="en-US" sz="35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Stored real-time events in Kinesis with raw backups in S3.</a:t>
            </a:r>
          </a:p>
          <a:p>
            <a:pPr algn="l" marL="434219" indent="-217110" lvl="1">
              <a:lnSpc>
                <a:spcPts val="5830"/>
              </a:lnSpc>
              <a:buFont typeface="Arial"/>
              <a:buChar char="•"/>
            </a:pPr>
            <a:r>
              <a:rPr lang="en-US" sz="35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Applied error handling &amp; data quality checks (validation, uniqueness, rolling metrics).</a:t>
            </a:r>
          </a:p>
          <a:p>
            <a:pPr algn="l" marL="434220" indent="-217110" lvl="1">
              <a:lnSpc>
                <a:spcPts val="5830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Enabled alerts &amp; auditing using Delta Lake transaction logs.</a:t>
            </a:r>
          </a:p>
          <a:p>
            <a:pPr algn="l" marL="434219" indent="-217110" lvl="1">
              <a:lnSpc>
                <a:spcPts val="5830"/>
              </a:lnSpc>
              <a:buFont typeface="Arial"/>
              <a:buChar char="•"/>
            </a:pPr>
            <a:r>
              <a:rPr lang="en-US" sz="3598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Designed visualizations with Git-based version control for monitoring &amp; reproducibility.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95510" y="60615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8358" y="510152"/>
            <a:ext cx="13680797" cy="1747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1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END-TO-END IOT PIPELINE – REAL TIME PROCESSING AND S3 ARCHIVAL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1045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5011598" y="-980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133714" y="2438149"/>
            <a:ext cx="14630400" cy="7326482"/>
            <a:chOff x="0" y="0"/>
            <a:chExt cx="19507200" cy="97686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507200" cy="9768586"/>
            </a:xfrm>
            <a:custGeom>
              <a:avLst/>
              <a:gdLst/>
              <a:ahLst/>
              <a:cxnLst/>
              <a:rect r="r" b="b" t="t" l="l"/>
              <a:pathLst>
                <a:path h="9768586" w="19507200">
                  <a:moveTo>
                    <a:pt x="0" y="0"/>
                  </a:moveTo>
                  <a:lnTo>
                    <a:pt x="19507200" y="0"/>
                  </a:lnTo>
                  <a:lnTo>
                    <a:pt x="19507200" y="9768586"/>
                  </a:lnTo>
                  <a:lnTo>
                    <a:pt x="0" y="97685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6564" r="0" b="-16564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01170" y="629244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78358" y="345250"/>
            <a:ext cx="13680797" cy="1906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02"/>
              </a:lnSpc>
            </a:pPr>
            <a:r>
              <a:rPr lang="en-US" sz="61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HANDLING&amp; DATA QUALITY CHECKS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915854" y="-98041"/>
            <a:ext cx="1449213" cy="1771266"/>
          </a:xfrm>
          <a:custGeom>
            <a:avLst/>
            <a:gdLst/>
            <a:ahLst/>
            <a:cxnLst/>
            <a:rect r="r" b="b" t="t" l="l"/>
            <a:pathLst>
              <a:path h="1771266" w="1449213">
                <a:moveTo>
                  <a:pt x="0" y="0"/>
                </a:moveTo>
                <a:lnTo>
                  <a:pt x="1449214" y="0"/>
                </a:lnTo>
                <a:lnTo>
                  <a:pt x="1449214" y="1771266"/>
                </a:lnTo>
                <a:lnTo>
                  <a:pt x="0" y="17712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59155" y="213886"/>
            <a:ext cx="1562612" cy="963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7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4470165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66" r="0" b="-166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2728" y="2556492"/>
            <a:ext cx="15596572" cy="6119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Try/Except with Logging in Databricks – Wraps critical Spark operations to catch runtime errors and logs them for analysis.</a:t>
            </a:r>
          </a:p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 Validation and Cleansing: Ensures incoming JSON data conforms to the expected schema, removes missing or invalid fields, filters out corrupted or nonsensical sensor readings, and eliminates duplicates based on device_id and timestamp.</a:t>
            </a:r>
          </a:p>
          <a:p>
            <a:pPr algn="l" marL="706837" indent="-353418" lvl="1">
              <a:lnSpc>
                <a:spcPts val="5467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Anomaly Detection Preparation: Performs range validation on sensor values (e.g., temperature, humidity) and calculates rolling metrics, such as 5-minute averages, to establish dynamic baselines for detecting outliers.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DAGxGcBGPH4</dc:identifier>
  <dcterms:modified xsi:type="dcterms:W3CDTF">2011-08-01T06:04:30Z</dcterms:modified>
  <cp:revision>1</cp:revision>
  <dc:title>IoT ppt.pptx</dc:title>
</cp:coreProperties>
</file>