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uli"/>
      <p:regular r:id="rId34"/>
      <p:bold r:id="rId35"/>
      <p:italic r:id="rId36"/>
      <p:boldItalic r:id="rId37"/>
    </p:embeddedFont>
    <p:embeddedFont>
      <p:font typeface="Nixie One"/>
      <p:regular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A27AD6-03EC-4C21-AE9C-6B8400EBC591}">
  <a:tblStyle styleId="{34A27AD6-03EC-4C21-AE9C-6B8400EBC5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bold.fntdata"/><Relationship Id="rId12" Type="http://schemas.openxmlformats.org/officeDocument/2006/relationships/slide" Target="slides/slide7.xml"/><Relationship Id="rId34" Type="http://schemas.openxmlformats.org/officeDocument/2006/relationships/font" Target="fonts/Muli-regular.fntdata"/><Relationship Id="rId15" Type="http://schemas.openxmlformats.org/officeDocument/2006/relationships/slide" Target="slides/slide10.xml"/><Relationship Id="rId37" Type="http://schemas.openxmlformats.org/officeDocument/2006/relationships/font" Target="fonts/Muli-boldItalic.fntdata"/><Relationship Id="rId14" Type="http://schemas.openxmlformats.org/officeDocument/2006/relationships/slide" Target="slides/slide9.xml"/><Relationship Id="rId36" Type="http://schemas.openxmlformats.org/officeDocument/2006/relationships/font" Target="fonts/Muli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font" Target="fonts/NixieOn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d41601ab8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d41601ab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d41601ab8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d41601ab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d6664601d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d666460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6664601d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666460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d6664601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d6664601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d4c9a5210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d4c9a52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d6664601d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d666460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d6664601d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d6664601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d6664601d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d666460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d4c9a521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d4c9a5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d4c9a521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d4c9a52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d4c9a5210_3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d4c9a5210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d4c9a5210_9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d4c9a5210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d4c9a5210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4d4c9a521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d4c9a5210_3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d4c9a521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d4c9a5210_3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d4c9a521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d4c9a5210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4d4c9a521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d41601ab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d41601a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d41601ab8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d41601a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d41601ab8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d41601a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d41601ab8_2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d41601ab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d41601ab8_2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d41601ab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d41601ab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d41601a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NiPUhWGIsthNHJpRhtYFpyUIOVO_qmut/view" TargetMode="External"/><Relationship Id="rId4" Type="http://schemas.openxmlformats.org/officeDocument/2006/relationships/image" Target="../media/image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Gravity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Catani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Firebase?</a:t>
            </a:r>
            <a:endParaRPr/>
          </a:p>
        </p:txBody>
      </p:sp>
      <p:sp>
        <p:nvSpPr>
          <p:cNvPr id="405" name="Google Shape;405;p20"/>
          <p:cNvSpPr txBox="1"/>
          <p:nvPr/>
        </p:nvSpPr>
        <p:spPr>
          <a:xfrm>
            <a:off x="1732700" y="1744525"/>
            <a:ext cx="6790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Char char="❖"/>
            </a:pPr>
            <a:r>
              <a:rPr lang="en" sz="2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Cloud based development platform for mobile and web based applications</a:t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Char char="❖"/>
            </a:pPr>
            <a:r>
              <a:rPr lang="en" sz="2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Used for databases, user management, and analytics</a:t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6" name="Google Shape;406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Setup &amp; Dependencies</a:t>
            </a:r>
            <a:endParaRPr sz="3800"/>
          </a:p>
        </p:txBody>
      </p:sp>
      <p:sp>
        <p:nvSpPr>
          <p:cNvPr id="412" name="Google Shape;412;p21"/>
          <p:cNvSpPr txBox="1"/>
          <p:nvPr/>
        </p:nvSpPr>
        <p:spPr>
          <a:xfrm>
            <a:off x="1732700" y="1744525"/>
            <a:ext cx="6790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Char char="❖"/>
            </a:pPr>
            <a:r>
              <a:rPr lang="en" sz="2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Create firebase account and setup project using firebase assistant</a:t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Char char="❖"/>
            </a:pPr>
            <a:r>
              <a:rPr lang="en" sz="2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Add gdx-fireapp library</a:t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Google Shape;413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4" name="Google Shape;414;p21"/>
          <p:cNvPicPr preferRelativeResize="0"/>
          <p:nvPr/>
        </p:nvPicPr>
        <p:blipFill rotWithShape="1">
          <a:blip r:embed="rId3">
            <a:alphaModFix/>
          </a:blip>
          <a:srcRect b="11028" l="17280" r="49486" t="67045"/>
          <a:stretch/>
        </p:blipFill>
        <p:spPr>
          <a:xfrm>
            <a:off x="2069750" y="3474850"/>
            <a:ext cx="5117999" cy="18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Implementing FIrebase</a:t>
            </a:r>
            <a:endParaRPr sz="3800"/>
          </a:p>
        </p:txBody>
      </p:sp>
      <p:sp>
        <p:nvSpPr>
          <p:cNvPr id="420" name="Google Shape;420;p22"/>
          <p:cNvSpPr txBox="1"/>
          <p:nvPr/>
        </p:nvSpPr>
        <p:spPr>
          <a:xfrm>
            <a:off x="1732700" y="1744525"/>
            <a:ext cx="6790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Char char="❖"/>
            </a:pPr>
            <a:r>
              <a:rPr lang="en" sz="2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Create POJO class to interact with Firebase</a:t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Char char="❖"/>
            </a:pPr>
            <a:r>
              <a:rPr lang="en" sz="2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Must use Strings!!</a:t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1" name="Google Shape;421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22"/>
          <p:cNvPicPr preferRelativeResize="0"/>
          <p:nvPr/>
        </p:nvPicPr>
        <p:blipFill rotWithShape="1">
          <a:blip r:embed="rId3">
            <a:alphaModFix/>
          </a:blip>
          <a:srcRect b="48458" l="17713" r="50450" t="31922"/>
          <a:stretch/>
        </p:blipFill>
        <p:spPr>
          <a:xfrm>
            <a:off x="1477400" y="3545725"/>
            <a:ext cx="6954501" cy="1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/>
          <p:nvPr>
            <p:ph type="title"/>
          </p:nvPr>
        </p:nvSpPr>
        <p:spPr>
          <a:xfrm>
            <a:off x="1732700" y="973600"/>
            <a:ext cx="7033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Implementing Firebase Cont.</a:t>
            </a:r>
            <a:endParaRPr sz="3600"/>
          </a:p>
        </p:txBody>
      </p:sp>
      <p:sp>
        <p:nvSpPr>
          <p:cNvPr id="428" name="Google Shape;428;p23"/>
          <p:cNvSpPr txBox="1"/>
          <p:nvPr/>
        </p:nvSpPr>
        <p:spPr>
          <a:xfrm>
            <a:off x="1732700" y="1744525"/>
            <a:ext cx="6790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Char char="❖"/>
            </a:pPr>
            <a:r>
              <a:rPr lang="en" sz="2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Getting and Setting Database Values</a:t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Google Shape;429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5" name="Google Shape;435;p24"/>
          <p:cNvPicPr preferRelativeResize="0"/>
          <p:nvPr/>
        </p:nvPicPr>
        <p:blipFill rotWithShape="1">
          <a:blip r:embed="rId3">
            <a:alphaModFix/>
          </a:blip>
          <a:srcRect b="26768" l="18588" r="31603" t="42534"/>
          <a:stretch/>
        </p:blipFill>
        <p:spPr>
          <a:xfrm>
            <a:off x="1980775" y="76600"/>
            <a:ext cx="5648953" cy="241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4"/>
          <p:cNvPicPr preferRelativeResize="0"/>
          <p:nvPr/>
        </p:nvPicPr>
        <p:blipFill rotWithShape="1">
          <a:blip r:embed="rId4">
            <a:alphaModFix/>
          </a:blip>
          <a:srcRect b="43896" l="19598" r="13029" t="29422"/>
          <a:stretch/>
        </p:blipFill>
        <p:spPr>
          <a:xfrm>
            <a:off x="110263" y="2653400"/>
            <a:ext cx="8923474" cy="227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Overview</a:t>
            </a:r>
            <a:endParaRPr/>
          </a:p>
        </p:txBody>
      </p:sp>
      <p:sp>
        <p:nvSpPr>
          <p:cNvPr id="442" name="Google Shape;442;p2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architecture we used to create objects</a:t>
            </a:r>
            <a:endParaRPr/>
          </a:p>
        </p:txBody>
      </p:sp>
      <p:sp>
        <p:nvSpPr>
          <p:cNvPr id="443" name="Google Shape;443;p2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4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570350" y="4668250"/>
            <a:ext cx="9612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445" name="Google Shape;445;p25"/>
          <p:cNvGrpSpPr/>
          <p:nvPr/>
        </p:nvGrpSpPr>
        <p:grpSpPr>
          <a:xfrm>
            <a:off x="917031" y="4818293"/>
            <a:ext cx="267845" cy="226283"/>
            <a:chOff x="3918650" y="293075"/>
            <a:chExt cx="488500" cy="412775"/>
          </a:xfrm>
        </p:grpSpPr>
        <p:sp>
          <p:nvSpPr>
            <p:cNvPr id="446" name="Google Shape;446;p2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4" name="Google Shape;454;p26"/>
          <p:cNvPicPr preferRelativeResize="0"/>
          <p:nvPr/>
        </p:nvPicPr>
        <p:blipFill rotWithShape="1">
          <a:blip r:embed="rId3">
            <a:alphaModFix/>
          </a:blip>
          <a:srcRect b="26137" l="4057" r="81001" t="22831"/>
          <a:stretch/>
        </p:blipFill>
        <p:spPr>
          <a:xfrm>
            <a:off x="700425" y="246650"/>
            <a:ext cx="2421600" cy="4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6"/>
          <p:cNvSpPr txBox="1"/>
          <p:nvPr/>
        </p:nvSpPr>
        <p:spPr>
          <a:xfrm>
            <a:off x="3122025" y="354700"/>
            <a:ext cx="60219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Char char="❖"/>
            </a:pPr>
            <a:r>
              <a:rPr lang="en" sz="2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Obstacles</a:t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6" name="Google Shape;456;p26"/>
          <p:cNvSpPr txBox="1"/>
          <p:nvPr/>
        </p:nvSpPr>
        <p:spPr>
          <a:xfrm>
            <a:off x="3175950" y="1710900"/>
            <a:ext cx="60219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Char char="❖"/>
            </a:pPr>
            <a:r>
              <a:rPr lang="en" sz="2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Screens</a:t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Char char="❖"/>
            </a:pPr>
            <a:r>
              <a:rPr lang="en" sz="2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Various Classes</a:t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>
            <p:ph type="title"/>
          </p:nvPr>
        </p:nvSpPr>
        <p:spPr>
          <a:xfrm>
            <a:off x="2100000" y="170650"/>
            <a:ext cx="7044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Obstacle Overview </a:t>
            </a:r>
            <a:endParaRPr/>
          </a:p>
        </p:txBody>
      </p:sp>
      <p:sp>
        <p:nvSpPr>
          <p:cNvPr id="462" name="Google Shape;462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27"/>
          <p:cNvSpPr txBox="1"/>
          <p:nvPr/>
        </p:nvSpPr>
        <p:spPr>
          <a:xfrm>
            <a:off x="562250" y="2007175"/>
            <a:ext cx="3826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SprObstacle Methods</a:t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❖"/>
            </a:pP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Render</a:t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❖"/>
            </a:pP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isHit</a:t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❖"/>
            </a:pP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reDraw</a:t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64" name="Google Shape;464;p27"/>
          <p:cNvPicPr preferRelativeResize="0"/>
          <p:nvPr/>
        </p:nvPicPr>
        <p:blipFill rotWithShape="1">
          <a:blip r:embed="rId3">
            <a:alphaModFix/>
          </a:blip>
          <a:srcRect b="58481" l="24197" r="45165" t="19593"/>
          <a:stretch/>
        </p:blipFill>
        <p:spPr>
          <a:xfrm>
            <a:off x="4103850" y="2171825"/>
            <a:ext cx="4421250" cy="177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28"/>
          <p:cNvSpPr txBox="1"/>
          <p:nvPr/>
        </p:nvSpPr>
        <p:spPr>
          <a:xfrm>
            <a:off x="3175950" y="1710900"/>
            <a:ext cx="60219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8"/>
          <p:cNvSpPr txBox="1"/>
          <p:nvPr>
            <p:ph type="title"/>
          </p:nvPr>
        </p:nvSpPr>
        <p:spPr>
          <a:xfrm>
            <a:off x="3002175" y="368950"/>
            <a:ext cx="58839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 Overview</a:t>
            </a:r>
            <a:endParaRPr/>
          </a:p>
        </p:txBody>
      </p:sp>
      <p:sp>
        <p:nvSpPr>
          <p:cNvPr id="472" name="Google Shape;472;p28"/>
          <p:cNvSpPr txBox="1"/>
          <p:nvPr/>
        </p:nvSpPr>
        <p:spPr>
          <a:xfrm>
            <a:off x="2090225" y="1937025"/>
            <a:ext cx="3578700" cy="827100"/>
          </a:xfrm>
          <a:prstGeom prst="rect">
            <a:avLst/>
          </a:prstGeom>
          <a:solidFill>
            <a:srgbClr val="2B2B2B"/>
          </a:solidFill>
          <a:ln cap="flat" cmpd="sng" w="2857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SprObstacle</a:t>
            </a:r>
            <a:endParaRPr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3" name="Google Shape;473;p28"/>
          <p:cNvSpPr txBox="1"/>
          <p:nvPr/>
        </p:nvSpPr>
        <p:spPr>
          <a:xfrm>
            <a:off x="13550" y="3248225"/>
            <a:ext cx="2295600" cy="4506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ObsFlying</a:t>
            </a:r>
            <a:endParaRPr sz="1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74" name="Google Shape;474;p28"/>
          <p:cNvCxnSpPr>
            <a:stCxn id="472" idx="2"/>
            <a:endCxn id="473" idx="0"/>
          </p:cNvCxnSpPr>
          <p:nvPr/>
        </p:nvCxnSpPr>
        <p:spPr>
          <a:xfrm flipH="1">
            <a:off x="1161275" y="2764125"/>
            <a:ext cx="2718300" cy="4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28"/>
          <p:cNvSpPr txBox="1"/>
          <p:nvPr/>
        </p:nvSpPr>
        <p:spPr>
          <a:xfrm>
            <a:off x="5254750" y="3234650"/>
            <a:ext cx="2295600" cy="4506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ObsSpinning</a:t>
            </a:r>
            <a:endParaRPr sz="1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978850" y="4182925"/>
            <a:ext cx="2295600" cy="4506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ObsPitfall</a:t>
            </a:r>
            <a:endParaRPr sz="1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Google Shape;477;p28"/>
          <p:cNvSpPr txBox="1"/>
          <p:nvPr/>
        </p:nvSpPr>
        <p:spPr>
          <a:xfrm>
            <a:off x="3654025" y="4182125"/>
            <a:ext cx="2295600" cy="4506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ObsTree</a:t>
            </a:r>
            <a:endParaRPr sz="1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78" name="Google Shape;478;p28"/>
          <p:cNvCxnSpPr>
            <a:endCxn id="476" idx="0"/>
          </p:cNvCxnSpPr>
          <p:nvPr/>
        </p:nvCxnSpPr>
        <p:spPr>
          <a:xfrm flipH="1">
            <a:off x="2126650" y="2801425"/>
            <a:ext cx="1758300" cy="13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8"/>
          <p:cNvCxnSpPr>
            <a:endCxn id="475" idx="0"/>
          </p:cNvCxnSpPr>
          <p:nvPr/>
        </p:nvCxnSpPr>
        <p:spPr>
          <a:xfrm>
            <a:off x="3884950" y="2779550"/>
            <a:ext cx="25176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8"/>
          <p:cNvCxnSpPr>
            <a:stCxn id="472" idx="2"/>
            <a:endCxn id="477" idx="0"/>
          </p:cNvCxnSpPr>
          <p:nvPr/>
        </p:nvCxnSpPr>
        <p:spPr>
          <a:xfrm>
            <a:off x="3879575" y="2764125"/>
            <a:ext cx="922200" cy="14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  <p:sp>
        <p:nvSpPr>
          <p:cNvPr id="486" name="Google Shape;486;p29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can’t figure out</a:t>
            </a:r>
            <a:endParaRPr/>
          </a:p>
        </p:txBody>
      </p:sp>
      <p:sp>
        <p:nvSpPr>
          <p:cNvPr id="487" name="Google Shape;487;p29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5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597104" y="4707100"/>
            <a:ext cx="9612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 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🐛</a:t>
            </a:r>
            <a:endParaRPr sz="1800"/>
          </a:p>
        </p:txBody>
      </p:sp>
      <p:sp>
        <p:nvSpPr>
          <p:cNvPr id="489" name="Google Shape;489;p29"/>
          <p:cNvSpPr txBox="1"/>
          <p:nvPr/>
        </p:nvSpPr>
        <p:spPr>
          <a:xfrm>
            <a:off x="776050" y="75230"/>
            <a:ext cx="90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🐞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/>
          <p:nvPr/>
        </p:nvSpPr>
        <p:spPr>
          <a:xfrm rot="5400000">
            <a:off x="4737035" y="-130325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VGravity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Designed specifically for android</a:t>
            </a:r>
            <a:endParaRPr sz="1800"/>
          </a:p>
        </p:txBody>
      </p:sp>
      <p:sp>
        <p:nvSpPr>
          <p:cNvPr id="344" name="Google Shape;344;p12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12"/>
          <p:cNvPicPr preferRelativeResize="0"/>
          <p:nvPr/>
        </p:nvPicPr>
        <p:blipFill rotWithShape="1">
          <a:blip r:embed="rId3">
            <a:alphaModFix/>
          </a:blip>
          <a:srcRect b="0" l="0" r="6611" t="0"/>
          <a:stretch/>
        </p:blipFill>
        <p:spPr>
          <a:xfrm>
            <a:off x="4149450" y="1012275"/>
            <a:ext cx="3356052" cy="190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2"/>
          <p:cNvSpPr txBox="1"/>
          <p:nvPr/>
        </p:nvSpPr>
        <p:spPr>
          <a:xfrm>
            <a:off x="6192275" y="0"/>
            <a:ext cx="33105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(Shoutout to Gravity Guy and VVVVVV)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Major Lag Spikes</a:t>
            </a:r>
            <a:endParaRPr sz="3800"/>
          </a:p>
        </p:txBody>
      </p:sp>
      <p:sp>
        <p:nvSpPr>
          <p:cNvPr id="495" name="Google Shape;495;p30"/>
          <p:cNvSpPr txBox="1"/>
          <p:nvPr/>
        </p:nvSpPr>
        <p:spPr>
          <a:xfrm>
            <a:off x="1732700" y="1744525"/>
            <a:ext cx="6790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❖"/>
            </a:pPr>
            <a:r>
              <a:rPr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will lag constantly, the lag is visible but does not disrupt gameplay</a:t>
            </a:r>
            <a:endParaRPr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❖"/>
            </a:pPr>
            <a:r>
              <a:rPr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Every once in a while the game will lag intensely for a few seconds making the game unplayable</a:t>
            </a:r>
            <a:endParaRPr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❖"/>
            </a:pPr>
            <a:r>
              <a:rPr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reason for these lag spikes are unknown, even after observing processing power and memory usage of the app in its active state</a:t>
            </a:r>
            <a:endParaRPr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6" name="Google Shape;496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Proud Of</a:t>
            </a:r>
            <a:endParaRPr/>
          </a:p>
        </p:txBody>
      </p:sp>
      <p:sp>
        <p:nvSpPr>
          <p:cNvPr id="502" name="Google Shape;502;p3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people after us will need to know</a:t>
            </a:r>
            <a:endParaRPr/>
          </a:p>
        </p:txBody>
      </p:sp>
      <p:sp>
        <p:nvSpPr>
          <p:cNvPr id="503" name="Google Shape;503;p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6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Polygon Hit Detection</a:t>
            </a:r>
            <a:endParaRPr sz="3800"/>
          </a:p>
        </p:txBody>
      </p:sp>
      <p:sp>
        <p:nvSpPr>
          <p:cNvPr id="509" name="Google Shape;509;p32"/>
          <p:cNvSpPr txBox="1"/>
          <p:nvPr/>
        </p:nvSpPr>
        <p:spPr>
          <a:xfrm>
            <a:off x="1732700" y="1744525"/>
            <a:ext cx="30120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0" name="Google Shape;510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32"/>
          <p:cNvSpPr txBox="1"/>
          <p:nvPr/>
        </p:nvSpPr>
        <p:spPr>
          <a:xfrm>
            <a:off x="1293825" y="21469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32"/>
          <p:cNvPicPr preferRelativeResize="0"/>
          <p:nvPr/>
        </p:nvPicPr>
        <p:blipFill rotWithShape="1">
          <a:blip r:embed="rId3">
            <a:alphaModFix/>
          </a:blip>
          <a:srcRect b="0" l="0" r="6785" t="0"/>
          <a:stretch/>
        </p:blipFill>
        <p:spPr>
          <a:xfrm>
            <a:off x="1458650" y="1744525"/>
            <a:ext cx="6066150" cy="325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To Future Programmers</a:t>
            </a:r>
            <a:endParaRPr/>
          </a:p>
        </p:txBody>
      </p:sp>
      <p:sp>
        <p:nvSpPr>
          <p:cNvPr id="518" name="Google Shape;518;p3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people after us will need to know</a:t>
            </a:r>
            <a:endParaRPr/>
          </a:p>
        </p:txBody>
      </p:sp>
      <p:sp>
        <p:nvSpPr>
          <p:cNvPr id="519" name="Google Shape;519;p3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7</a:t>
            </a:r>
            <a:endParaRPr b="1" sz="6000">
              <a:solidFill>
                <a:srgbClr val="FFFFFF"/>
              </a:solidFill>
            </a:endParaRPr>
          </a:p>
        </p:txBody>
      </p:sp>
      <p:grpSp>
        <p:nvGrpSpPr>
          <p:cNvPr id="520" name="Google Shape;520;p33"/>
          <p:cNvGrpSpPr/>
          <p:nvPr/>
        </p:nvGrpSpPr>
        <p:grpSpPr>
          <a:xfrm>
            <a:off x="926516" y="4799556"/>
            <a:ext cx="235782" cy="235782"/>
            <a:chOff x="1922075" y="1629000"/>
            <a:chExt cx="437200" cy="437200"/>
          </a:xfrm>
        </p:grpSpPr>
        <p:sp>
          <p:nvSpPr>
            <p:cNvPr id="521" name="Google Shape;521;p33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 txBox="1"/>
          <p:nvPr>
            <p:ph type="title"/>
          </p:nvPr>
        </p:nvSpPr>
        <p:spPr>
          <a:xfrm>
            <a:off x="1732700" y="973600"/>
            <a:ext cx="7290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Expand on Collectables Class</a:t>
            </a:r>
            <a:endParaRPr sz="3800"/>
          </a:p>
        </p:txBody>
      </p:sp>
      <p:sp>
        <p:nvSpPr>
          <p:cNvPr id="528" name="Google Shape;528;p34"/>
          <p:cNvSpPr txBox="1"/>
          <p:nvPr/>
        </p:nvSpPr>
        <p:spPr>
          <a:xfrm>
            <a:off x="1732700" y="1744525"/>
            <a:ext cx="6790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❖"/>
            </a:pP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Assure that the coin will not spawn over an obstacle</a:t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❖"/>
            </a:pP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Add a wider variety of collectables (powerups, more valuable coins, etc.)</a:t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❖"/>
            </a:pP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Add a balanced and more random spawn rate</a:t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9" name="Google Shape;529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5"/>
          <p:cNvSpPr txBox="1"/>
          <p:nvPr>
            <p:ph type="title"/>
          </p:nvPr>
        </p:nvSpPr>
        <p:spPr>
          <a:xfrm>
            <a:off x="1732700" y="973600"/>
            <a:ext cx="7290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Update The Background</a:t>
            </a:r>
            <a:endParaRPr sz="3800"/>
          </a:p>
        </p:txBody>
      </p:sp>
      <p:sp>
        <p:nvSpPr>
          <p:cNvPr id="535" name="Google Shape;535;p35"/>
          <p:cNvSpPr txBox="1"/>
          <p:nvPr/>
        </p:nvSpPr>
        <p:spPr>
          <a:xfrm>
            <a:off x="1732700" y="1744525"/>
            <a:ext cx="6790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3000"/>
              <a:buFont typeface="Muli"/>
              <a:buChar char="❖"/>
            </a:pPr>
            <a:r>
              <a:rPr lang="en" sz="3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Create and add different biomes</a:t>
            </a:r>
            <a:endParaRPr sz="3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3000"/>
              <a:buFont typeface="Muli"/>
              <a:buChar char="❖"/>
            </a:pPr>
            <a:r>
              <a:rPr lang="en" sz="3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Program so that the ground and the ceiling are uneven (hills, valleys, etc.)</a:t>
            </a:r>
            <a:endParaRPr sz="3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6" name="Google Shape;536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"/>
          <p:cNvSpPr txBox="1"/>
          <p:nvPr>
            <p:ph type="title"/>
          </p:nvPr>
        </p:nvSpPr>
        <p:spPr>
          <a:xfrm>
            <a:off x="1732700" y="973600"/>
            <a:ext cx="7290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Fix Obstacle Spawning</a:t>
            </a:r>
            <a:endParaRPr sz="3800"/>
          </a:p>
        </p:txBody>
      </p:sp>
      <p:sp>
        <p:nvSpPr>
          <p:cNvPr id="542" name="Google Shape;542;p36"/>
          <p:cNvSpPr txBox="1"/>
          <p:nvPr/>
        </p:nvSpPr>
        <p:spPr>
          <a:xfrm>
            <a:off x="1732700" y="1744525"/>
            <a:ext cx="6790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3000"/>
              <a:buFont typeface="Muli"/>
              <a:buChar char="❖"/>
            </a:pPr>
            <a:r>
              <a:rPr lang="en" sz="3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Redesign the architecture for the obstacle spawning </a:t>
            </a:r>
            <a:endParaRPr sz="3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3" name="Google Shape;543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efficiency!" id="544" name="Google Shape;5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074" y="3527525"/>
            <a:ext cx="2315950" cy="15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0" name="Google Shape;550;p37" title="2018_12_12_12_34_0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" name="Google Shape;556;p38"/>
          <p:cNvSpPr txBox="1"/>
          <p:nvPr>
            <p:ph idx="4294967295" type="ctrTitle"/>
          </p:nvPr>
        </p:nvSpPr>
        <p:spPr>
          <a:xfrm>
            <a:off x="3143350" y="8323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57" name="Google Shape;557;p38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38"/>
          <p:cNvSpPr txBox="1"/>
          <p:nvPr/>
        </p:nvSpPr>
        <p:spPr>
          <a:xfrm>
            <a:off x="510700" y="-45600"/>
            <a:ext cx="7797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solidFill>
                  <a:srgbClr val="19BBD5"/>
                </a:solidFill>
              </a:rPr>
              <a:t>Joel was here</a:t>
            </a:r>
            <a:endParaRPr b="1" i="1" sz="600">
              <a:solidFill>
                <a:srgbClr val="19BBD5"/>
              </a:solidFill>
            </a:endParaRPr>
          </a:p>
        </p:txBody>
      </p:sp>
      <p:pic>
        <p:nvPicPr>
          <p:cNvPr id="560" name="Google Shape;5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575" y="2191675"/>
            <a:ext cx="3794360" cy="284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/>
          <p:nvPr>
            <p:ph type="title"/>
          </p:nvPr>
        </p:nvSpPr>
        <p:spPr>
          <a:xfrm>
            <a:off x="2419350" y="288675"/>
            <a:ext cx="57921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Schedule</a:t>
            </a:r>
            <a:endParaRPr/>
          </a:p>
        </p:txBody>
      </p:sp>
      <p:sp>
        <p:nvSpPr>
          <p:cNvPr id="353" name="Google Shape;353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4" name="Google Shape;354;p13"/>
          <p:cNvGraphicFramePr/>
          <p:nvPr/>
        </p:nvGraphicFramePr>
        <p:xfrm>
          <a:off x="2734125" y="103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{34A27AD6-03EC-4C21-AE9C-6B8400EBC591}</a:tableStyleId>
              </a:tblPr>
              <a:tblGrid>
                <a:gridCol w="1085850"/>
                <a:gridCol w="407670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1.0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Scrolling background and ability to flip gravity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Scrolling obstacles with hit detection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3.0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Add larger variety of obstacles such as pitfalls and spawn obstacles with increasing difficulty for the player as score progresses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3.5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Add coin with random spawn locations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4.0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Develop Main Menu and Gameover screen that transition into one another as well as Game screen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4.5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Add dynamic score in meters and speed up scrolling background as game progresses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5.0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Add complex obstacle spawning. Having only one obstacles spawn at one time. 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6.0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Attempt cloud based score and possible multiplayer on android devices</a:t>
                      </a:r>
                      <a:endParaRPr sz="11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76200">
                    <a:lnL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6139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Techniques</a:t>
            </a:r>
            <a:endParaRPr/>
          </a:p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techniques learned out of class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Level</a:t>
            </a:r>
            <a:endParaRPr/>
          </a:p>
        </p:txBody>
      </p:sp>
      <p:sp>
        <p:nvSpPr>
          <p:cNvPr id="367" name="Google Shape;367;p15"/>
          <p:cNvSpPr txBox="1"/>
          <p:nvPr/>
        </p:nvSpPr>
        <p:spPr>
          <a:xfrm>
            <a:off x="1732700" y="1744525"/>
            <a:ext cx="6790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❖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game controls everything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❖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All created objects were moved to the game level if possible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❖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There is only one instance of objects that are at the game level at all times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❖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All classes grab the objects that are at the game level using “game.object”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❖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makes the program more </a:t>
            </a: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efficient</a:t>
            </a: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as we do not need to create a new instance of the object at every screen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8" name="Google Shape;368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title"/>
          </p:nvPr>
        </p:nvSpPr>
        <p:spPr>
          <a:xfrm>
            <a:off x="1743250" y="772925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 Game Level (Example)</a:t>
            </a:r>
            <a:endParaRPr sz="3400"/>
          </a:p>
        </p:txBody>
      </p:sp>
      <p:sp>
        <p:nvSpPr>
          <p:cNvPr id="374" name="Google Shape;374;p16"/>
          <p:cNvSpPr txBox="1"/>
          <p:nvPr/>
        </p:nvSpPr>
        <p:spPr>
          <a:xfrm>
            <a:off x="1489800" y="1344300"/>
            <a:ext cx="7455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Step  1: </a:t>
            </a: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public class GamGravity extends Game {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                          	public SpriteBatch batch;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Step 2: </a:t>
            </a: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public class ScrMainMenu implements Screen {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		     	GamGravity game;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Step 3:</a:t>
            </a:r>
            <a:r>
              <a:rPr lang="en"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public ScrMainMenu(GamGravity _game) {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	  	     	this.game = _game;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Step 4: </a:t>
            </a: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game.batch.begin();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		     game.batch.draw(texture)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		     game.batch.end();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5" name="Google Shape;375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875" y="1508075"/>
            <a:ext cx="2619450" cy="26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"/>
          <p:cNvSpPr txBox="1"/>
          <p:nvPr>
            <p:ph type="ctrTitle"/>
          </p:nvPr>
        </p:nvSpPr>
        <p:spPr>
          <a:xfrm>
            <a:off x="2743200" y="1735750"/>
            <a:ext cx="6139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Frustrations</a:t>
            </a:r>
            <a:endParaRPr/>
          </a:p>
        </p:txBody>
      </p:sp>
      <p:sp>
        <p:nvSpPr>
          <p:cNvPr id="382" name="Google Shape;382;p1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caused us to rage quit</a:t>
            </a:r>
            <a:endParaRPr/>
          </a:p>
        </p:txBody>
      </p:sp>
      <p:sp>
        <p:nvSpPr>
          <p:cNvPr id="383" name="Google Shape;383;p1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580925" y="4678850"/>
            <a:ext cx="961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💢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Animation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1732700" y="1744525"/>
            <a:ext cx="6790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❖"/>
            </a:pP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character’s x and y position would change even though the image </a:t>
            </a: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doesn't</a:t>
            </a: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move visually.</a:t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❖"/>
            </a:pP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character’s getHeight and getWidth would get the dimensions of the whole spritesheet instead of the individual frame</a:t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❖"/>
            </a:pP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 lot of trouble getting the image to flip upside down and right side up</a:t>
            </a:r>
            <a:endParaRPr sz="2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1" name="Google Shape;39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Programming: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397" name="Google Shape;397;p19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how to integrate firebase into a Libgdx project</a:t>
            </a:r>
            <a:endParaRPr/>
          </a:p>
        </p:txBody>
      </p:sp>
      <p:sp>
        <p:nvSpPr>
          <p:cNvPr id="398" name="Google Shape;398;p19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399" name="Google Shape;399;p19"/>
          <p:cNvSpPr txBox="1"/>
          <p:nvPr/>
        </p:nvSpPr>
        <p:spPr>
          <a:xfrm>
            <a:off x="570350" y="4668250"/>
            <a:ext cx="9612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🔥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