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313606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43669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B53031-DDA8-4453-B63D-A79C0C4C292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89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D5CFA5-539C-47C2-8FA6-DABD3AE92BA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95996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D5CFA5-539C-47C2-8FA6-DABD3AE92BA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B53031-DDA8-4453-B63D-A79C0C4C292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903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D5CFA5-539C-47C2-8FA6-DABD3AE92BA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67361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234339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415976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116840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5CFA5-539C-47C2-8FA6-DABD3AE92BA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334109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5CFA5-539C-47C2-8FA6-DABD3AE92BA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6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D5CFA5-539C-47C2-8FA6-DABD3AE92BA9}"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413749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D5CFA5-539C-47C2-8FA6-DABD3AE92BA9}"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197250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5CFA5-539C-47C2-8FA6-DABD3AE92BA9}"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93383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5CFA5-539C-47C2-8FA6-DABD3AE92BA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11802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5CFA5-539C-47C2-8FA6-DABD3AE92BA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B53031-DDA8-4453-B63D-A79C0C4C2922}" type="slidenum">
              <a:rPr lang="en-US" smtClean="0"/>
              <a:t>‹#›</a:t>
            </a:fld>
            <a:endParaRPr lang="en-US"/>
          </a:p>
        </p:txBody>
      </p:sp>
    </p:spTree>
    <p:extLst>
      <p:ext uri="{BB962C8B-B14F-4D97-AF65-F5344CB8AC3E}">
        <p14:creationId xmlns:p14="http://schemas.microsoft.com/office/powerpoint/2010/main" val="5908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BD5CFA5-539C-47C2-8FA6-DABD3AE92BA9}" type="datetimeFigureOut">
              <a:rPr lang="en-US" smtClean="0"/>
              <a:t>9/19/2021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B53031-DDA8-4453-B63D-A79C0C4C2922}" type="slidenum">
              <a:rPr lang="en-US" smtClean="0"/>
              <a:t>‹#›</a:t>
            </a:fld>
            <a:endParaRPr lang="en-US"/>
          </a:p>
        </p:txBody>
      </p:sp>
    </p:spTree>
    <p:extLst>
      <p:ext uri="{BB962C8B-B14F-4D97-AF65-F5344CB8AC3E}">
        <p14:creationId xmlns:p14="http://schemas.microsoft.com/office/powerpoint/2010/main" val="30004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C49B-7FE3-4BF5-B2F1-EEEB8B914EB6}"/>
              </a:ext>
            </a:extLst>
          </p:cNvPr>
          <p:cNvSpPr>
            <a:spLocks noGrp="1"/>
          </p:cNvSpPr>
          <p:nvPr>
            <p:ph type="ctrTitle"/>
          </p:nvPr>
        </p:nvSpPr>
        <p:spPr>
          <a:xfrm>
            <a:off x="593889" y="1046949"/>
            <a:ext cx="11180189" cy="1262618"/>
          </a:xfrm>
        </p:spPr>
        <p:txBody>
          <a:bodyPr>
            <a:normAutofit fontScale="90000"/>
          </a:bodyPr>
          <a:lstStyle/>
          <a:p>
            <a:r>
              <a:rPr lang="en-US" b="1" dirty="0"/>
              <a:t>Project in Parallel Distributed Programming</a:t>
            </a:r>
          </a:p>
        </p:txBody>
      </p:sp>
      <p:sp>
        <p:nvSpPr>
          <p:cNvPr id="3" name="Subtitle 2">
            <a:extLst>
              <a:ext uri="{FF2B5EF4-FFF2-40B4-BE49-F238E27FC236}">
                <a16:creationId xmlns:a16="http://schemas.microsoft.com/office/drawing/2014/main" id="{702019A8-0CEA-4011-9AB6-06B427C103AD}"/>
              </a:ext>
            </a:extLst>
          </p:cNvPr>
          <p:cNvSpPr>
            <a:spLocks noGrp="1"/>
          </p:cNvSpPr>
          <p:nvPr>
            <p:ph type="subTitle" idx="1"/>
          </p:nvPr>
        </p:nvSpPr>
        <p:spPr/>
        <p:txBody>
          <a:bodyPr>
            <a:normAutofit lnSpcReduction="10000"/>
          </a:bodyPr>
          <a:lstStyle/>
          <a:p>
            <a:r>
              <a:rPr lang="en-US" b="1" dirty="0"/>
              <a:t>Students</a:t>
            </a:r>
          </a:p>
          <a:p>
            <a:r>
              <a:rPr lang="en-US" dirty="0"/>
              <a:t>Haytham Ghabrees        318426574	Haytham.gh@campus.Technion.ac.il</a:t>
            </a:r>
          </a:p>
          <a:p>
            <a:r>
              <a:rPr lang="en-US" dirty="0"/>
              <a:t>Ameer Badran                 318176716	Ameer-Badran@campus.Technion.ac.il</a:t>
            </a:r>
          </a:p>
        </p:txBody>
      </p:sp>
    </p:spTree>
    <p:extLst>
      <p:ext uri="{BB962C8B-B14F-4D97-AF65-F5344CB8AC3E}">
        <p14:creationId xmlns:p14="http://schemas.microsoft.com/office/powerpoint/2010/main" val="260958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A344-9B3C-48B6-8A8C-6507E9EFD971}"/>
              </a:ext>
            </a:extLst>
          </p:cNvPr>
          <p:cNvSpPr>
            <a:spLocks noGrp="1"/>
          </p:cNvSpPr>
          <p:nvPr>
            <p:ph type="title"/>
          </p:nvPr>
        </p:nvSpPr>
        <p:spPr>
          <a:xfrm>
            <a:off x="838200" y="504335"/>
            <a:ext cx="10515600" cy="1096799"/>
          </a:xfrm>
        </p:spPr>
        <p:txBody>
          <a:bodyPr>
            <a:normAutofit/>
          </a:bodyPr>
          <a:lstStyle/>
          <a:p>
            <a:pPr algn="ctr"/>
            <a:r>
              <a:rPr lang="en-US" sz="4000" b="1" dirty="0">
                <a:latin typeface="+mn-lt"/>
              </a:rPr>
              <a:t>General Overview</a:t>
            </a:r>
          </a:p>
        </p:txBody>
      </p:sp>
      <p:sp>
        <p:nvSpPr>
          <p:cNvPr id="3" name="Content Placeholder 2">
            <a:extLst>
              <a:ext uri="{FF2B5EF4-FFF2-40B4-BE49-F238E27FC236}">
                <a16:creationId xmlns:a16="http://schemas.microsoft.com/office/drawing/2014/main" id="{4EC6AE4B-4248-4D1A-AA8D-E564B41F058C}"/>
              </a:ext>
            </a:extLst>
          </p:cNvPr>
          <p:cNvSpPr>
            <a:spLocks noGrp="1"/>
          </p:cNvSpPr>
          <p:nvPr>
            <p:ph idx="1"/>
          </p:nvPr>
        </p:nvSpPr>
        <p:spPr>
          <a:xfrm>
            <a:off x="508261" y="1410844"/>
            <a:ext cx="11039573" cy="4942821"/>
          </a:xfrm>
        </p:spPr>
        <p:txBody>
          <a:bodyPr>
            <a:normAutofit/>
          </a:bodyPr>
          <a:lstStyle/>
          <a:p>
            <a:pPr marL="0" indent="0">
              <a:buNone/>
            </a:pPr>
            <a:r>
              <a:rPr lang="en-US" dirty="0"/>
              <a:t>The project is an implementation of an image classifier, that acts like an engine, it receives an image, and returns the object presented in the image received. It can be said then that the purpose of the project is to make available webservice for users to upload images or take with their web camera and to get the result for the object in the photo.</a:t>
            </a:r>
          </a:p>
          <a:p>
            <a:pPr marL="0" indent="0">
              <a:buNone/>
            </a:pPr>
            <a:r>
              <a:rPr lang="en-US" dirty="0"/>
              <a:t>Different entities were used to connect all the dotes that represent the final project. IBM cloud was used to save images and to implement the code responsible for the classification serves, which is built over OpenWhisk open source, using serverless computing for easy maintenance.</a:t>
            </a:r>
          </a:p>
          <a:p>
            <a:pPr marL="0" indent="0">
              <a:buNone/>
            </a:pPr>
            <a:r>
              <a:rPr lang="en-US" dirty="0"/>
              <a:t>And as a UI, we developed a webpage which will be the page the user sees while using the serves, and this all is containerized by docker, and given to the user as a ready to use package.</a:t>
            </a:r>
          </a:p>
        </p:txBody>
      </p:sp>
    </p:spTree>
    <p:extLst>
      <p:ext uri="{BB962C8B-B14F-4D97-AF65-F5344CB8AC3E}">
        <p14:creationId xmlns:p14="http://schemas.microsoft.com/office/powerpoint/2010/main" val="257756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4B489-EBD6-441C-A7F4-47666C9882DA}"/>
              </a:ext>
            </a:extLst>
          </p:cNvPr>
          <p:cNvSpPr>
            <a:spLocks noGrp="1"/>
          </p:cNvSpPr>
          <p:nvPr>
            <p:ph idx="1"/>
          </p:nvPr>
        </p:nvSpPr>
        <p:spPr>
          <a:xfrm>
            <a:off x="377072" y="395926"/>
            <a:ext cx="10976728" cy="5781037"/>
          </a:xfrm>
        </p:spPr>
        <p:txBody>
          <a:bodyPr/>
          <a:lstStyle/>
          <a:p>
            <a:pPr marL="0" indent="0" algn="ctr">
              <a:buNone/>
            </a:pPr>
            <a:r>
              <a:rPr lang="en-US" b="1" dirty="0"/>
              <a:t>Logical Architecture Between Separate Entities</a:t>
            </a:r>
          </a:p>
          <a:p>
            <a:pPr marL="0" indent="0" algn="ctr">
              <a:buNone/>
            </a:pPr>
            <a:endParaRPr lang="en-US" b="1" dirty="0"/>
          </a:p>
        </p:txBody>
      </p:sp>
      <p:sp>
        <p:nvSpPr>
          <p:cNvPr id="4" name="Rectangle 1">
            <a:extLst>
              <a:ext uri="{FF2B5EF4-FFF2-40B4-BE49-F238E27FC236}">
                <a16:creationId xmlns:a16="http://schemas.microsoft.com/office/drawing/2014/main" id="{4C669A82-A7F4-4412-B84A-F3CC54EE14FC}"/>
              </a:ext>
            </a:extLst>
          </p:cNvPr>
          <p:cNvSpPr>
            <a:spLocks noChangeArrowheads="1"/>
          </p:cNvSpPr>
          <p:nvPr/>
        </p:nvSpPr>
        <p:spPr bwMode="auto">
          <a:xfrm>
            <a:off x="1641678" y="5052022"/>
            <a:ext cx="846998" cy="537985"/>
          </a:xfrm>
          <a:prstGeom prst="rect">
            <a:avLst/>
          </a:prstGeom>
          <a:solidFill>
            <a:srgbClr val="FBD4B4"/>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Package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55A2E0B-BEF0-41EF-9E16-0E327CB383F8}"/>
              </a:ext>
            </a:extLst>
          </p:cNvPr>
          <p:cNvSpPr>
            <a:spLocks noChangeArrowheads="1"/>
          </p:cNvSpPr>
          <p:nvPr/>
        </p:nvSpPr>
        <p:spPr bwMode="auto">
          <a:xfrm>
            <a:off x="5698788" y="1909362"/>
            <a:ext cx="1646669" cy="822545"/>
          </a:xfrm>
          <a:prstGeom prst="rect">
            <a:avLst/>
          </a:prstGeom>
          <a:solidFill>
            <a:schemeClr val="accent1">
              <a:lumMod val="60000"/>
              <a:lumOff val="40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Docker Action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hought Bubble: Cloud 6">
            <a:extLst>
              <a:ext uri="{FF2B5EF4-FFF2-40B4-BE49-F238E27FC236}">
                <a16:creationId xmlns:a16="http://schemas.microsoft.com/office/drawing/2014/main" id="{D30710A1-34B1-4058-86C6-FD38323A24AE}"/>
              </a:ext>
            </a:extLst>
          </p:cNvPr>
          <p:cNvSpPr>
            <a:spLocks noChangeArrowheads="1"/>
          </p:cNvSpPr>
          <p:nvPr/>
        </p:nvSpPr>
        <p:spPr bwMode="auto">
          <a:xfrm>
            <a:off x="522790" y="2949265"/>
            <a:ext cx="1769947" cy="1206110"/>
          </a:xfrm>
          <a:prstGeom prst="cloudCallout">
            <a:avLst>
              <a:gd name="adj1" fmla="val -20833"/>
              <a:gd name="adj2" fmla="val 62500"/>
            </a:avLst>
          </a:prstGeom>
          <a:solidFill>
            <a:schemeClr val="accent1">
              <a:lumMod val="60000"/>
              <a:lumOff val="40000"/>
            </a:schemeClr>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IBM Cloud Foundry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1384D476-65B8-4D40-A413-85DE4F14C160}"/>
              </a:ext>
            </a:extLst>
          </p:cNvPr>
          <p:cNvSpPr>
            <a:spLocks noChangeArrowheads="1"/>
          </p:cNvSpPr>
          <p:nvPr/>
        </p:nvSpPr>
        <p:spPr bwMode="auto">
          <a:xfrm>
            <a:off x="1781562" y="5250129"/>
            <a:ext cx="511175" cy="295275"/>
          </a:xfrm>
          <a:prstGeom prst="rect">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IMG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8" name="Flowchart: Alternate Process 8">
            <a:extLst>
              <a:ext uri="{FF2B5EF4-FFF2-40B4-BE49-F238E27FC236}">
                <a16:creationId xmlns:a16="http://schemas.microsoft.com/office/drawing/2014/main" id="{67C572F2-53AA-4F11-BB33-67E59D798C78}"/>
              </a:ext>
            </a:extLst>
          </p:cNvPr>
          <p:cNvSpPr>
            <a:spLocks noChangeArrowheads="1"/>
          </p:cNvSpPr>
          <p:nvPr/>
        </p:nvSpPr>
        <p:spPr bwMode="auto">
          <a:xfrm>
            <a:off x="4881393" y="4978355"/>
            <a:ext cx="2153255" cy="646113"/>
          </a:xfrm>
          <a:prstGeom prst="flowChartAlternateProcess">
            <a:avLst/>
          </a:prstGeom>
          <a:solidFill>
            <a:srgbClr val="622423"/>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Client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 name="Text Box 16">
            <a:extLst>
              <a:ext uri="{FF2B5EF4-FFF2-40B4-BE49-F238E27FC236}">
                <a16:creationId xmlns:a16="http://schemas.microsoft.com/office/drawing/2014/main" id="{AAF20757-90A4-4FEC-B75D-B72D1D8C36E7}"/>
              </a:ext>
            </a:extLst>
          </p:cNvPr>
          <p:cNvSpPr txBox="1">
            <a:spLocks noChangeArrowheads="1"/>
          </p:cNvSpPr>
          <p:nvPr/>
        </p:nvSpPr>
        <p:spPr bwMode="auto">
          <a:xfrm>
            <a:off x="3296108" y="5256749"/>
            <a:ext cx="1111250" cy="3587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Sends Package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F464DBAF-166A-40B7-BC54-9BE84D52659A}"/>
              </a:ext>
            </a:extLst>
          </p:cNvPr>
          <p:cNvCxnSpPr>
            <a:cxnSpLocks/>
          </p:cNvCxnSpPr>
          <p:nvPr/>
        </p:nvCxnSpPr>
        <p:spPr>
          <a:xfrm flipH="1">
            <a:off x="7345457" y="2430845"/>
            <a:ext cx="1769947" cy="0"/>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F3ADF456-E617-4D84-A5B9-2B5B1CDCC900}"/>
              </a:ext>
            </a:extLst>
          </p:cNvPr>
          <p:cNvSpPr/>
          <p:nvPr/>
        </p:nvSpPr>
        <p:spPr>
          <a:xfrm>
            <a:off x="3459637" y="1405557"/>
            <a:ext cx="4319549" cy="1814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Oval 5">
            <a:extLst>
              <a:ext uri="{FF2B5EF4-FFF2-40B4-BE49-F238E27FC236}">
                <a16:creationId xmlns:a16="http://schemas.microsoft.com/office/drawing/2014/main" id="{9D1CBC85-65BF-407C-A5BB-6DC98995B282}"/>
              </a:ext>
            </a:extLst>
          </p:cNvPr>
          <p:cNvSpPr>
            <a:spLocks noChangeArrowheads="1"/>
          </p:cNvSpPr>
          <p:nvPr/>
        </p:nvSpPr>
        <p:spPr bwMode="auto">
          <a:xfrm>
            <a:off x="2792137" y="1764608"/>
            <a:ext cx="1314921" cy="1184657"/>
          </a:xfrm>
          <a:prstGeom prst="ellipse">
            <a:avLst/>
          </a:prstGeom>
          <a:solidFill>
            <a:schemeClr val="accent1">
              <a:lumMod val="60000"/>
              <a:lumOff val="40000"/>
            </a:schemeClr>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a:t>
            </a:r>
            <a:r>
              <a:rPr lang="en-US" altLang="en-US" b="1" dirty="0">
                <a:latin typeface="Calibri" panose="020F0502020204030204" pitchFamily="34" charset="0"/>
                <a:ea typeface="Calibri" panose="020F0502020204030204" pitchFamily="34" charset="0"/>
                <a:cs typeface="Arial" panose="020B0604020202020204" pitchFamily="34" charset="0"/>
              </a:rPr>
              <a:t>r</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igger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5A30B52C-7927-45D1-9098-BC28B98D0E23}"/>
              </a:ext>
            </a:extLst>
          </p:cNvPr>
          <p:cNvCxnSpPr>
            <a:cxnSpLocks/>
          </p:cNvCxnSpPr>
          <p:nvPr/>
        </p:nvCxnSpPr>
        <p:spPr>
          <a:xfrm flipV="1">
            <a:off x="4113609" y="2356936"/>
            <a:ext cx="1539512" cy="7921"/>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1497F5B3-4BB1-4F15-95F3-19F0B165650D}"/>
              </a:ext>
            </a:extLst>
          </p:cNvPr>
          <p:cNvCxnSpPr>
            <a:cxnSpLocks/>
          </p:cNvCxnSpPr>
          <p:nvPr/>
        </p:nvCxnSpPr>
        <p:spPr>
          <a:xfrm>
            <a:off x="7386753" y="2213131"/>
            <a:ext cx="1728651" cy="1"/>
          </a:xfrm>
          <a:prstGeom prst="straightConnector1">
            <a:avLst/>
          </a:prstGeom>
          <a:ln w="28575">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2" name="Rectangle 23">
            <a:extLst>
              <a:ext uri="{FF2B5EF4-FFF2-40B4-BE49-F238E27FC236}">
                <a16:creationId xmlns:a16="http://schemas.microsoft.com/office/drawing/2014/main" id="{251C8D4A-0D6A-48D6-8AC6-C5EC321E32C7}"/>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F9C5BA33-E020-4FA9-89BB-8415C4B1F83B}"/>
              </a:ext>
            </a:extLst>
          </p:cNvPr>
          <p:cNvSpPr txBox="1"/>
          <p:nvPr/>
        </p:nvSpPr>
        <p:spPr>
          <a:xfrm>
            <a:off x="5033700" y="1103542"/>
            <a:ext cx="2000948" cy="392159"/>
          </a:xfrm>
          <a:prstGeom prst="rect">
            <a:avLst/>
          </a:prstGeom>
          <a:noFill/>
        </p:spPr>
        <p:txBody>
          <a:bodyPr wrap="square">
            <a:spAutoFit/>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Arial" panose="020B0604020202020204" pitchFamily="34" charset="0"/>
              </a:rPr>
              <a:t>Apache Openwhisk</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9" name="Diamond 48">
            <a:extLst>
              <a:ext uri="{FF2B5EF4-FFF2-40B4-BE49-F238E27FC236}">
                <a16:creationId xmlns:a16="http://schemas.microsoft.com/office/drawing/2014/main" id="{1F58BF31-4F6C-42AC-A9D4-66C2F215508D}"/>
              </a:ext>
            </a:extLst>
          </p:cNvPr>
          <p:cNvSpPr/>
          <p:nvPr/>
        </p:nvSpPr>
        <p:spPr>
          <a:xfrm>
            <a:off x="9156700" y="1487767"/>
            <a:ext cx="1866508" cy="1678154"/>
          </a:xfrm>
          <a:prstGeom prst="diamond">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IBM Micro Services</a:t>
            </a:r>
          </a:p>
        </p:txBody>
      </p:sp>
      <p:sp>
        <p:nvSpPr>
          <p:cNvPr id="51" name="Text Box 19">
            <a:extLst>
              <a:ext uri="{FF2B5EF4-FFF2-40B4-BE49-F238E27FC236}">
                <a16:creationId xmlns:a16="http://schemas.microsoft.com/office/drawing/2014/main" id="{13EDC63A-C8E3-4645-849F-382EB41EC375}"/>
              </a:ext>
            </a:extLst>
          </p:cNvPr>
          <p:cNvSpPr txBox="1">
            <a:spLocks noChangeArrowheads="1"/>
          </p:cNvSpPr>
          <p:nvPr/>
        </p:nvSpPr>
        <p:spPr bwMode="auto">
          <a:xfrm>
            <a:off x="4964682" y="4693928"/>
            <a:ext cx="2464064" cy="28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Calibri" panose="020F0502020204030204" pitchFamily="34" charset="0"/>
                <a:cs typeface="Arial" panose="020B0604020202020204" pitchFamily="34" charset="0"/>
              </a:rPr>
              <a:t>User Interface (webpage)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53" name="Freeform: Shape 52">
            <a:extLst>
              <a:ext uri="{FF2B5EF4-FFF2-40B4-BE49-F238E27FC236}">
                <a16:creationId xmlns:a16="http://schemas.microsoft.com/office/drawing/2014/main" id="{E0567FF5-C06C-4AFB-9502-AF88D7696952}"/>
              </a:ext>
            </a:extLst>
          </p:cNvPr>
          <p:cNvSpPr/>
          <p:nvPr/>
        </p:nvSpPr>
        <p:spPr>
          <a:xfrm>
            <a:off x="1481199" y="4359794"/>
            <a:ext cx="3298191" cy="1181243"/>
          </a:xfrm>
          <a:custGeom>
            <a:avLst/>
            <a:gdLst>
              <a:gd name="connsiteX0" fmla="*/ 2743200 w 2743200"/>
              <a:gd name="connsiteY0" fmla="*/ 1084255 h 1084255"/>
              <a:gd name="connsiteX1" fmla="*/ 1715678 w 2743200"/>
              <a:gd name="connsiteY1" fmla="*/ 1037121 h 1084255"/>
              <a:gd name="connsiteX2" fmla="*/ 1046375 w 2743200"/>
              <a:gd name="connsiteY2" fmla="*/ 848585 h 1084255"/>
              <a:gd name="connsiteX3" fmla="*/ 329938 w 2743200"/>
              <a:gd name="connsiteY3" fmla="*/ 452659 h 1084255"/>
              <a:gd name="connsiteX4" fmla="*/ 122548 w 2743200"/>
              <a:gd name="connsiteY4" fmla="*/ 235843 h 1084255"/>
              <a:gd name="connsiteX5" fmla="*/ 0 w 2743200"/>
              <a:gd name="connsiteY5" fmla="*/ 172 h 108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1084255">
                <a:moveTo>
                  <a:pt x="2743200" y="1084255"/>
                </a:moveTo>
                <a:cubicBezTo>
                  <a:pt x="2370841" y="1080327"/>
                  <a:pt x="1998482" y="1076399"/>
                  <a:pt x="1715678" y="1037121"/>
                </a:cubicBezTo>
                <a:cubicBezTo>
                  <a:pt x="1432874" y="997843"/>
                  <a:pt x="1277332" y="945995"/>
                  <a:pt x="1046375" y="848585"/>
                </a:cubicBezTo>
                <a:cubicBezTo>
                  <a:pt x="815418" y="751175"/>
                  <a:pt x="483909" y="554783"/>
                  <a:pt x="329938" y="452659"/>
                </a:cubicBezTo>
                <a:cubicBezTo>
                  <a:pt x="175967" y="350535"/>
                  <a:pt x="177538" y="311257"/>
                  <a:pt x="122548" y="235843"/>
                </a:cubicBezTo>
                <a:cubicBezTo>
                  <a:pt x="67558" y="160428"/>
                  <a:pt x="32994" y="-6112"/>
                  <a:pt x="0" y="172"/>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A9BF0FAB-D9FF-4C39-A1F3-98A41D681721}"/>
              </a:ext>
            </a:extLst>
          </p:cNvPr>
          <p:cNvCxnSpPr>
            <a:cxnSpLocks/>
          </p:cNvCxnSpPr>
          <p:nvPr/>
        </p:nvCxnSpPr>
        <p:spPr>
          <a:xfrm flipH="1" flipV="1">
            <a:off x="1434065" y="4198465"/>
            <a:ext cx="94268" cy="222652"/>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C87E0FD-20BC-4E8C-8C0F-6B4D10D771CF}"/>
              </a:ext>
            </a:extLst>
          </p:cNvPr>
          <p:cNvCxnSpPr>
            <a:cxnSpLocks/>
          </p:cNvCxnSpPr>
          <p:nvPr/>
        </p:nvCxnSpPr>
        <p:spPr>
          <a:xfrm>
            <a:off x="2123419" y="2900196"/>
            <a:ext cx="169318" cy="26572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C2BCB3-A5ED-4891-BE42-2D926EAFD315}"/>
              </a:ext>
            </a:extLst>
          </p:cNvPr>
          <p:cNvCxnSpPr>
            <a:cxnSpLocks/>
          </p:cNvCxnSpPr>
          <p:nvPr/>
        </p:nvCxnSpPr>
        <p:spPr>
          <a:xfrm>
            <a:off x="2705809" y="2478972"/>
            <a:ext cx="220524" cy="364901"/>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F53B4F-CC07-4A9C-A0B5-55E1737DAB6E}"/>
              </a:ext>
            </a:extLst>
          </p:cNvPr>
          <p:cNvCxnSpPr>
            <a:cxnSpLocks/>
          </p:cNvCxnSpPr>
          <p:nvPr/>
        </p:nvCxnSpPr>
        <p:spPr>
          <a:xfrm flipV="1">
            <a:off x="2213401" y="2659535"/>
            <a:ext cx="578439" cy="39286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Text Box 16">
            <a:extLst>
              <a:ext uri="{FF2B5EF4-FFF2-40B4-BE49-F238E27FC236}">
                <a16:creationId xmlns:a16="http://schemas.microsoft.com/office/drawing/2014/main" id="{73767621-E5F6-4E29-90E4-87C7D9ABC343}"/>
              </a:ext>
            </a:extLst>
          </p:cNvPr>
          <p:cNvSpPr txBox="1">
            <a:spLocks noChangeArrowheads="1"/>
          </p:cNvSpPr>
          <p:nvPr/>
        </p:nvSpPr>
        <p:spPr bwMode="auto">
          <a:xfrm>
            <a:off x="890855" y="2004269"/>
            <a:ext cx="1662409" cy="73659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Trigger is connected to cloud foundry and reacts when a new object is stored.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6" name="Text Box 19">
            <a:extLst>
              <a:ext uri="{FF2B5EF4-FFF2-40B4-BE49-F238E27FC236}">
                <a16:creationId xmlns:a16="http://schemas.microsoft.com/office/drawing/2014/main" id="{457D61EB-9824-49B0-8DEE-A37DA1870BF2}"/>
              </a:ext>
            </a:extLst>
          </p:cNvPr>
          <p:cNvSpPr txBox="1">
            <a:spLocks noChangeArrowheads="1"/>
          </p:cNvSpPr>
          <p:nvPr/>
        </p:nvSpPr>
        <p:spPr bwMode="auto">
          <a:xfrm>
            <a:off x="4103852" y="1757238"/>
            <a:ext cx="1627537" cy="77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fitting action is activated according to the rules</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87" name="Text Box 19">
            <a:extLst>
              <a:ext uri="{FF2B5EF4-FFF2-40B4-BE49-F238E27FC236}">
                <a16:creationId xmlns:a16="http://schemas.microsoft.com/office/drawing/2014/main" id="{B48EF4CF-4992-42C4-8C34-B642935FF4E6}"/>
              </a:ext>
            </a:extLst>
          </p:cNvPr>
          <p:cNvSpPr txBox="1">
            <a:spLocks noChangeArrowheads="1"/>
          </p:cNvSpPr>
          <p:nvPr/>
        </p:nvSpPr>
        <p:spPr bwMode="auto">
          <a:xfrm>
            <a:off x="7375010" y="1529070"/>
            <a:ext cx="2000947" cy="77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action uses other micro services in the IBM foundry to complete its task</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cxnSp>
        <p:nvCxnSpPr>
          <p:cNvPr id="93" name="Straight Arrow Connector 92">
            <a:extLst>
              <a:ext uri="{FF2B5EF4-FFF2-40B4-BE49-F238E27FC236}">
                <a16:creationId xmlns:a16="http://schemas.microsoft.com/office/drawing/2014/main" id="{8236518F-1FC6-4E6A-9896-A9C37F8873D8}"/>
              </a:ext>
            </a:extLst>
          </p:cNvPr>
          <p:cNvCxnSpPr>
            <a:cxnSpLocks/>
          </p:cNvCxnSpPr>
          <p:nvPr/>
        </p:nvCxnSpPr>
        <p:spPr>
          <a:xfrm flipH="1">
            <a:off x="2351083" y="3547635"/>
            <a:ext cx="404362" cy="29809"/>
          </a:xfrm>
          <a:prstGeom prst="straightConnector1">
            <a:avLst/>
          </a:prstGeom>
          <a:ln w="38100">
            <a:solidFill>
              <a:schemeClr val="accent6">
                <a:lumMod val="60000"/>
                <a:lumOff val="4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94" name="Freeform: Shape 93">
            <a:extLst>
              <a:ext uri="{FF2B5EF4-FFF2-40B4-BE49-F238E27FC236}">
                <a16:creationId xmlns:a16="http://schemas.microsoft.com/office/drawing/2014/main" id="{515756B1-78F8-4CF4-B8C8-E05E3383FEE9}"/>
              </a:ext>
            </a:extLst>
          </p:cNvPr>
          <p:cNvSpPr/>
          <p:nvPr/>
        </p:nvSpPr>
        <p:spPr>
          <a:xfrm>
            <a:off x="2488676" y="2762054"/>
            <a:ext cx="4006392" cy="801278"/>
          </a:xfrm>
          <a:custGeom>
            <a:avLst/>
            <a:gdLst>
              <a:gd name="connsiteX0" fmla="*/ 4006392 w 4006392"/>
              <a:gd name="connsiteY0" fmla="*/ 0 h 801278"/>
              <a:gd name="connsiteX1" fmla="*/ 2865749 w 4006392"/>
              <a:gd name="connsiteY1" fmla="*/ 358218 h 801278"/>
              <a:gd name="connsiteX2" fmla="*/ 1602557 w 4006392"/>
              <a:gd name="connsiteY2" fmla="*/ 641022 h 801278"/>
              <a:gd name="connsiteX3" fmla="*/ 0 w 4006392"/>
              <a:gd name="connsiteY3" fmla="*/ 801278 h 801278"/>
            </a:gdLst>
            <a:ahLst/>
            <a:cxnLst>
              <a:cxn ang="0">
                <a:pos x="connsiteX0" y="connsiteY0"/>
              </a:cxn>
              <a:cxn ang="0">
                <a:pos x="connsiteX1" y="connsiteY1"/>
              </a:cxn>
              <a:cxn ang="0">
                <a:pos x="connsiteX2" y="connsiteY2"/>
              </a:cxn>
              <a:cxn ang="0">
                <a:pos x="connsiteX3" y="connsiteY3"/>
              </a:cxn>
            </a:cxnLst>
            <a:rect l="l" t="t" r="r" b="b"/>
            <a:pathLst>
              <a:path w="4006392" h="801278">
                <a:moveTo>
                  <a:pt x="4006392" y="0"/>
                </a:moveTo>
                <a:cubicBezTo>
                  <a:pt x="3636390" y="125690"/>
                  <a:pt x="3266388" y="251381"/>
                  <a:pt x="2865749" y="358218"/>
                </a:cubicBezTo>
                <a:cubicBezTo>
                  <a:pt x="2465110" y="465055"/>
                  <a:pt x="2080182" y="567179"/>
                  <a:pt x="1602557" y="641022"/>
                </a:cubicBezTo>
                <a:cubicBezTo>
                  <a:pt x="1124932" y="714865"/>
                  <a:pt x="562466" y="758071"/>
                  <a:pt x="0" y="801278"/>
                </a:cubicBezTo>
              </a:path>
            </a:pathLst>
          </a:cu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6">
            <a:extLst>
              <a:ext uri="{FF2B5EF4-FFF2-40B4-BE49-F238E27FC236}">
                <a16:creationId xmlns:a16="http://schemas.microsoft.com/office/drawing/2014/main" id="{19615CF1-2AF3-4806-80CA-AE59E576AA96}"/>
              </a:ext>
            </a:extLst>
          </p:cNvPr>
          <p:cNvSpPr txBox="1">
            <a:spLocks noChangeArrowheads="1"/>
          </p:cNvSpPr>
          <p:nvPr/>
        </p:nvSpPr>
        <p:spPr bwMode="auto">
          <a:xfrm>
            <a:off x="4212806" y="3297951"/>
            <a:ext cx="2039888" cy="57314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action saves the file containing the results to th</a:t>
            </a:r>
            <a:r>
              <a:rPr lang="en-US" altLang="en-US" sz="1100" b="1" dirty="0">
                <a:latin typeface="Calibri" panose="020F0502020204030204" pitchFamily="34" charset="0"/>
                <a:ea typeface="Calibri" panose="020F0502020204030204" pitchFamily="34" charset="0"/>
                <a:cs typeface="Arial" panose="020B0604020202020204" pitchFamily="34" charset="0"/>
              </a:rPr>
              <a:t>e cloud foundry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97" name="Straight Arrow Connector 96">
            <a:extLst>
              <a:ext uri="{FF2B5EF4-FFF2-40B4-BE49-F238E27FC236}">
                <a16:creationId xmlns:a16="http://schemas.microsoft.com/office/drawing/2014/main" id="{8FD83482-ACC8-4F23-93C1-F1EBF3BE0DE2}"/>
              </a:ext>
            </a:extLst>
          </p:cNvPr>
          <p:cNvCxnSpPr>
            <a:cxnSpLocks/>
          </p:cNvCxnSpPr>
          <p:nvPr/>
        </p:nvCxnSpPr>
        <p:spPr>
          <a:xfrm>
            <a:off x="4491872" y="5178485"/>
            <a:ext cx="346855" cy="0"/>
          </a:xfrm>
          <a:prstGeom prst="straightConnector1">
            <a:avLst/>
          </a:prstGeom>
          <a:ln w="38100">
            <a:solidFill>
              <a:schemeClr val="accent6">
                <a:lumMod val="60000"/>
                <a:lumOff val="4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100" name="Freeform: Shape 99">
            <a:extLst>
              <a:ext uri="{FF2B5EF4-FFF2-40B4-BE49-F238E27FC236}">
                <a16:creationId xmlns:a16="http://schemas.microsoft.com/office/drawing/2014/main" id="{198AF1D3-9499-460E-81CB-845D764F0C5F}"/>
              </a:ext>
            </a:extLst>
          </p:cNvPr>
          <p:cNvSpPr/>
          <p:nvPr/>
        </p:nvSpPr>
        <p:spPr>
          <a:xfrm>
            <a:off x="1875934" y="4053526"/>
            <a:ext cx="2648932" cy="1121789"/>
          </a:xfrm>
          <a:custGeom>
            <a:avLst/>
            <a:gdLst>
              <a:gd name="connsiteX0" fmla="*/ 0 w 2648932"/>
              <a:gd name="connsiteY0" fmla="*/ 0 h 1121789"/>
              <a:gd name="connsiteX1" fmla="*/ 480767 w 2648932"/>
              <a:gd name="connsiteY1" fmla="*/ 527901 h 1121789"/>
              <a:gd name="connsiteX2" fmla="*/ 1074656 w 2648932"/>
              <a:gd name="connsiteY2" fmla="*/ 876693 h 1121789"/>
              <a:gd name="connsiteX3" fmla="*/ 2007909 w 2648932"/>
              <a:gd name="connsiteY3" fmla="*/ 1055802 h 1121789"/>
              <a:gd name="connsiteX4" fmla="*/ 2648932 w 2648932"/>
              <a:gd name="connsiteY4" fmla="*/ 1121789 h 112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8932" h="1121789">
                <a:moveTo>
                  <a:pt x="0" y="0"/>
                </a:moveTo>
                <a:cubicBezTo>
                  <a:pt x="150829" y="190893"/>
                  <a:pt x="301658" y="381786"/>
                  <a:pt x="480767" y="527901"/>
                </a:cubicBezTo>
                <a:cubicBezTo>
                  <a:pt x="659876" y="674016"/>
                  <a:pt x="820132" y="788710"/>
                  <a:pt x="1074656" y="876693"/>
                </a:cubicBezTo>
                <a:cubicBezTo>
                  <a:pt x="1329180" y="964677"/>
                  <a:pt x="1745530" y="1014953"/>
                  <a:pt x="2007909" y="1055802"/>
                </a:cubicBezTo>
                <a:cubicBezTo>
                  <a:pt x="2270288" y="1096651"/>
                  <a:pt x="2459610" y="1109220"/>
                  <a:pt x="2648932" y="1121789"/>
                </a:cubicBezTo>
              </a:path>
            </a:pathLst>
          </a:cu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 Box 16">
            <a:extLst>
              <a:ext uri="{FF2B5EF4-FFF2-40B4-BE49-F238E27FC236}">
                <a16:creationId xmlns:a16="http://schemas.microsoft.com/office/drawing/2014/main" id="{3ABF8AD3-70EA-4FDD-B50C-F6437DD6EC85}"/>
              </a:ext>
            </a:extLst>
          </p:cNvPr>
          <p:cNvSpPr txBox="1">
            <a:spLocks noChangeArrowheads="1"/>
          </p:cNvSpPr>
          <p:nvPr/>
        </p:nvSpPr>
        <p:spPr bwMode="auto">
          <a:xfrm>
            <a:off x="2429653" y="4229592"/>
            <a:ext cx="2039888" cy="573141"/>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latin typeface="Calibri" panose="020F0502020204030204" pitchFamily="34" charset="0"/>
                <a:cs typeface="Arial" panose="020B0604020202020204" pitchFamily="34" charset="0"/>
              </a:rPr>
              <a:t>Result File is sent back and displayed for the user on the webpage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234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413D8-297C-4E74-9F82-EAA3933A836E}"/>
              </a:ext>
            </a:extLst>
          </p:cNvPr>
          <p:cNvSpPr>
            <a:spLocks noGrp="1"/>
          </p:cNvSpPr>
          <p:nvPr>
            <p:ph idx="1"/>
          </p:nvPr>
        </p:nvSpPr>
        <p:spPr>
          <a:xfrm>
            <a:off x="546755" y="367644"/>
            <a:ext cx="11048213" cy="5986021"/>
          </a:xfrm>
        </p:spPr>
        <p:txBody>
          <a:bodyPr>
            <a:normAutofit/>
          </a:bodyPr>
          <a:lstStyle/>
          <a:p>
            <a:pPr marL="0" indent="0" algn="ctr">
              <a:buNone/>
            </a:pPr>
            <a:r>
              <a:rPr lang="en-US" sz="3200" b="1" dirty="0"/>
              <a:t>Technologies Used &amp; Components</a:t>
            </a:r>
            <a:endParaRPr lang="en-US" dirty="0"/>
          </a:p>
          <a:p>
            <a:pPr marL="0" indent="0">
              <a:buNone/>
            </a:pPr>
            <a:r>
              <a:rPr lang="en-US" b="1" dirty="0"/>
              <a:t>- 	</a:t>
            </a:r>
            <a:r>
              <a:rPr lang="en-US" sz="2000" b="1" dirty="0"/>
              <a:t>IBM cloud foundry: </a:t>
            </a:r>
            <a:r>
              <a:rPr lang="en-US" sz="2000" dirty="0"/>
              <a:t>used to save image files and the files containing the result 	of the classification for each photo. It presents itself as the main connector 	between all the entities, it communicates with the UI and it communicates 	with the actual package that classifies the image.</a:t>
            </a:r>
          </a:p>
          <a:p>
            <a:pPr>
              <a:buFontTx/>
              <a:buChar char="-"/>
            </a:pPr>
            <a:r>
              <a:rPr lang="en-US" sz="2000" b="1" dirty="0"/>
              <a:t>User Interface: </a:t>
            </a:r>
            <a:r>
              <a:rPr lang="en-US" sz="2000" dirty="0"/>
              <a:t>for UI we decided to go with a webservice which will be used by the user to upload images and get results.</a:t>
            </a:r>
            <a:r>
              <a:rPr lang="en-US" sz="2000" b="1" dirty="0"/>
              <a:t> View of The Webservice For The User:</a:t>
            </a:r>
          </a:p>
          <a:p>
            <a:pPr>
              <a:buFontTx/>
              <a:buChar char="-"/>
            </a:pPr>
            <a:endParaRPr lang="en-US" sz="2000" b="1" dirty="0"/>
          </a:p>
          <a:p>
            <a:pPr marL="0" indent="0">
              <a:buNone/>
            </a:pPr>
            <a:r>
              <a:rPr lang="en-US" sz="2000" b="1" dirty="0"/>
              <a:t>	</a:t>
            </a:r>
            <a:endParaRPr lang="en-US" sz="2400" dirty="0"/>
          </a:p>
        </p:txBody>
      </p:sp>
      <p:pic>
        <p:nvPicPr>
          <p:cNvPr id="4" name="Picture 3">
            <a:extLst>
              <a:ext uri="{FF2B5EF4-FFF2-40B4-BE49-F238E27FC236}">
                <a16:creationId xmlns:a16="http://schemas.microsoft.com/office/drawing/2014/main" id="{562A1D15-EF7F-4B7D-ACD9-B8D713D7BEA9}"/>
              </a:ext>
            </a:extLst>
          </p:cNvPr>
          <p:cNvPicPr>
            <a:picLocks noChangeAspect="1"/>
          </p:cNvPicPr>
          <p:nvPr/>
        </p:nvPicPr>
        <p:blipFill>
          <a:blip r:embed="rId2"/>
          <a:stretch>
            <a:fillRect/>
          </a:stretch>
        </p:blipFill>
        <p:spPr>
          <a:xfrm>
            <a:off x="1012412" y="3095311"/>
            <a:ext cx="7676693" cy="3673133"/>
          </a:xfrm>
          <a:prstGeom prst="rect">
            <a:avLst/>
          </a:prstGeom>
        </p:spPr>
      </p:pic>
    </p:spTree>
    <p:extLst>
      <p:ext uri="{BB962C8B-B14F-4D97-AF65-F5344CB8AC3E}">
        <p14:creationId xmlns:p14="http://schemas.microsoft.com/office/powerpoint/2010/main" val="346664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16986-07A3-4E2A-99CE-D05EC3A576D3}"/>
              </a:ext>
            </a:extLst>
          </p:cNvPr>
          <p:cNvSpPr>
            <a:spLocks noGrp="1"/>
          </p:cNvSpPr>
          <p:nvPr>
            <p:ph idx="1"/>
          </p:nvPr>
        </p:nvSpPr>
        <p:spPr>
          <a:xfrm>
            <a:off x="763571" y="424206"/>
            <a:ext cx="10831398" cy="5882326"/>
          </a:xfrm>
        </p:spPr>
        <p:txBody>
          <a:bodyPr>
            <a:normAutofit fontScale="92500" lnSpcReduction="10000"/>
          </a:bodyPr>
          <a:lstStyle/>
          <a:p>
            <a:pPr>
              <a:buFontTx/>
              <a:buChar char="-"/>
            </a:pPr>
            <a:r>
              <a:rPr lang="en-US" sz="2400" b="1" dirty="0"/>
              <a:t>Triggers &amp; Actions: </a:t>
            </a:r>
            <a:r>
              <a:rPr lang="en-US" sz="2400" dirty="0"/>
              <a:t>the IBM functions offers two features called triggers and actions, which can be used to fulfill certain purposes related to the cloud foundry. The trigger connects to the cloud foundry and reacts to certain behaviors(aka. Rules), in our case entering a new image object to the foundry’s database or removing one. The trigger at the same time is connected to an action, and it is activated by the trigger once it reacts, in our case classifying the newly entered image, or removing an existing image.</a:t>
            </a:r>
          </a:p>
          <a:p>
            <a:pPr>
              <a:buFontTx/>
              <a:buChar char="-"/>
            </a:pPr>
            <a:r>
              <a:rPr lang="en-US" sz="2400" b="1" dirty="0"/>
              <a:t>IBM Micro Services: </a:t>
            </a:r>
            <a:r>
              <a:rPr lang="en-US" sz="2400" dirty="0"/>
              <a:t>there is micro services provided for usage, one example is the MAX-object-detector, which is a micro service written over OpenWhisk, which uses means of artificial intelligence and deep learning to identify objects in photo and classify them, based on a training group of a considerable size.</a:t>
            </a:r>
          </a:p>
          <a:p>
            <a:pPr marL="0" indent="0">
              <a:buNone/>
            </a:pPr>
            <a:r>
              <a:rPr lang="en-US" sz="2400" dirty="0"/>
              <a:t>-	</a:t>
            </a:r>
            <a:r>
              <a:rPr lang="en-US" sz="2400" b="1" dirty="0"/>
              <a:t>Docker: </a:t>
            </a:r>
            <a:r>
              <a:rPr lang="en-US" sz="2400" dirty="0"/>
              <a:t>used for packaging the environment and the code that represents the user interface. By using docker to create containers, the packages can run in any environment, regardless of the differences between them, that being operating systems or any other difference.</a:t>
            </a:r>
            <a:r>
              <a:rPr lang="en-US" sz="2400" b="1" dirty="0"/>
              <a:t> </a:t>
            </a:r>
            <a:r>
              <a:rPr lang="en-US" sz="2400" dirty="0"/>
              <a:t>It also make it easier for users to use service.</a:t>
            </a:r>
          </a:p>
        </p:txBody>
      </p:sp>
    </p:spTree>
    <p:extLst>
      <p:ext uri="{BB962C8B-B14F-4D97-AF65-F5344CB8AC3E}">
        <p14:creationId xmlns:p14="http://schemas.microsoft.com/office/powerpoint/2010/main" val="247405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C6C6A-D5C5-4211-A66E-B72E5C854718}"/>
              </a:ext>
            </a:extLst>
          </p:cNvPr>
          <p:cNvSpPr>
            <a:spLocks noGrp="1"/>
          </p:cNvSpPr>
          <p:nvPr>
            <p:ph idx="1"/>
          </p:nvPr>
        </p:nvSpPr>
        <p:spPr>
          <a:xfrm>
            <a:off x="641023" y="443060"/>
            <a:ext cx="10712777" cy="5733903"/>
          </a:xfrm>
        </p:spPr>
        <p:txBody>
          <a:bodyPr>
            <a:normAutofit fontScale="92500" lnSpcReduction="10000"/>
          </a:bodyPr>
          <a:lstStyle/>
          <a:p>
            <a:pPr marL="0" indent="0" algn="ctr">
              <a:buNone/>
            </a:pPr>
            <a:r>
              <a:rPr lang="en-US" sz="2600" b="1" dirty="0"/>
              <a:t>Difficulties During The Development Process</a:t>
            </a:r>
          </a:p>
          <a:p>
            <a:pPr marL="0" indent="0">
              <a:buNone/>
            </a:pPr>
            <a:r>
              <a:rPr lang="en-US" sz="2400" dirty="0"/>
              <a:t>The main difficulties in the development process were mainly in the way that everything should connect with each other, since it was a whole new field to deal with.</a:t>
            </a:r>
          </a:p>
          <a:p>
            <a:pPr marL="0" indent="0">
              <a:buNone/>
            </a:pPr>
            <a:r>
              <a:rPr lang="en-US" sz="2400" dirty="0"/>
              <a:t>And it toke several tries to decide on the final architecture of the product, since many of the early versions later proved to be a dead end.</a:t>
            </a:r>
          </a:p>
          <a:p>
            <a:pPr marL="0" indent="0">
              <a:buNone/>
            </a:pPr>
            <a:r>
              <a:rPr lang="en-US" sz="2400" dirty="0"/>
              <a:t>To build the connection between the IBM cloud foundry and the triggers and the actions. And later to use this connection to establish the code in the actions to classify images.</a:t>
            </a:r>
          </a:p>
          <a:p>
            <a:pPr marL="0" indent="0">
              <a:buNone/>
            </a:pPr>
            <a:r>
              <a:rPr lang="en-US" sz="2400" dirty="0"/>
              <a:t>And later difficulties were found were the connection between the frontend (UI) and the backend (which is all the cloud entities), to upload images to the cloud, to get results back, while using separate technologies to work together at the end of the project.</a:t>
            </a:r>
          </a:p>
          <a:p>
            <a:pPr marL="0" indent="0">
              <a:buNone/>
            </a:pPr>
            <a:r>
              <a:rPr lang="en-US" sz="2400" dirty="0"/>
              <a:t>We think this difficulty happened because the different new things in which we had no experience before this, and to learn all these things together and manage to build the project.</a:t>
            </a:r>
          </a:p>
        </p:txBody>
      </p:sp>
    </p:spTree>
    <p:extLst>
      <p:ext uri="{BB962C8B-B14F-4D97-AF65-F5344CB8AC3E}">
        <p14:creationId xmlns:p14="http://schemas.microsoft.com/office/powerpoint/2010/main" val="364947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1FC0D-EA45-4427-AF4C-29AA1015C7FC}"/>
              </a:ext>
            </a:extLst>
          </p:cNvPr>
          <p:cNvSpPr>
            <a:spLocks noGrp="1"/>
          </p:cNvSpPr>
          <p:nvPr>
            <p:ph idx="1"/>
          </p:nvPr>
        </p:nvSpPr>
        <p:spPr>
          <a:xfrm>
            <a:off x="480767" y="509046"/>
            <a:ext cx="11085922" cy="5891753"/>
          </a:xfrm>
        </p:spPr>
        <p:txBody>
          <a:bodyPr>
            <a:normAutofit fontScale="92500"/>
          </a:bodyPr>
          <a:lstStyle/>
          <a:p>
            <a:pPr marL="0" indent="0" algn="ctr">
              <a:buNone/>
            </a:pPr>
            <a:r>
              <a:rPr lang="en-US" b="1" dirty="0"/>
              <a:t>Current &amp; Possible Future Extensions</a:t>
            </a:r>
          </a:p>
          <a:p>
            <a:pPr marL="0" indent="0">
              <a:buNone/>
            </a:pPr>
            <a:r>
              <a:rPr lang="en-US" sz="2400" dirty="0"/>
              <a:t>The main idea in the project was to build a classifier for images. And during the process we came to realize that we needed more than just the simple idea to make this project more user friendly, more fulfilling and to have different interesting aspects.</a:t>
            </a:r>
          </a:p>
          <a:p>
            <a:pPr marL="0" indent="0">
              <a:buNone/>
            </a:pPr>
            <a:r>
              <a:rPr lang="en-US" sz="2400" dirty="0"/>
              <a:t>So the idea became to build a webservice that any user can use, and we managed to do that. And then we decided to add another two features, the first is to provide the possibility of taking a photo while using the service and uploading it at the same moment, instead of just using an already existing photo. The other is to add the time of which each photo toke for classification.</a:t>
            </a:r>
          </a:p>
          <a:p>
            <a:pPr marL="0" indent="0">
              <a:buNone/>
            </a:pPr>
            <a:r>
              <a:rPr lang="en-US" sz="2400" b="1" dirty="0"/>
              <a:t>For future extensions,</a:t>
            </a:r>
            <a:r>
              <a:rPr lang="en-US" sz="2400" dirty="0"/>
              <a:t> we think that many things can be done. Like developing an application for mobile phones to use the service with. To add extra options to upload photos from, like a photo you saw on social media, or even to develop the idea into videos, and to classify screenshots from videos and to create a design of continuous classification on a live video. </a:t>
            </a:r>
            <a:endParaRPr lang="en-US" sz="2400" b="1" dirty="0"/>
          </a:p>
        </p:txBody>
      </p:sp>
    </p:spTree>
    <p:extLst>
      <p:ext uri="{BB962C8B-B14F-4D97-AF65-F5344CB8AC3E}">
        <p14:creationId xmlns:p14="http://schemas.microsoft.com/office/powerpoint/2010/main" val="7672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463D-BA68-47FC-9675-8A310338FE76}"/>
              </a:ext>
            </a:extLst>
          </p:cNvPr>
          <p:cNvSpPr>
            <a:spLocks noGrp="1"/>
          </p:cNvSpPr>
          <p:nvPr>
            <p:ph idx="1"/>
          </p:nvPr>
        </p:nvSpPr>
        <p:spPr>
          <a:xfrm>
            <a:off x="263951" y="430269"/>
            <a:ext cx="11491275" cy="6228761"/>
          </a:xfrm>
        </p:spPr>
        <p:txBody>
          <a:bodyPr>
            <a:normAutofit fontScale="92500" lnSpcReduction="20000"/>
          </a:bodyPr>
          <a:lstStyle/>
          <a:p>
            <a:pPr marL="0" indent="0" algn="ctr">
              <a:buNone/>
            </a:pPr>
            <a:r>
              <a:rPr lang="en-US" b="1" dirty="0"/>
              <a:t>Results We Got</a:t>
            </a:r>
          </a:p>
          <a:p>
            <a:pPr marL="0" indent="0">
              <a:buNone/>
            </a:pPr>
            <a:r>
              <a:rPr lang="en-US" sz="2400" dirty="0"/>
              <a:t>We got interested in seeing what decides the time of which the photo gets classified, and what’s the factor that most influencing.</a:t>
            </a:r>
          </a:p>
          <a:p>
            <a:pPr marL="0" indent="0">
              <a:buNone/>
            </a:pPr>
            <a:r>
              <a:rPr lang="en-US" sz="2400" dirty="0"/>
              <a:t>And after a couple of tests, we got that the bigger the size of the file, and the highest the resolution, the longer it toke. The following images are an 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000" dirty="0"/>
          </a:p>
          <a:p>
            <a:pPr marL="0" indent="0">
              <a:buNone/>
            </a:pPr>
            <a:r>
              <a:rPr lang="en-US" sz="1600" dirty="0"/>
              <a:t>Size: 20.1 KB			     			Size: 858 KB			             		Size: 185 KB</a:t>
            </a:r>
          </a:p>
          <a:p>
            <a:pPr marL="0" indent="0">
              <a:buNone/>
            </a:pPr>
            <a:r>
              <a:rPr lang="en-US" sz="1600" dirty="0"/>
              <a:t>Quality: very low			     		Quality: medium			            	Quality: HD</a:t>
            </a:r>
          </a:p>
          <a:p>
            <a:pPr marL="0" indent="0">
              <a:buNone/>
            </a:pPr>
            <a:r>
              <a:rPr lang="en-US" sz="1600" dirty="0"/>
              <a:t>Time of Calculation: </a:t>
            </a:r>
            <a:r>
              <a:rPr lang="en-US" sz="1400" b="1" i="0" dirty="0">
                <a:solidFill>
                  <a:srgbClr val="363636"/>
                </a:solidFill>
                <a:effectLst/>
              </a:rPr>
              <a:t>1.077 seconds</a:t>
            </a:r>
            <a:r>
              <a:rPr lang="en-US" sz="1100" b="0" i="0" dirty="0">
                <a:solidFill>
                  <a:srgbClr val="363636"/>
                </a:solidFill>
                <a:effectLst/>
                <a:latin typeface="IBM Plex Mono" panose="020B0604020202020204" pitchFamily="49" charset="0"/>
              </a:rPr>
              <a:t>	   	</a:t>
            </a:r>
            <a:r>
              <a:rPr lang="en-US" sz="1600" dirty="0"/>
              <a:t>Time of Calculation: </a:t>
            </a:r>
            <a:r>
              <a:rPr lang="en-US" sz="1400" b="1" i="0" dirty="0">
                <a:solidFill>
                  <a:srgbClr val="363636"/>
                </a:solidFill>
                <a:effectLst/>
              </a:rPr>
              <a:t>1.411 seconds		</a:t>
            </a:r>
            <a:r>
              <a:rPr lang="en-US" sz="1600" dirty="0"/>
              <a:t>Time of Calculation</a:t>
            </a:r>
            <a:r>
              <a:rPr lang="en-US" sz="1400" b="1" dirty="0"/>
              <a:t>: </a:t>
            </a:r>
            <a:r>
              <a:rPr lang="en-US" sz="1400" b="1" i="0" dirty="0">
                <a:solidFill>
                  <a:srgbClr val="363636"/>
                </a:solidFill>
                <a:effectLst/>
              </a:rPr>
              <a:t>1.341 seconds</a:t>
            </a:r>
            <a:endParaRPr lang="en-US" sz="1400" b="1" dirty="0"/>
          </a:p>
          <a:p>
            <a:pPr marL="0" indent="0">
              <a:buNone/>
            </a:pPr>
            <a:endParaRPr lang="en-US" sz="1600" dirty="0"/>
          </a:p>
          <a:p>
            <a:pPr marL="0" indent="0">
              <a:buNone/>
            </a:pPr>
            <a:r>
              <a:rPr lang="en-US" sz="2400" dirty="0"/>
              <a:t>Notice how the small size low quality picture toke only 1 second, but the second because it’s a big file it toke 1.411 seconds. But the third photo is a much smaller file, but because it has a very high quality it toke 1.341which is not that far from the second picture.</a:t>
            </a:r>
          </a:p>
          <a:p>
            <a:pPr marL="0" indent="0">
              <a:buNone/>
            </a:pPr>
            <a:endParaRPr lang="en-US" sz="2400" dirty="0"/>
          </a:p>
          <a:p>
            <a:pPr marL="0" indent="0" algn="ctr">
              <a:buNone/>
            </a:pPr>
            <a:endParaRPr lang="en-US" b="1" dirty="0"/>
          </a:p>
        </p:txBody>
      </p:sp>
      <p:pic>
        <p:nvPicPr>
          <p:cNvPr id="5" name="Picture 4" descr="A picture containing text, person, outdoor&#10;&#10;Description automatically generated">
            <a:extLst>
              <a:ext uri="{FF2B5EF4-FFF2-40B4-BE49-F238E27FC236}">
                <a16:creationId xmlns:a16="http://schemas.microsoft.com/office/drawing/2014/main" id="{4BA7D607-93E2-46C1-A9D7-1CA300F5B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51" y="1984656"/>
            <a:ext cx="2693258" cy="1868936"/>
          </a:xfrm>
          <a:prstGeom prst="rect">
            <a:avLst/>
          </a:prstGeom>
        </p:spPr>
      </p:pic>
      <p:pic>
        <p:nvPicPr>
          <p:cNvPr id="7" name="Picture 6" descr="A picture containing old, place of worship&#10;&#10;Description automatically generated">
            <a:extLst>
              <a:ext uri="{FF2B5EF4-FFF2-40B4-BE49-F238E27FC236}">
                <a16:creationId xmlns:a16="http://schemas.microsoft.com/office/drawing/2014/main" id="{426A0EDC-4F28-45D4-852F-E668F1A52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205" y="1967460"/>
            <a:ext cx="3054486" cy="1886132"/>
          </a:xfrm>
          <a:prstGeom prst="rect">
            <a:avLst/>
          </a:prstGeom>
        </p:spPr>
      </p:pic>
      <p:pic>
        <p:nvPicPr>
          <p:cNvPr id="9" name="Picture 8" descr="A group of hot air balloons in the sky&#10;&#10;Description automatically generated">
            <a:extLst>
              <a:ext uri="{FF2B5EF4-FFF2-40B4-BE49-F238E27FC236}">
                <a16:creationId xmlns:a16="http://schemas.microsoft.com/office/drawing/2014/main" id="{1F446384-751C-4A0B-B0F4-7E2241916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884" y="1984656"/>
            <a:ext cx="2879387" cy="1920551"/>
          </a:xfrm>
          <a:prstGeom prst="rect">
            <a:avLst/>
          </a:prstGeom>
        </p:spPr>
      </p:pic>
    </p:spTree>
    <p:extLst>
      <p:ext uri="{BB962C8B-B14F-4D97-AF65-F5344CB8AC3E}">
        <p14:creationId xmlns:p14="http://schemas.microsoft.com/office/powerpoint/2010/main" val="189371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5A2B2-4A1D-4EA8-A2F7-B8049090F800}"/>
              </a:ext>
            </a:extLst>
          </p:cNvPr>
          <p:cNvSpPr>
            <a:spLocks noGrp="1"/>
          </p:cNvSpPr>
          <p:nvPr>
            <p:ph idx="1"/>
          </p:nvPr>
        </p:nvSpPr>
        <p:spPr>
          <a:xfrm>
            <a:off x="480767" y="490194"/>
            <a:ext cx="11283885" cy="5686769"/>
          </a:xfrm>
        </p:spPr>
        <p:txBody>
          <a:bodyPr/>
          <a:lstStyle/>
          <a:p>
            <a:pPr marL="0" indent="0" algn="ctr">
              <a:buNone/>
            </a:pPr>
            <a:r>
              <a:rPr lang="en-US" b="1" dirty="0"/>
              <a:t>Conclusion</a:t>
            </a:r>
          </a:p>
          <a:p>
            <a:pPr marL="0" indent="0">
              <a:buNone/>
            </a:pPr>
            <a:r>
              <a:rPr lang="en-US" sz="2400" dirty="0"/>
              <a:t>The project toke a while to finish, and it had some very edgy sides to deal with. But we think that it provided a good understanding and learning experiences, and it made us learn many new things that we have no experience in before.</a:t>
            </a:r>
          </a:p>
          <a:p>
            <a:pPr marL="0" indent="0">
              <a:buNone/>
            </a:pPr>
            <a:r>
              <a:rPr lang="en-US" sz="2400" dirty="0"/>
              <a:t>We think the project can be enhanced further than this, and to get developed into a more sophisticated app that can be easily used by every user in everyday life.</a:t>
            </a:r>
          </a:p>
          <a:p>
            <a:pPr marL="0" indent="0">
              <a:buNone/>
            </a:pPr>
            <a:r>
              <a:rPr lang="en-US" sz="2400" dirty="0"/>
              <a:t>We would like to thank our mentors Roy Friedman and Ohad Eytan for their help and guidance. We hope to see this product become much more someday.</a:t>
            </a:r>
          </a:p>
        </p:txBody>
      </p:sp>
    </p:spTree>
    <p:extLst>
      <p:ext uri="{BB962C8B-B14F-4D97-AF65-F5344CB8AC3E}">
        <p14:creationId xmlns:p14="http://schemas.microsoft.com/office/powerpoint/2010/main" val="7903321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173</TotalTime>
  <Words>1279</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IBM Plex Mono</vt:lpstr>
      <vt:lpstr>Wingdings 3</vt:lpstr>
      <vt:lpstr>Wisp</vt:lpstr>
      <vt:lpstr>Project in Parallel Distributed Programming</vt:lpstr>
      <vt:lpstr>General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 Parallel Distributed Programming</dc:title>
  <dc:creator>Ameer Badran</dc:creator>
  <cp:lastModifiedBy>Ameer Badran</cp:lastModifiedBy>
  <cp:revision>11</cp:revision>
  <dcterms:created xsi:type="dcterms:W3CDTF">2021-09-16T19:43:33Z</dcterms:created>
  <dcterms:modified xsi:type="dcterms:W3CDTF">2021-09-19T11:42:37Z</dcterms:modified>
</cp:coreProperties>
</file>